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11.xml" ContentType="application/vnd.openxmlformats-officedocument.presentationml.slide+xml"/>
  <Override PartName="/ppt/slides/slide55.xml" ContentType="application/vnd.openxmlformats-officedocument.presentationml.slide+xml"/>
  <Override PartName="/ppt/slides/slide13.xml" ContentType="application/vnd.openxmlformats-officedocument.presentationml.slide+xml"/>
  <Override PartName="/ppt/slides/slide54.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7" r:id="rId3"/>
    <p:sldId id="328" r:id="rId4"/>
    <p:sldId id="329" r:id="rId5"/>
    <p:sldId id="341" r:id="rId6"/>
    <p:sldId id="342" r:id="rId7"/>
    <p:sldId id="343" r:id="rId8"/>
    <p:sldId id="349" r:id="rId9"/>
    <p:sldId id="348" r:id="rId10"/>
    <p:sldId id="347" r:id="rId11"/>
    <p:sldId id="346" r:id="rId12"/>
    <p:sldId id="345" r:id="rId13"/>
    <p:sldId id="350" r:id="rId14"/>
    <p:sldId id="330" r:id="rId15"/>
    <p:sldId id="351" r:id="rId16"/>
    <p:sldId id="331" r:id="rId17"/>
    <p:sldId id="257" r:id="rId18"/>
    <p:sldId id="352" r:id="rId19"/>
    <p:sldId id="353" r:id="rId20"/>
    <p:sldId id="354" r:id="rId21"/>
    <p:sldId id="355" r:id="rId22"/>
    <p:sldId id="356" r:id="rId23"/>
    <p:sldId id="336" r:id="rId24"/>
    <p:sldId id="335" r:id="rId25"/>
    <p:sldId id="357" r:id="rId26"/>
    <p:sldId id="358" r:id="rId27"/>
    <p:sldId id="359" r:id="rId28"/>
    <p:sldId id="360" r:id="rId29"/>
    <p:sldId id="361" r:id="rId30"/>
    <p:sldId id="333" r:id="rId31"/>
    <p:sldId id="362" r:id="rId32"/>
    <p:sldId id="363" r:id="rId33"/>
    <p:sldId id="364" r:id="rId34"/>
    <p:sldId id="365" r:id="rId35"/>
    <p:sldId id="366" r:id="rId36"/>
    <p:sldId id="367" r:id="rId37"/>
    <p:sldId id="368" r:id="rId38"/>
    <p:sldId id="369" r:id="rId39"/>
    <p:sldId id="259" r:id="rId40"/>
    <p:sldId id="322" r:id="rId41"/>
    <p:sldId id="323" r:id="rId42"/>
    <p:sldId id="324" r:id="rId43"/>
    <p:sldId id="334" r:id="rId44"/>
    <p:sldId id="325" r:id="rId45"/>
    <p:sldId id="326" r:id="rId46"/>
    <p:sldId id="338" r:id="rId47"/>
    <p:sldId id="370" r:id="rId48"/>
    <p:sldId id="371" r:id="rId49"/>
    <p:sldId id="372" r:id="rId50"/>
    <p:sldId id="373" r:id="rId51"/>
    <p:sldId id="374" r:id="rId52"/>
    <p:sldId id="375" r:id="rId53"/>
    <p:sldId id="376" r:id="rId54"/>
    <p:sldId id="381" r:id="rId55"/>
    <p:sldId id="38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94582" autoAdjust="0"/>
  </p:normalViewPr>
  <p:slideViewPr>
    <p:cSldViewPr>
      <p:cViewPr>
        <p:scale>
          <a:sx n="50" d="100"/>
          <a:sy n="50" d="100"/>
        </p:scale>
        <p:origin x="-15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customXml" Target="../customXml/item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472608"/>
            <a:ext cx="1273287" cy="1268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2018/02/15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2018/02/15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2018/02/15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2018/02/15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2018/02/15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2018/02/15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2018/02/15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2018/02/15</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3717032"/>
            <a:ext cx="7056784" cy="151216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p>
          <a:p>
            <a:pPr algn="ctr"/>
            <a:r>
              <a:rPr lang="en-US" sz="2800" dirty="0" smtClean="0"/>
              <a:t>WELCOME AND INTRODUCTION</a:t>
            </a:r>
          </a:p>
          <a:p>
            <a:endParaRPr lang="en-US" sz="2400" dirty="0" smtClean="0"/>
          </a:p>
          <a:p>
            <a:endParaRPr lang="en-ZA" sz="2400" dirty="0"/>
          </a:p>
        </p:txBody>
      </p:sp>
    </p:spTree>
    <p:extLst>
      <p:ext uri="{BB962C8B-B14F-4D97-AF65-F5344CB8AC3E}">
        <p14:creationId xmlns:p14="http://schemas.microsoft.com/office/powerpoint/2010/main" val="3122826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OCCUPATIONAL TASK DETAILS (1)</a:t>
            </a:r>
            <a:endParaRPr lang="en-ZA" sz="4800" dirty="0"/>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600" dirty="0" smtClean="0"/>
              <a:t>Control </a:t>
            </a:r>
            <a:r>
              <a:rPr lang="en-US" sz="2600" dirty="0"/>
              <a:t>sugar processing equipment to achieve planned operational outputs within product specifications (NQF Level 5).</a:t>
            </a:r>
          </a:p>
          <a:p>
            <a:r>
              <a:rPr lang="en-US" sz="2600" dirty="0" smtClean="0"/>
              <a:t>Unique </a:t>
            </a:r>
            <a:r>
              <a:rPr lang="en-US" sz="2600" dirty="0"/>
              <a:t>Product or Service: </a:t>
            </a:r>
            <a:endParaRPr lang="en-US" sz="2600" dirty="0" smtClean="0"/>
          </a:p>
          <a:p>
            <a:pPr lvl="1"/>
            <a:r>
              <a:rPr lang="en-US" sz="2600" dirty="0" smtClean="0"/>
              <a:t>Controlled </a:t>
            </a:r>
            <a:r>
              <a:rPr lang="en-US" sz="2600" dirty="0"/>
              <a:t>sugar processing operations</a:t>
            </a:r>
          </a:p>
          <a:p>
            <a:r>
              <a:rPr lang="en-US" sz="2600" dirty="0" smtClean="0"/>
              <a:t>Occupational Responsibilities</a:t>
            </a:r>
          </a:p>
          <a:p>
            <a:pPr lvl="1"/>
            <a:r>
              <a:rPr lang="en-US" sz="2600" dirty="0" smtClean="0"/>
              <a:t>Monitor </a:t>
            </a:r>
            <a:r>
              <a:rPr lang="en-US" sz="2600" dirty="0"/>
              <a:t>and control sugar processing </a:t>
            </a:r>
            <a:r>
              <a:rPr lang="en-US" sz="2600" dirty="0" smtClean="0"/>
              <a:t>equipment</a:t>
            </a:r>
          </a:p>
          <a:p>
            <a:pPr lvl="1"/>
            <a:r>
              <a:rPr lang="en-US" sz="2600" dirty="0" smtClean="0"/>
              <a:t>Compile </a:t>
            </a:r>
            <a:r>
              <a:rPr lang="en-US" sz="2600" dirty="0"/>
              <a:t>and present production reports</a:t>
            </a:r>
          </a:p>
          <a:p>
            <a:r>
              <a:rPr lang="en-US" sz="2600" dirty="0" smtClean="0"/>
              <a:t>Occupational Contexts</a:t>
            </a:r>
          </a:p>
          <a:p>
            <a:pPr lvl="1"/>
            <a:r>
              <a:rPr lang="en-US" sz="2600" dirty="0" smtClean="0"/>
              <a:t>Sugar </a:t>
            </a:r>
            <a:r>
              <a:rPr lang="en-US" sz="2600" dirty="0"/>
              <a:t>processing equipment control procedures</a:t>
            </a:r>
          </a:p>
        </p:txBody>
      </p:sp>
    </p:spTree>
    <p:extLst>
      <p:ext uri="{BB962C8B-B14F-4D97-AF65-F5344CB8AC3E}">
        <p14:creationId xmlns:p14="http://schemas.microsoft.com/office/powerpoint/2010/main" val="61793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OCCUPATIONAL TASK DETAILS (2)</a:t>
            </a:r>
            <a:endParaRPr lang="en-ZA" sz="4800" dirty="0"/>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600" dirty="0" smtClean="0"/>
              <a:t>Control </a:t>
            </a:r>
            <a:r>
              <a:rPr lang="en-US" sz="2600" dirty="0"/>
              <a:t>sugar milling operations and resources to achieve efficiency standards (NQF Level 5</a:t>
            </a:r>
            <a:r>
              <a:rPr lang="en-US" sz="2600" dirty="0" smtClean="0"/>
              <a:t>).</a:t>
            </a:r>
          </a:p>
          <a:p>
            <a:pPr>
              <a:buFont typeface="Arial" charset="0"/>
              <a:buChar char="•"/>
            </a:pPr>
            <a:r>
              <a:rPr lang="en-US" sz="2600" dirty="0" smtClean="0"/>
              <a:t>Unique </a:t>
            </a:r>
            <a:r>
              <a:rPr lang="en-US" sz="2600" dirty="0"/>
              <a:t>Product or </a:t>
            </a:r>
            <a:r>
              <a:rPr lang="en-US" sz="2600" dirty="0" smtClean="0"/>
              <a:t>Service</a:t>
            </a:r>
          </a:p>
          <a:p>
            <a:pPr lvl="1">
              <a:buFont typeface="Arial" charset="0"/>
              <a:buChar char="•"/>
            </a:pPr>
            <a:r>
              <a:rPr lang="en-US" sz="2600" dirty="0" smtClean="0"/>
              <a:t>Sugar </a:t>
            </a:r>
            <a:r>
              <a:rPr lang="en-US" sz="2600" dirty="0"/>
              <a:t>processing resources </a:t>
            </a:r>
            <a:r>
              <a:rPr lang="en-US" sz="2600" dirty="0" smtClean="0"/>
              <a:t>controlled</a:t>
            </a:r>
          </a:p>
          <a:p>
            <a:pPr>
              <a:buFont typeface="Arial" charset="0"/>
              <a:buChar char="•"/>
            </a:pPr>
            <a:r>
              <a:rPr lang="en-US" sz="2600" dirty="0" smtClean="0"/>
              <a:t>Occupational Responsibilities:</a:t>
            </a:r>
          </a:p>
          <a:p>
            <a:pPr lvl="1">
              <a:buFont typeface="Arial" charset="0"/>
              <a:buChar char="•"/>
            </a:pPr>
            <a:r>
              <a:rPr lang="en-US" sz="2600" dirty="0" smtClean="0"/>
              <a:t>Control </a:t>
            </a:r>
            <a:r>
              <a:rPr lang="en-US" sz="2600" dirty="0"/>
              <a:t>sugar milling operations and </a:t>
            </a:r>
            <a:r>
              <a:rPr lang="en-US" sz="2600" dirty="0" smtClean="0"/>
              <a:t>resources</a:t>
            </a:r>
          </a:p>
          <a:p>
            <a:pPr lvl="1">
              <a:buFont typeface="Arial" charset="0"/>
              <a:buChar char="•"/>
            </a:pPr>
            <a:r>
              <a:rPr lang="en-US" sz="2600" dirty="0" smtClean="0"/>
              <a:t>Monitor </a:t>
            </a:r>
            <a:r>
              <a:rPr lang="en-US" sz="2600" dirty="0"/>
              <a:t>and direct subordinate performance and </a:t>
            </a:r>
            <a:r>
              <a:rPr lang="en-US" sz="2600" dirty="0" smtClean="0"/>
              <a:t>conduct</a:t>
            </a:r>
          </a:p>
          <a:p>
            <a:pPr>
              <a:buFont typeface="Arial" charset="0"/>
              <a:buChar char="•"/>
            </a:pPr>
            <a:r>
              <a:rPr lang="en-US" sz="2600" dirty="0" smtClean="0"/>
              <a:t>Occupational Contexts:</a:t>
            </a:r>
          </a:p>
          <a:p>
            <a:pPr lvl="1">
              <a:buFont typeface="Arial" charset="0"/>
              <a:buChar char="•"/>
            </a:pPr>
            <a:r>
              <a:rPr lang="en-US" sz="2600" dirty="0" smtClean="0"/>
              <a:t>Sugar </a:t>
            </a:r>
            <a:r>
              <a:rPr lang="en-US" sz="2600" dirty="0"/>
              <a:t>processing production resource control procedures</a:t>
            </a:r>
          </a:p>
        </p:txBody>
      </p:sp>
    </p:spTree>
    <p:extLst>
      <p:ext uri="{BB962C8B-B14F-4D97-AF65-F5344CB8AC3E}">
        <p14:creationId xmlns:p14="http://schemas.microsoft.com/office/powerpoint/2010/main" val="1964177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OCCUPATIONAL TASK DETAILS (3)</a:t>
            </a:r>
            <a:endParaRPr lang="en-ZA" sz="4800" dirty="0"/>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400" dirty="0" smtClean="0"/>
              <a:t>Monitor </a:t>
            </a:r>
            <a:r>
              <a:rPr lang="en-US" sz="2400" dirty="0"/>
              <a:t>and enforce compliance with, safety, health, environmental protection and quality (SHEQ) policies and procedures in a sugar processing plant (NQF Level 5).</a:t>
            </a:r>
          </a:p>
          <a:p>
            <a:r>
              <a:rPr lang="en-US" sz="2400" dirty="0" smtClean="0"/>
              <a:t>Unique </a:t>
            </a:r>
            <a:r>
              <a:rPr lang="en-US" sz="2400" dirty="0"/>
              <a:t>Product or Service: </a:t>
            </a:r>
            <a:endParaRPr lang="en-US" sz="2400" dirty="0" smtClean="0"/>
          </a:p>
          <a:p>
            <a:pPr lvl="1"/>
            <a:r>
              <a:rPr lang="en-US" sz="2400" dirty="0" smtClean="0"/>
              <a:t>Occupational </a:t>
            </a:r>
            <a:r>
              <a:rPr lang="en-US" sz="2400" dirty="0"/>
              <a:t>and environmental risks controlled </a:t>
            </a:r>
            <a:endParaRPr lang="en-US" sz="2400" dirty="0" smtClean="0"/>
          </a:p>
          <a:p>
            <a:pPr lvl="1"/>
            <a:r>
              <a:rPr lang="en-US" sz="2400" dirty="0" smtClean="0"/>
              <a:t>Occupational </a:t>
            </a:r>
            <a:r>
              <a:rPr lang="en-US" sz="2400" dirty="0"/>
              <a:t>Responsibilities: </a:t>
            </a:r>
          </a:p>
          <a:p>
            <a:r>
              <a:rPr lang="en-US" sz="2400" dirty="0" smtClean="0"/>
              <a:t>Enforce </a:t>
            </a:r>
            <a:r>
              <a:rPr lang="en-US" sz="2400" dirty="0"/>
              <a:t>compliance to Safety, Health, Environmental protection and Quality standards </a:t>
            </a:r>
            <a:endParaRPr lang="en-US" sz="2400" dirty="0" smtClean="0"/>
          </a:p>
          <a:p>
            <a:pPr lvl="1"/>
            <a:r>
              <a:rPr lang="en-US" sz="2400" dirty="0" smtClean="0"/>
              <a:t>Perform </a:t>
            </a:r>
            <a:r>
              <a:rPr lang="en-US" sz="2400" dirty="0"/>
              <a:t>and respond to in-line quality tests and reports </a:t>
            </a:r>
          </a:p>
          <a:p>
            <a:r>
              <a:rPr lang="en-US" sz="2400" dirty="0" smtClean="0"/>
              <a:t>Occupational </a:t>
            </a:r>
            <a:r>
              <a:rPr lang="en-US" sz="2400" dirty="0"/>
              <a:t>Contexts: </a:t>
            </a:r>
          </a:p>
          <a:p>
            <a:pPr lvl="1"/>
            <a:r>
              <a:rPr lang="en-US" sz="2400" dirty="0" smtClean="0"/>
              <a:t>Safety</a:t>
            </a:r>
            <a:r>
              <a:rPr lang="en-US" sz="2400" dirty="0"/>
              <a:t>, health, environmental protection and quality compliance procedures </a:t>
            </a:r>
          </a:p>
        </p:txBody>
      </p:sp>
    </p:spTree>
    <p:extLst>
      <p:ext uri="{BB962C8B-B14F-4D97-AF65-F5344CB8AC3E}">
        <p14:creationId xmlns:p14="http://schemas.microsoft.com/office/powerpoint/2010/main" val="3776693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OCCUPATIONAL TASK DETAILS (4)</a:t>
            </a:r>
            <a:endParaRPr lang="en-ZA" sz="4800" dirty="0"/>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600" dirty="0" smtClean="0"/>
              <a:t>Monitor </a:t>
            </a:r>
            <a:r>
              <a:rPr lang="en-US" sz="2600" dirty="0"/>
              <a:t>and ensure the integrity of operational equipment and facilities for a sugar processing plant (NQF Level 5).</a:t>
            </a:r>
          </a:p>
          <a:p>
            <a:r>
              <a:rPr lang="en-US" sz="2600" dirty="0" smtClean="0"/>
              <a:t>Unique </a:t>
            </a:r>
            <a:r>
              <a:rPr lang="en-US" sz="2600" dirty="0"/>
              <a:t>Product or Service: </a:t>
            </a:r>
            <a:endParaRPr lang="en-US" sz="2600" dirty="0" smtClean="0"/>
          </a:p>
          <a:p>
            <a:pPr lvl="1"/>
            <a:r>
              <a:rPr lang="en-US" sz="2600" dirty="0" smtClean="0"/>
              <a:t>Functional </a:t>
            </a:r>
            <a:r>
              <a:rPr lang="en-US" sz="2600" dirty="0"/>
              <a:t>equipment assured </a:t>
            </a:r>
          </a:p>
          <a:p>
            <a:r>
              <a:rPr lang="en-US" sz="2600" dirty="0" smtClean="0"/>
              <a:t>Occupational </a:t>
            </a:r>
            <a:r>
              <a:rPr lang="en-US" sz="2600" dirty="0"/>
              <a:t>Responsibilities:</a:t>
            </a:r>
          </a:p>
          <a:p>
            <a:pPr lvl="1"/>
            <a:r>
              <a:rPr lang="en-US" sz="2600" dirty="0" smtClean="0"/>
              <a:t>Inspect </a:t>
            </a:r>
            <a:r>
              <a:rPr lang="en-US" sz="2600" dirty="0"/>
              <a:t>and coordinate maintenance of equipment </a:t>
            </a:r>
          </a:p>
          <a:p>
            <a:r>
              <a:rPr lang="en-US" sz="2600" dirty="0" smtClean="0"/>
              <a:t>Occupational </a:t>
            </a:r>
            <a:r>
              <a:rPr lang="en-US" sz="2600" dirty="0"/>
              <a:t>Contexts: </a:t>
            </a:r>
          </a:p>
          <a:p>
            <a:pPr lvl="1"/>
            <a:r>
              <a:rPr lang="en-US" sz="2600" dirty="0" smtClean="0"/>
              <a:t>Mechanical </a:t>
            </a:r>
            <a:r>
              <a:rPr lang="en-US" sz="2600" dirty="0"/>
              <a:t>equipment functionality and availability assurance processes</a:t>
            </a:r>
          </a:p>
        </p:txBody>
      </p:sp>
    </p:spTree>
    <p:extLst>
      <p:ext uri="{BB962C8B-B14F-4D97-AF65-F5344CB8AC3E}">
        <p14:creationId xmlns:p14="http://schemas.microsoft.com/office/powerpoint/2010/main" val="807201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Learning assumed to be in place – Entry Requirements</a:t>
            </a:r>
            <a:endParaRPr lang="en-ZA" sz="3600" dirty="0"/>
          </a:p>
        </p:txBody>
      </p:sp>
      <p:sp>
        <p:nvSpPr>
          <p:cNvPr id="5" name="Content Placeholder 2"/>
          <p:cNvSpPr>
            <a:spLocks noGrp="1"/>
          </p:cNvSpPr>
          <p:nvPr>
            <p:ph idx="1"/>
          </p:nvPr>
        </p:nvSpPr>
        <p:spPr>
          <a:solidFill>
            <a:schemeClr val="bg1">
              <a:lumMod val="95000"/>
              <a:alpha val="75000"/>
            </a:schemeClr>
          </a:solidFill>
          <a:scene3d>
            <a:camera prst="orthographicFront"/>
            <a:lightRig rig="threePt" dir="t"/>
          </a:scene3d>
          <a:sp3d>
            <a:bevelT/>
          </a:sp3d>
        </p:spPr>
        <p:txBody>
          <a:bodyPr>
            <a:normAutofit fontScale="92500" lnSpcReduction="10000"/>
          </a:bodyPr>
          <a:lstStyle/>
          <a:p>
            <a:pPr marL="0" indent="0">
              <a:buNone/>
            </a:pPr>
            <a:r>
              <a:rPr lang="en-US" dirty="0"/>
              <a:t>Learners are required to have the following in order to be considered for admission:</a:t>
            </a:r>
          </a:p>
          <a:p>
            <a:r>
              <a:rPr lang="en-US" dirty="0" smtClean="0"/>
              <a:t>A </a:t>
            </a:r>
            <a:r>
              <a:rPr lang="en-US" dirty="0"/>
              <a:t>Senior Certificate issued by the Department of Education</a:t>
            </a:r>
          </a:p>
          <a:p>
            <a:r>
              <a:rPr lang="en-US" dirty="0" smtClean="0"/>
              <a:t>ABET </a:t>
            </a:r>
            <a:r>
              <a:rPr lang="en-US" dirty="0"/>
              <a:t>Level 4 qualification with Communication and Mathematical Literacy with 5 years’ work experience in a Sugar Processing plant.</a:t>
            </a:r>
          </a:p>
          <a:p>
            <a:pPr marL="0" indent="0">
              <a:buNone/>
            </a:pPr>
            <a:r>
              <a:rPr lang="en-US" dirty="0" smtClean="0"/>
              <a:t>Or</a:t>
            </a:r>
            <a:endParaRPr lang="en-US" dirty="0"/>
          </a:p>
          <a:p>
            <a:r>
              <a:rPr lang="en-US" dirty="0" smtClean="0"/>
              <a:t>NCV </a:t>
            </a:r>
            <a:r>
              <a:rPr lang="en-US" dirty="0"/>
              <a:t>at NQF Level 4 Operations Management</a:t>
            </a:r>
          </a:p>
        </p:txBody>
      </p:sp>
    </p:spTree>
    <p:extLst>
      <p:ext uri="{BB962C8B-B14F-4D97-AF65-F5344CB8AC3E}">
        <p14:creationId xmlns:p14="http://schemas.microsoft.com/office/powerpoint/2010/main" val="788719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3600" dirty="0" smtClean="0"/>
              <a:t>Recognition of Prior Learning</a:t>
            </a:r>
            <a:endParaRPr lang="en-ZA" sz="3600" dirty="0"/>
          </a:p>
        </p:txBody>
      </p:sp>
      <p:sp>
        <p:nvSpPr>
          <p:cNvPr id="5" name="Content Placeholder 2"/>
          <p:cNvSpPr>
            <a:spLocks noGrp="1"/>
          </p:cNvSpPr>
          <p:nvPr>
            <p:ph idx="1"/>
          </p:nvPr>
        </p:nvSpPr>
        <p:spPr>
          <a:solidFill>
            <a:schemeClr val="bg1">
              <a:lumMod val="95000"/>
              <a:alpha val="75000"/>
            </a:schemeClr>
          </a:solidFill>
          <a:scene3d>
            <a:camera prst="orthographicFront"/>
            <a:lightRig rig="threePt" dir="t"/>
          </a:scene3d>
          <a:sp3d>
            <a:bevelT/>
          </a:sp3d>
        </p:spPr>
        <p:txBody>
          <a:bodyPr>
            <a:normAutofit fontScale="85000" lnSpcReduction="10000"/>
          </a:bodyPr>
          <a:lstStyle/>
          <a:p>
            <a:r>
              <a:rPr lang="en-US" dirty="0"/>
              <a:t>RPL for access to the external integrated summative assessment: Accredited providers and approved workplaces must apply the internal assessment criteria specified in the related curriculum document to establish and confirm prior learning. </a:t>
            </a:r>
            <a:endParaRPr lang="en-US" dirty="0" smtClean="0"/>
          </a:p>
          <a:p>
            <a:r>
              <a:rPr lang="en-US" dirty="0" smtClean="0"/>
              <a:t>Accredited </a:t>
            </a:r>
            <a:r>
              <a:rPr lang="en-US" dirty="0"/>
              <a:t>providers and workplaces must confirm prior learning by issuing a statement of result or certifying a work experience record. </a:t>
            </a:r>
          </a:p>
          <a:p>
            <a:r>
              <a:rPr lang="en-US" dirty="0"/>
              <a:t>RPL for access to the qualification: Accredited providers and approved workplaces may </a:t>
            </a:r>
            <a:r>
              <a:rPr lang="en-US" dirty="0" err="1"/>
              <a:t>recognise</a:t>
            </a:r>
            <a:r>
              <a:rPr lang="en-US" dirty="0"/>
              <a:t> prior learning against the relevant access requirements.</a:t>
            </a:r>
          </a:p>
        </p:txBody>
      </p:sp>
    </p:spTree>
    <p:extLst>
      <p:ext uri="{BB962C8B-B14F-4D97-AF65-F5344CB8AC3E}">
        <p14:creationId xmlns:p14="http://schemas.microsoft.com/office/powerpoint/2010/main" val="2781057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Curriculum </a:t>
            </a:r>
            <a:r>
              <a:rPr lang="en-ZA" sz="4800" dirty="0"/>
              <a:t>Structure</a:t>
            </a:r>
          </a:p>
        </p:txBody>
      </p:sp>
      <p:sp>
        <p:nvSpPr>
          <p:cNvPr id="5" name="Content Placeholder 2"/>
          <p:cNvSpPr>
            <a:spLocks noGrp="1"/>
          </p:cNvSpPr>
          <p:nvPr>
            <p:ph idx="1"/>
          </p:nvPr>
        </p:nvSpPr>
        <p:spPr>
          <a:xfrm>
            <a:off x="457200" y="1672208"/>
            <a:ext cx="8229600" cy="4997152"/>
          </a:xfrm>
          <a:solidFill>
            <a:schemeClr val="bg1">
              <a:lumMod val="95000"/>
              <a:alpha val="75000"/>
            </a:schemeClr>
          </a:solidFill>
          <a:scene3d>
            <a:camera prst="orthographicFront"/>
            <a:lightRig rig="threePt" dir="t"/>
          </a:scene3d>
          <a:sp3d>
            <a:bevelT/>
          </a:sp3d>
        </p:spPr>
        <p:txBody>
          <a:bodyPr>
            <a:normAutofit lnSpcReduction="10000"/>
          </a:bodyPr>
          <a:lstStyle/>
          <a:p>
            <a:pPr marL="0" indent="0">
              <a:buNone/>
            </a:pPr>
            <a:r>
              <a:rPr lang="en-US" sz="4400" dirty="0"/>
              <a:t>This qualification is made up </a:t>
            </a:r>
            <a:r>
              <a:rPr lang="en-US" sz="4400" dirty="0" smtClean="0"/>
              <a:t>of:</a:t>
            </a:r>
          </a:p>
          <a:p>
            <a:r>
              <a:rPr lang="en-US" sz="4400" dirty="0" smtClean="0"/>
              <a:t>A Knowledge component (92 credits)</a:t>
            </a:r>
          </a:p>
          <a:p>
            <a:r>
              <a:rPr lang="en-US" sz="4400" dirty="0" smtClean="0"/>
              <a:t>A Practical </a:t>
            </a:r>
            <a:r>
              <a:rPr lang="en-US" sz="4400" dirty="0"/>
              <a:t>Skills </a:t>
            </a:r>
            <a:r>
              <a:rPr lang="en-US" sz="4400" dirty="0" smtClean="0"/>
              <a:t>component (58 credits) </a:t>
            </a:r>
          </a:p>
          <a:p>
            <a:r>
              <a:rPr lang="en-US" sz="4400" dirty="0" smtClean="0"/>
              <a:t>A </a:t>
            </a:r>
            <a:r>
              <a:rPr lang="en-US" sz="4400" dirty="0"/>
              <a:t>Work Experience </a:t>
            </a:r>
            <a:r>
              <a:rPr lang="en-US" sz="4400" dirty="0" smtClean="0"/>
              <a:t>component (76 credits)</a:t>
            </a:r>
            <a:endParaRPr lang="en-ZA" sz="4400" dirty="0"/>
          </a:p>
        </p:txBody>
      </p:sp>
    </p:spTree>
    <p:extLst>
      <p:ext uri="{BB962C8B-B14F-4D97-AF65-F5344CB8AC3E}">
        <p14:creationId xmlns:p14="http://schemas.microsoft.com/office/powerpoint/2010/main" val="2864142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47500" lnSpcReduction="20000"/>
          </a:bodyPr>
          <a:lstStyle/>
          <a:p>
            <a:r>
              <a:rPr lang="en-ZA" sz="6800" dirty="0" smtClean="0"/>
              <a:t>313908000-KM-01</a:t>
            </a:r>
            <a:r>
              <a:rPr lang="en-ZA" sz="6800" dirty="0"/>
              <a:t>, Introduction to sugar processing laboratory work, NQF Level 4, Credits 8 </a:t>
            </a:r>
          </a:p>
          <a:p>
            <a:r>
              <a:rPr lang="en-ZA" sz="6800" dirty="0" smtClean="0"/>
              <a:t>313908000-KM-02</a:t>
            </a:r>
            <a:r>
              <a:rPr lang="en-ZA" sz="6800" dirty="0"/>
              <a:t>, The sugar manufacturing process, NQF Level 5, Credits 12 </a:t>
            </a:r>
          </a:p>
          <a:p>
            <a:r>
              <a:rPr lang="en-ZA" sz="6800" dirty="0" smtClean="0"/>
              <a:t>313908000-KM-03</a:t>
            </a:r>
            <a:r>
              <a:rPr lang="en-ZA" sz="6800" dirty="0"/>
              <a:t>, Sugar processing factory control calculations, NQF Level 5, Credits </a:t>
            </a:r>
            <a:r>
              <a:rPr lang="en-ZA" sz="6800" dirty="0" smtClean="0"/>
              <a:t>12</a:t>
            </a:r>
          </a:p>
          <a:p>
            <a:r>
              <a:rPr lang="en-ZA" sz="6800" dirty="0" smtClean="0"/>
              <a:t>313908000-KM-04</a:t>
            </a:r>
            <a:r>
              <a:rPr lang="en-ZA" sz="6800" dirty="0"/>
              <a:t>, Sugar juice extraction, NQF Level 4, Credits </a:t>
            </a:r>
            <a:r>
              <a:rPr lang="en-ZA" sz="6800" dirty="0" smtClean="0"/>
              <a:t>4</a:t>
            </a:r>
          </a:p>
          <a:p>
            <a:r>
              <a:rPr lang="en-ZA" sz="6800" dirty="0" smtClean="0"/>
              <a:t>313908000-KM-05</a:t>
            </a:r>
            <a:r>
              <a:rPr lang="en-ZA" sz="6800" dirty="0"/>
              <a:t>, Sugar juice handling and clarification, NQF Level 4, Credits 4 </a:t>
            </a:r>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a:t>Knowledge Modules </a:t>
            </a:r>
            <a:r>
              <a:rPr lang="en-ZA" sz="4200" dirty="0" smtClean="0"/>
              <a:t>(1)</a:t>
            </a:r>
            <a:endParaRPr lang="en-ZA" sz="4200" dirty="0"/>
          </a:p>
        </p:txBody>
      </p:sp>
    </p:spTree>
    <p:extLst>
      <p:ext uri="{BB962C8B-B14F-4D97-AF65-F5344CB8AC3E}">
        <p14:creationId xmlns:p14="http://schemas.microsoft.com/office/powerpoint/2010/main" val="119387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lvl="0"/>
            <a:r>
              <a:rPr lang="en-ZA" sz="4400" dirty="0"/>
              <a:t>313908000-KM-06, Evaporation, NQF Level 4, Credits 8 </a:t>
            </a:r>
            <a:endParaRPr lang="en-US" sz="4400" dirty="0"/>
          </a:p>
          <a:p>
            <a:pPr lvl="0"/>
            <a:r>
              <a:rPr lang="en-ZA" sz="4400" dirty="0"/>
              <a:t>313908000-KM-07, Pan Boiling theory and technology, NQF Level 5, Credits 8 </a:t>
            </a:r>
            <a:endParaRPr lang="en-US" sz="4400" dirty="0"/>
          </a:p>
          <a:p>
            <a:pPr lvl="0"/>
            <a:r>
              <a:rPr lang="en-ZA" sz="4400" dirty="0"/>
              <a:t>313908000-KM-08, Crystallisation, Centrifuging and Drying, NQF Level 4, Credits 4 </a:t>
            </a:r>
            <a:endParaRPr lang="en-US" sz="4400" dirty="0"/>
          </a:p>
          <a:p>
            <a:pPr lvl="0"/>
            <a:r>
              <a:rPr lang="en-ZA" sz="4400" dirty="0"/>
              <a:t>313908000-KM-09, Water and effluent treatment, NQF Level 4, Credits 4 </a:t>
            </a:r>
            <a:endParaRPr lang="en-US" sz="4400" dirty="0"/>
          </a:p>
          <a:p>
            <a:pPr lvl="0"/>
            <a:r>
              <a:rPr lang="en-ZA" sz="4400" dirty="0"/>
              <a:t>313908000-KM-10, Sugar refining, NQF Level 5, Credits 4 </a:t>
            </a:r>
            <a:endParaRPr lang="en-US" sz="44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a:t>Knowledge Modules </a:t>
            </a:r>
            <a:r>
              <a:rPr lang="en-ZA" sz="4200" dirty="0" smtClean="0"/>
              <a:t>(2)</a:t>
            </a:r>
            <a:endParaRPr lang="en-ZA" sz="4200" dirty="0"/>
          </a:p>
        </p:txBody>
      </p:sp>
    </p:spTree>
    <p:extLst>
      <p:ext uri="{BB962C8B-B14F-4D97-AF65-F5344CB8AC3E}">
        <p14:creationId xmlns:p14="http://schemas.microsoft.com/office/powerpoint/2010/main" val="693402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ZA" sz="3600" dirty="0"/>
              <a:t>313908000-KM-11, Operations management, NQF Level 5, Credits 12 </a:t>
            </a:r>
            <a:endParaRPr lang="en-US" sz="3600" dirty="0"/>
          </a:p>
          <a:p>
            <a:pPr lvl="0"/>
            <a:r>
              <a:rPr lang="en-ZA" sz="3600" dirty="0"/>
              <a:t>313908000-KM-12, Safety, Health, Environment, Risk and Quality Control, (SHERQ), NQF Level 5, Credits 8 </a:t>
            </a:r>
            <a:endParaRPr lang="en-US" sz="3600" dirty="0"/>
          </a:p>
          <a:p>
            <a:pPr lvl="0"/>
            <a:r>
              <a:rPr lang="en-ZA" sz="3600" dirty="0"/>
              <a:t>313908000-KM-13, Mechanical maintenance, NQF Level 5, Credits 4 </a:t>
            </a:r>
            <a:endParaRPr lang="en-US" sz="36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a:t>Knowledge Modules </a:t>
            </a:r>
            <a:r>
              <a:rPr lang="en-ZA" sz="4200" dirty="0" smtClean="0"/>
              <a:t>(3)</a:t>
            </a:r>
            <a:endParaRPr lang="en-ZA" sz="4200" dirty="0"/>
          </a:p>
        </p:txBody>
      </p:sp>
    </p:spTree>
    <p:extLst>
      <p:ext uri="{BB962C8B-B14F-4D97-AF65-F5344CB8AC3E}">
        <p14:creationId xmlns:p14="http://schemas.microsoft.com/office/powerpoint/2010/main" val="223463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Welcome and Introduction</a:t>
            </a:r>
            <a:endParaRPr lang="en-ZA" sz="4800" dirty="0"/>
          </a:p>
        </p:txBody>
      </p:sp>
      <p:sp>
        <p:nvSpPr>
          <p:cNvPr id="5" name="Content Placeholder 2"/>
          <p:cNvSpPr>
            <a:spLocks noGrp="1"/>
          </p:cNvSpPr>
          <p:nvPr>
            <p:ph idx="1"/>
          </p:nvPr>
        </p:nvSpPr>
        <p:spPr>
          <a:xfrm>
            <a:off x="539552" y="1700808"/>
            <a:ext cx="8136904" cy="4896544"/>
          </a:xfrm>
          <a:solidFill>
            <a:schemeClr val="bg1">
              <a:lumMod val="95000"/>
              <a:alpha val="75000"/>
            </a:schemeClr>
          </a:solidFill>
          <a:scene3d>
            <a:camera prst="orthographicFront"/>
            <a:lightRig rig="threePt" dir="t"/>
          </a:scene3d>
          <a:sp3d>
            <a:bevelT/>
          </a:sp3d>
        </p:spPr>
        <p:txBody>
          <a:bodyPr>
            <a:normAutofit fontScale="62500" lnSpcReduction="20000"/>
          </a:bodyPr>
          <a:lstStyle/>
          <a:p>
            <a:pPr lvl="0"/>
            <a:r>
              <a:rPr lang="en-ZA" dirty="0"/>
              <a:t>Purpose and objectives of this qualification	</a:t>
            </a:r>
            <a:endParaRPr lang="en-US" dirty="0"/>
          </a:p>
          <a:p>
            <a:pPr lvl="0"/>
            <a:r>
              <a:rPr lang="en-ZA" dirty="0"/>
              <a:t>Qualification rationale</a:t>
            </a:r>
            <a:endParaRPr lang="en-US" dirty="0"/>
          </a:p>
          <a:p>
            <a:pPr lvl="0"/>
            <a:r>
              <a:rPr lang="en-ZA" dirty="0"/>
              <a:t>Occupational information</a:t>
            </a:r>
            <a:endParaRPr lang="en-US" dirty="0"/>
          </a:p>
          <a:p>
            <a:pPr lvl="0"/>
            <a:r>
              <a:rPr lang="en-ZA" dirty="0"/>
              <a:t>Learning assumed to be in place and recognition of prior learning	</a:t>
            </a:r>
            <a:endParaRPr lang="en-US" dirty="0"/>
          </a:p>
          <a:p>
            <a:pPr lvl="0"/>
            <a:r>
              <a:rPr lang="en-ZA" dirty="0"/>
              <a:t>Curriculum information</a:t>
            </a:r>
            <a:endParaRPr lang="en-US" dirty="0"/>
          </a:p>
          <a:p>
            <a:pPr lvl="0"/>
            <a:r>
              <a:rPr lang="en-ZA" dirty="0"/>
              <a:t>Exit level outcomes / learning goals / integrated assessment focus areas</a:t>
            </a:r>
            <a:endParaRPr lang="en-US" dirty="0"/>
          </a:p>
          <a:p>
            <a:pPr lvl="0"/>
            <a:r>
              <a:rPr lang="en-ZA" dirty="0"/>
              <a:t>Associated assessment criteria</a:t>
            </a:r>
            <a:endParaRPr lang="en-US" dirty="0"/>
          </a:p>
          <a:p>
            <a:pPr lvl="0"/>
            <a:r>
              <a:rPr lang="en-ZA" dirty="0"/>
              <a:t>Assessment</a:t>
            </a:r>
            <a:endParaRPr lang="en-US" dirty="0"/>
          </a:p>
          <a:p>
            <a:pPr lvl="0"/>
            <a:r>
              <a:rPr lang="en-ZA" dirty="0"/>
              <a:t>Eligibility requirements for the external assessment</a:t>
            </a:r>
            <a:endParaRPr lang="en-US" dirty="0"/>
          </a:p>
          <a:p>
            <a:pPr lvl="0"/>
            <a:r>
              <a:rPr lang="en-ZA" dirty="0"/>
              <a:t>Assessment quality partner information</a:t>
            </a:r>
            <a:endParaRPr lang="en-US" dirty="0"/>
          </a:p>
          <a:p>
            <a:pPr lvl="0"/>
            <a:r>
              <a:rPr lang="en-ZA" dirty="0"/>
              <a:t>Duration of the qualification	</a:t>
            </a:r>
            <a:endParaRPr lang="en-US" dirty="0"/>
          </a:p>
          <a:p>
            <a:pPr lvl="0"/>
            <a:r>
              <a:rPr lang="en-ZA" dirty="0"/>
              <a:t>NQF Level</a:t>
            </a:r>
            <a:endParaRPr lang="en-US" dirty="0"/>
          </a:p>
          <a:p>
            <a:pPr lvl="0"/>
            <a:r>
              <a:rPr lang="en-ZA" dirty="0"/>
              <a:t>Resource materials</a:t>
            </a:r>
            <a:endParaRPr lang="en-US" dirty="0"/>
          </a:p>
          <a:p>
            <a:pPr lvl="0"/>
            <a:r>
              <a:rPr lang="en-ZA" dirty="0"/>
              <a:t>Learner assessment plan</a:t>
            </a:r>
            <a:endParaRPr lang="en-US" dirty="0"/>
          </a:p>
          <a:p>
            <a:r>
              <a:rPr lang="en-ZA" dirty="0"/>
              <a:t>SAQA registered qualification</a:t>
            </a:r>
            <a:endParaRPr lang="en-ZA" dirty="0" smtClean="0"/>
          </a:p>
        </p:txBody>
      </p:sp>
    </p:spTree>
    <p:extLst>
      <p:ext uri="{BB962C8B-B14F-4D97-AF65-F5344CB8AC3E}">
        <p14:creationId xmlns:p14="http://schemas.microsoft.com/office/powerpoint/2010/main" val="3256556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ZA" sz="3600" dirty="0"/>
              <a:t>313908000-PM-01, Monitor and control sugar processing equipment, NQF Level 5, Credits 16 </a:t>
            </a:r>
            <a:endParaRPr lang="en-US" sz="3600" dirty="0"/>
          </a:p>
          <a:p>
            <a:pPr lvl="0"/>
            <a:r>
              <a:rPr lang="en-ZA" sz="3600" dirty="0"/>
              <a:t>313908000-PM-02, Control sugar milling operations and resources, NQF Level 5, Credits 8 </a:t>
            </a:r>
            <a:endParaRPr lang="en-US" sz="3600" dirty="0"/>
          </a:p>
          <a:p>
            <a:pPr lvl="0"/>
            <a:r>
              <a:rPr lang="en-ZA" sz="3600" dirty="0"/>
              <a:t>313908000-PM-03, Monitor and direct subordinate performance and conduct, NQF Level 5, Credits 8 </a:t>
            </a:r>
            <a:endParaRPr lang="en-US" sz="3600" dirty="0"/>
          </a:p>
          <a:p>
            <a:r>
              <a:rPr lang="en-ZA" sz="3600" dirty="0"/>
              <a:t>313908000-PM-04, Enforce compliance to Safety, Health, Environmental protection and Quality standards, NQF Level 5, Credits 6</a:t>
            </a:r>
            <a:endParaRPr lang="en-US" sz="36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Practical Skills </a:t>
            </a:r>
            <a:r>
              <a:rPr lang="en-ZA" sz="4200" dirty="0"/>
              <a:t>Modules </a:t>
            </a:r>
            <a:r>
              <a:rPr lang="en-ZA" sz="4200" dirty="0" smtClean="0"/>
              <a:t>(1)</a:t>
            </a:r>
            <a:endParaRPr lang="en-ZA" sz="4200" dirty="0"/>
          </a:p>
        </p:txBody>
      </p:sp>
    </p:spTree>
    <p:extLst>
      <p:ext uri="{BB962C8B-B14F-4D97-AF65-F5344CB8AC3E}">
        <p14:creationId xmlns:p14="http://schemas.microsoft.com/office/powerpoint/2010/main" val="1479121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ZA" dirty="0"/>
              <a:t>313908000-PM-05, Conduct and respond to in-line quality tests and reports, NQF Level 5, Credits 8 </a:t>
            </a:r>
            <a:endParaRPr lang="en-US" dirty="0"/>
          </a:p>
          <a:p>
            <a:pPr lvl="0"/>
            <a:r>
              <a:rPr lang="en-ZA" dirty="0"/>
              <a:t>313908000-PM-06, Inspect and coordinate maintenance of equipment, NQF Level 5, Credits 8 </a:t>
            </a:r>
            <a:endParaRPr lang="en-US" dirty="0"/>
          </a:p>
          <a:p>
            <a:pPr lvl="0"/>
            <a:r>
              <a:rPr lang="en-ZA" dirty="0"/>
              <a:t>313908000-PM-07, Compile and present production reports, NQF Level 4, Credits 4 </a:t>
            </a:r>
            <a:endParaRPr lang="en-US"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Practical Skills </a:t>
            </a:r>
            <a:r>
              <a:rPr lang="en-ZA" sz="4200" dirty="0"/>
              <a:t>Modules </a:t>
            </a:r>
            <a:r>
              <a:rPr lang="en-ZA" sz="4200" dirty="0" smtClean="0"/>
              <a:t>(2)</a:t>
            </a:r>
            <a:endParaRPr lang="en-ZA" sz="4200" dirty="0"/>
          </a:p>
        </p:txBody>
      </p:sp>
    </p:spTree>
    <p:extLst>
      <p:ext uri="{BB962C8B-B14F-4D97-AF65-F5344CB8AC3E}">
        <p14:creationId xmlns:p14="http://schemas.microsoft.com/office/powerpoint/2010/main" val="29235012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92500"/>
          </a:bodyPr>
          <a:lstStyle/>
          <a:p>
            <a:pPr lvl="0"/>
            <a:r>
              <a:rPr lang="en-ZA" dirty="0"/>
              <a:t>313908000-WM-01, Sugar processing equipment control procedures, NQF Level 5, Credits 28 </a:t>
            </a:r>
            <a:endParaRPr lang="en-US" dirty="0"/>
          </a:p>
          <a:p>
            <a:pPr lvl="0"/>
            <a:r>
              <a:rPr lang="en-ZA" dirty="0"/>
              <a:t>313908000-WM-02, Sugar processing resource control procedures, NQF Level 5, Credits 16 </a:t>
            </a:r>
            <a:endParaRPr lang="en-US" dirty="0"/>
          </a:p>
          <a:p>
            <a:pPr lvl="0"/>
            <a:r>
              <a:rPr lang="en-ZA" dirty="0"/>
              <a:t>313908000-WM-03, Safety, health, environmental protection and quality compliance procedures, NQF Level 5, Credits 16 </a:t>
            </a:r>
            <a:endParaRPr lang="en-US" dirty="0"/>
          </a:p>
          <a:p>
            <a:r>
              <a:rPr lang="en-ZA" dirty="0"/>
              <a:t>313908000-WM-04, Mechanical equipment functionality and availability processes, NQF Level 4, Credits 16</a:t>
            </a:r>
            <a:endParaRPr lang="en-US"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Work Experience Modules</a:t>
            </a:r>
            <a:endParaRPr lang="en-ZA" sz="4200" dirty="0"/>
          </a:p>
        </p:txBody>
      </p:sp>
    </p:spTree>
    <p:extLst>
      <p:ext uri="{BB962C8B-B14F-4D97-AF65-F5344CB8AC3E}">
        <p14:creationId xmlns:p14="http://schemas.microsoft.com/office/powerpoint/2010/main" val="165660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ZA" sz="2400" b="1" dirty="0"/>
              <a:t>At the end of this course you should have the ability to:</a:t>
            </a:r>
            <a:endParaRPr lang="en-US" sz="2400" b="1" dirty="0"/>
          </a:p>
          <a:p>
            <a:pPr lvl="0"/>
            <a:r>
              <a:rPr lang="en-ZA" sz="2400" dirty="0"/>
              <a:t>Control sugar processing equipment to achieve planned operational outputs within product specifications (NQF Level 5) (50%).</a:t>
            </a:r>
            <a:endParaRPr lang="en-US" sz="2400" dirty="0"/>
          </a:p>
          <a:p>
            <a:pPr lvl="0"/>
            <a:r>
              <a:rPr lang="en-ZA" sz="2400" dirty="0"/>
              <a:t>Control sugar milling operations and resources to achieve efficiency standards (NQF Level 5) (15%).</a:t>
            </a:r>
            <a:endParaRPr lang="en-US" sz="2400" dirty="0"/>
          </a:p>
          <a:p>
            <a:pPr lvl="0"/>
            <a:r>
              <a:rPr lang="en-ZA" sz="2400" dirty="0"/>
              <a:t>Monitor and enforce compliance, safety, health, environmental protection, quality and procedures in a sugar processing plant (NQF Level 5) (25%).</a:t>
            </a:r>
            <a:endParaRPr lang="en-US" sz="2400" dirty="0"/>
          </a:p>
          <a:p>
            <a:pPr lvl="0"/>
            <a:r>
              <a:rPr lang="en-ZA" sz="2400" dirty="0"/>
              <a:t>Monitor and ensure the integrity of operational equipment and facilities for a sugar processing plant (NQF Level 5) (10%).</a:t>
            </a:r>
            <a:endParaRPr lang="en-US" sz="24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Exit Level Outcomes/Learning Goals</a:t>
            </a:r>
            <a:endParaRPr lang="en-ZA" sz="4200" dirty="0"/>
          </a:p>
        </p:txBody>
      </p:sp>
    </p:spTree>
    <p:extLst>
      <p:ext uri="{BB962C8B-B14F-4D97-AF65-F5344CB8AC3E}">
        <p14:creationId xmlns:p14="http://schemas.microsoft.com/office/powerpoint/2010/main" val="42698692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lvl="0"/>
            <a:r>
              <a:rPr lang="en-ZA" sz="2800" dirty="0"/>
              <a:t>Knowledge of sugar processing technology, equipment and processes in the control of equipment is applied. </a:t>
            </a:r>
            <a:endParaRPr lang="en-US" sz="2800" dirty="0"/>
          </a:p>
          <a:p>
            <a:pPr lvl="0"/>
            <a:r>
              <a:rPr lang="en-ZA" sz="2800" dirty="0"/>
              <a:t>Cane yard operations are controlled and co-ordinated to ensure required cane supply to the mill whilst minimising cane delay. </a:t>
            </a:r>
            <a:endParaRPr lang="en-US" sz="2800" dirty="0"/>
          </a:p>
          <a:p>
            <a:pPr lvl="0"/>
            <a:r>
              <a:rPr lang="en-ZA" sz="2800" dirty="0"/>
              <a:t>Extraction operations are controlled and co-ordinated to maximise sugar recovery. </a:t>
            </a:r>
            <a:endParaRPr lang="en-US" sz="2800" dirty="0"/>
          </a:p>
          <a:p>
            <a:pPr lvl="0"/>
            <a:r>
              <a:rPr lang="en-ZA" sz="2800" dirty="0"/>
              <a:t>Juice clarification operations are controlled and co-ordinated to minimise turbidity and sucrose losses. </a:t>
            </a:r>
            <a:endParaRPr lang="en-US" sz="2800" dirty="0"/>
          </a:p>
          <a:p>
            <a:pPr lvl="0"/>
            <a:r>
              <a:rPr lang="en-ZA" sz="2800" dirty="0"/>
              <a:t>Juice evaporation operations are controlled and co-ordinated to satisfy factory requirements</a:t>
            </a:r>
            <a:r>
              <a:rPr lang="en-ZA" sz="2800" dirty="0" smtClean="0"/>
              <a:t>.</a:t>
            </a:r>
          </a:p>
          <a:p>
            <a:r>
              <a:rPr lang="en-ZA" sz="2800" dirty="0"/>
              <a:t>Pan Boiling operations are controlled and co-ordinated to produce sugar of consistent quality within specification and to minimise sugar losses in molasses. </a:t>
            </a:r>
            <a:r>
              <a:rPr lang="en-ZA" sz="2800" dirty="0" smtClean="0"/>
              <a:t> </a:t>
            </a:r>
            <a:endParaRPr lang="en-US" sz="28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Assessment Criteria: ELO 1 (1)</a:t>
            </a:r>
            <a:endParaRPr lang="en-ZA" sz="4200" dirty="0"/>
          </a:p>
        </p:txBody>
      </p:sp>
    </p:spTree>
    <p:extLst>
      <p:ext uri="{BB962C8B-B14F-4D97-AF65-F5344CB8AC3E}">
        <p14:creationId xmlns:p14="http://schemas.microsoft.com/office/powerpoint/2010/main" val="120171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lvl="0"/>
            <a:r>
              <a:rPr lang="en-ZA" sz="2800" dirty="0" smtClean="0"/>
              <a:t>Centrifugation </a:t>
            </a:r>
            <a:r>
              <a:rPr lang="en-ZA" sz="2800" dirty="0"/>
              <a:t>operations to achieve the required sugar molasses quality are controlled and coordinated. </a:t>
            </a:r>
            <a:endParaRPr lang="en-US" sz="2800" dirty="0"/>
          </a:p>
          <a:p>
            <a:pPr lvl="0"/>
            <a:r>
              <a:rPr lang="en-ZA" sz="2800" dirty="0"/>
              <a:t>Knowledge of the application of mass and energy balances to control sugar processing operations is applied. </a:t>
            </a:r>
            <a:endParaRPr lang="en-US" sz="2800" dirty="0"/>
          </a:p>
          <a:p>
            <a:pPr lvl="0"/>
            <a:r>
              <a:rPr lang="en-ZA" sz="2800" dirty="0"/>
              <a:t>Factory performance figures to optimise factory operations through liaison with relevant parties are monitored, assessed and used. </a:t>
            </a:r>
            <a:endParaRPr lang="en-US" sz="2800" dirty="0"/>
          </a:p>
          <a:p>
            <a:pPr lvl="0"/>
            <a:r>
              <a:rPr lang="en-ZA" sz="2800" dirty="0"/>
              <a:t>Equipment utilisation and procedures (e.g. start-up, shut down, purging, cleaning, lock out, emergency stop, shift handover) for a sugar processing line are controlled. </a:t>
            </a:r>
            <a:endParaRPr lang="en-US" sz="2800" dirty="0"/>
          </a:p>
          <a:p>
            <a:pPr lvl="0"/>
            <a:r>
              <a:rPr lang="en-ZA" sz="2800" dirty="0"/>
              <a:t>Instrumentation readings on equipment operation within required specifications and adjustments to equipment settings where required are monitored and controlled.</a:t>
            </a:r>
            <a:endParaRPr lang="en-US" sz="2800" dirty="0"/>
          </a:p>
          <a:p>
            <a:r>
              <a:rPr lang="en-ZA" sz="2800" dirty="0"/>
              <a:t>A consistent flow and availability of material at the required volumes and quality standard over various sugar processing stages is achieved.</a:t>
            </a:r>
            <a:endParaRPr lang="en-US" sz="28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Assessment Criteria: ELO 1 (2)</a:t>
            </a:r>
            <a:endParaRPr lang="en-ZA" sz="4200" dirty="0"/>
          </a:p>
        </p:txBody>
      </p:sp>
    </p:spTree>
    <p:extLst>
      <p:ext uri="{BB962C8B-B14F-4D97-AF65-F5344CB8AC3E}">
        <p14:creationId xmlns:p14="http://schemas.microsoft.com/office/powerpoint/2010/main" val="31020265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a:bodyPr>
          <a:lstStyle/>
          <a:p>
            <a:pPr lvl="0"/>
            <a:r>
              <a:rPr lang="en-ZA" sz="2600" dirty="0"/>
              <a:t>Knowledge of operational management to control a sugar processing plant is applied. </a:t>
            </a:r>
            <a:endParaRPr lang="en-US" sz="2600" dirty="0"/>
          </a:p>
          <a:p>
            <a:pPr lvl="0"/>
            <a:r>
              <a:rPr lang="en-ZA" sz="2600" dirty="0"/>
              <a:t>Production demands by planning, scheduling and monitoring sugar processing operations and resources requirements are met. </a:t>
            </a:r>
            <a:endParaRPr lang="en-US" sz="2600" dirty="0"/>
          </a:p>
          <a:p>
            <a:pPr lvl="0"/>
            <a:r>
              <a:rPr lang="en-ZA" sz="2600" dirty="0"/>
              <a:t>Labour requirements for specific production runs are met and shift rosters are drawn up. </a:t>
            </a:r>
            <a:endParaRPr lang="en-US" sz="2600" dirty="0"/>
          </a:p>
          <a:p>
            <a:r>
              <a:rPr lang="en-ZA" sz="2600" dirty="0"/>
              <a:t>Subordinate performance in accordance with accepted industrial relations practices and supervisory concepts are monitored and directed</a:t>
            </a:r>
            <a:endParaRPr lang="en-US" sz="26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Assessment Criteria: ELO 2</a:t>
            </a:r>
            <a:endParaRPr lang="en-ZA" sz="4200" dirty="0"/>
          </a:p>
        </p:txBody>
      </p:sp>
    </p:spTree>
    <p:extLst>
      <p:ext uri="{BB962C8B-B14F-4D97-AF65-F5344CB8AC3E}">
        <p14:creationId xmlns:p14="http://schemas.microsoft.com/office/powerpoint/2010/main" val="372626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ZA" dirty="0"/>
              <a:t>Knowledge of Safety, Health, Environment and Quality control concepts are applied. </a:t>
            </a:r>
            <a:endParaRPr lang="en-US" sz="3600" dirty="0"/>
          </a:p>
          <a:p>
            <a:r>
              <a:rPr lang="en-ZA" dirty="0"/>
              <a:t>Knowledge of risk assessments is utilised to monitor and control operational activities in a sugar process plant. </a:t>
            </a:r>
            <a:endParaRPr lang="en-US" sz="3600" dirty="0"/>
          </a:p>
          <a:p>
            <a:r>
              <a:rPr lang="en-ZA" dirty="0"/>
              <a:t>Knowledge of the various in-line analytical methods to determine quality indicators such as Pol, Brix and Purity values are applied. </a:t>
            </a:r>
            <a:endParaRPr lang="en-US" sz="3600" dirty="0"/>
          </a:p>
          <a:p>
            <a:r>
              <a:rPr lang="en-ZA" dirty="0"/>
              <a:t>Quality standards are monitored and achieved through inspections, using sensory cues, in-line analysis of samples and interpretation of laboratory reports.</a:t>
            </a:r>
            <a:endParaRPr lang="en-US" sz="3600" dirty="0"/>
          </a:p>
          <a:p>
            <a:r>
              <a:rPr lang="en-ZA" dirty="0"/>
              <a:t>Laboratory activities are integrated with process requirements through liaison with relevant parties.</a:t>
            </a:r>
            <a:endParaRPr lang="en-US" sz="3600" dirty="0"/>
          </a:p>
          <a:p>
            <a:r>
              <a:rPr lang="en-ZA" dirty="0"/>
              <a:t>Sugar process samples are analysed and interpreted. </a:t>
            </a:r>
            <a:endParaRPr lang="en-US" sz="36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Assessment Criteria: ELO 3 (1)</a:t>
            </a:r>
            <a:endParaRPr lang="en-ZA" sz="4200" dirty="0"/>
          </a:p>
        </p:txBody>
      </p:sp>
    </p:spTree>
    <p:extLst>
      <p:ext uri="{BB962C8B-B14F-4D97-AF65-F5344CB8AC3E}">
        <p14:creationId xmlns:p14="http://schemas.microsoft.com/office/powerpoint/2010/main" val="30604693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ZA" dirty="0"/>
              <a:t>Sampling practices are monitored and controlled to ensure reliability and validity of results. </a:t>
            </a:r>
            <a:endParaRPr lang="en-US" sz="3600" dirty="0"/>
          </a:p>
          <a:p>
            <a:r>
              <a:rPr lang="en-ZA" dirty="0"/>
              <a:t>Quality reports are analysed for deviations and required corrective measures are formulated and acted upon. </a:t>
            </a:r>
            <a:endParaRPr lang="en-US" sz="3600" dirty="0"/>
          </a:p>
          <a:p>
            <a:r>
              <a:rPr lang="en-ZA" dirty="0"/>
              <a:t>Incident/accident investigations are conducted in accordance with procedures and regulatory requirements. </a:t>
            </a:r>
            <a:endParaRPr lang="en-US" sz="3600" dirty="0"/>
          </a:p>
          <a:p>
            <a:r>
              <a:rPr lang="en-ZA" dirty="0"/>
              <a:t>Actual or potential unsafe work practices or conditions through structured inspections are identified. </a:t>
            </a:r>
            <a:endParaRPr lang="en-US" sz="3600" dirty="0"/>
          </a:p>
          <a:p>
            <a:r>
              <a:rPr lang="en-ZA" dirty="0"/>
              <a:t>Safety procedures are executed (lockdown, emergency shutdown, emergency evacuation, restricted access to high risk areas) and adherence is enforced. </a:t>
            </a:r>
            <a:endParaRPr lang="en-US" sz="3600" dirty="0"/>
          </a:p>
          <a:p>
            <a:r>
              <a:rPr lang="en-ZA" dirty="0"/>
              <a:t>Statutory safety, health and environmental protection inspections, registers, records and reporting standards are maintained</a:t>
            </a:r>
            <a:r>
              <a:rPr lang="en-ZA" dirty="0" smtClean="0"/>
              <a:t>. </a:t>
            </a:r>
            <a:endParaRPr lang="en-US" sz="4000"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Assessment Criteria: ELO 3 (2)</a:t>
            </a:r>
            <a:endParaRPr lang="en-ZA" sz="4200" dirty="0"/>
          </a:p>
        </p:txBody>
      </p:sp>
    </p:spTree>
    <p:extLst>
      <p:ext uri="{BB962C8B-B14F-4D97-AF65-F5344CB8AC3E}">
        <p14:creationId xmlns:p14="http://schemas.microsoft.com/office/powerpoint/2010/main" val="2247586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rmAutofit fontScale="85000" lnSpcReduction="10000"/>
          </a:bodyPr>
          <a:lstStyle/>
          <a:p>
            <a:pPr lvl="0"/>
            <a:r>
              <a:rPr lang="en-US" dirty="0"/>
              <a:t>Equipment are inspected for mechanical soundness and compliance with safety, health, environmental and quality assurance requirements. </a:t>
            </a:r>
          </a:p>
          <a:p>
            <a:pPr lvl="0"/>
            <a:r>
              <a:rPr lang="en-US" dirty="0"/>
              <a:t>Maintenance requests (not scheduled) are generated and work done is evaluated by inspections, spot checks and machine runs. </a:t>
            </a:r>
          </a:p>
          <a:p>
            <a:pPr lvl="0"/>
            <a:r>
              <a:rPr lang="en-US" dirty="0"/>
              <a:t>The execution of standard equipment care and lubrication procedures to ensure operational functionality are monitored. </a:t>
            </a:r>
          </a:p>
          <a:p>
            <a:pPr lvl="0"/>
            <a:r>
              <a:rPr lang="en-US" dirty="0"/>
              <a:t>Equipment records of functionality, </a:t>
            </a:r>
            <a:r>
              <a:rPr lang="en-US" dirty="0" err="1"/>
              <a:t>utilisation</a:t>
            </a:r>
            <a:r>
              <a:rPr lang="en-US" dirty="0"/>
              <a:t> and downtime per category/incident/equipment are maintained.</a:t>
            </a:r>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200" dirty="0" smtClean="0"/>
              <a:t>Assessment Criteria: ELO 4</a:t>
            </a:r>
            <a:endParaRPr lang="en-ZA" sz="4200" dirty="0"/>
          </a:p>
        </p:txBody>
      </p:sp>
    </p:spTree>
    <p:extLst>
      <p:ext uri="{BB962C8B-B14F-4D97-AF65-F5344CB8AC3E}">
        <p14:creationId xmlns:p14="http://schemas.microsoft.com/office/powerpoint/2010/main" val="3841679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3600" dirty="0"/>
              <a:t>Purpose and objectives of this qualification</a:t>
            </a:r>
            <a:endParaRPr lang="en-ZA" sz="3600" dirty="0"/>
          </a:p>
        </p:txBody>
      </p:sp>
      <p:sp>
        <p:nvSpPr>
          <p:cNvPr id="5" name="Content Placeholder 2"/>
          <p:cNvSpPr>
            <a:spLocks noGrp="1"/>
          </p:cNvSpPr>
          <p:nvPr>
            <p:ph idx="1"/>
          </p:nvPr>
        </p:nvSpPr>
        <p:spPr>
          <a:xfrm>
            <a:off x="323528" y="1600200"/>
            <a:ext cx="8496944" cy="5069160"/>
          </a:xfrm>
          <a:solidFill>
            <a:schemeClr val="bg1">
              <a:lumMod val="95000"/>
              <a:alpha val="75000"/>
            </a:schemeClr>
          </a:solidFill>
          <a:scene3d>
            <a:camera prst="orthographicFront"/>
            <a:lightRig rig="threePt" dir="t"/>
          </a:scene3d>
          <a:sp3d>
            <a:bevelT/>
          </a:sp3d>
        </p:spPr>
        <p:txBody>
          <a:bodyPr>
            <a:normAutofit/>
          </a:bodyPr>
          <a:lstStyle/>
          <a:p>
            <a:r>
              <a:rPr lang="en-US" dirty="0"/>
              <a:t>The purpose of this qualification is to prepare a learner to operate as a Sugar Processing Controller. </a:t>
            </a:r>
            <a:endParaRPr lang="en-US" dirty="0" smtClean="0"/>
          </a:p>
          <a:p>
            <a:r>
              <a:rPr lang="en-US" dirty="0" smtClean="0"/>
              <a:t>A </a:t>
            </a:r>
            <a:r>
              <a:rPr lang="en-US" dirty="0"/>
              <a:t>Sugar Processing Controller achieves production targets and quality standards by monitoring, controlling and responding to operational variables, processing equipment, resources and by ensuring the mechanical integrity of equipment</a:t>
            </a:r>
            <a:r>
              <a:rPr lang="en-US" dirty="0" smtClean="0"/>
              <a:t>.</a:t>
            </a:r>
            <a:endParaRPr lang="en-US" dirty="0"/>
          </a:p>
        </p:txBody>
      </p:sp>
    </p:spTree>
    <p:extLst>
      <p:ext uri="{BB962C8B-B14F-4D97-AF65-F5344CB8AC3E}">
        <p14:creationId xmlns:p14="http://schemas.microsoft.com/office/powerpoint/2010/main" val="3484466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Integrated Assessment </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92500"/>
          </a:bodyPr>
          <a:lstStyle/>
          <a:p>
            <a:pPr marL="0" indent="0">
              <a:buNone/>
            </a:pPr>
            <a:r>
              <a:rPr lang="en-ZA" sz="3600" dirty="0" smtClean="0"/>
              <a:t>Integrated </a:t>
            </a:r>
            <a:r>
              <a:rPr lang="en-ZA" sz="3600" dirty="0"/>
              <a:t>formative assessment: The skills development provider will use the curriculum to guide them on the stipulated internal assessment criteria and weighting. They will also apply the scope of practical skills and applied knowledge as stipulated by the internal assessment criteria. This formative assessment leads to entrance into the integrated external summative assessment</a:t>
            </a:r>
            <a:r>
              <a:rPr lang="en-ZA" sz="3600" dirty="0" smtClean="0"/>
              <a:t>.</a:t>
            </a:r>
            <a:endParaRPr lang="en-ZA" dirty="0"/>
          </a:p>
        </p:txBody>
      </p:sp>
    </p:spTree>
    <p:extLst>
      <p:ext uri="{BB962C8B-B14F-4D97-AF65-F5344CB8AC3E}">
        <p14:creationId xmlns:p14="http://schemas.microsoft.com/office/powerpoint/2010/main" val="12410044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Integrated summative </a:t>
            </a:r>
            <a:r>
              <a:rPr lang="en-ZA" sz="4800" dirty="0" smtClean="0"/>
              <a:t>assessment</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70000" lnSpcReduction="20000"/>
          </a:bodyPr>
          <a:lstStyle/>
          <a:p>
            <a:r>
              <a:rPr lang="en-ZA" sz="3600" dirty="0"/>
              <a:t>An external integrated summative assessment, conducted through the relevant QCTO Assessment Quality partner is required for the issuing of this qualification. </a:t>
            </a:r>
            <a:endParaRPr lang="en-ZA" sz="3600" dirty="0" smtClean="0"/>
          </a:p>
          <a:p>
            <a:r>
              <a:rPr lang="en-ZA" sz="3600" dirty="0" smtClean="0"/>
              <a:t>The </a:t>
            </a:r>
            <a:r>
              <a:rPr lang="en-ZA" sz="3600" dirty="0"/>
              <a:t>external integrated summative assessment will focus on the exit level outcomes and associated assessment criteria. </a:t>
            </a:r>
            <a:endParaRPr lang="en-ZA" sz="3600" dirty="0" smtClean="0"/>
          </a:p>
          <a:p>
            <a:r>
              <a:rPr lang="en-ZA" sz="3600" dirty="0" smtClean="0"/>
              <a:t>The </a:t>
            </a:r>
            <a:r>
              <a:rPr lang="en-ZA" sz="3600" dirty="0"/>
              <a:t>learner will be provided with case studies and/or scenarios for the external assessment event. </a:t>
            </a:r>
            <a:endParaRPr lang="en-ZA" sz="3600" dirty="0" smtClean="0"/>
          </a:p>
          <a:p>
            <a:r>
              <a:rPr lang="en-ZA" sz="3600" dirty="0" smtClean="0"/>
              <a:t>The </a:t>
            </a:r>
            <a:r>
              <a:rPr lang="en-ZA" sz="3600" dirty="0"/>
              <a:t>learner will prepare a presentation on the case studies and or scenarios that will be delivered to assessors during a panel assessment. </a:t>
            </a:r>
            <a:endParaRPr lang="en-ZA" sz="3600" dirty="0" smtClean="0"/>
          </a:p>
          <a:p>
            <a:r>
              <a:rPr lang="en-ZA" sz="3600" dirty="0" smtClean="0"/>
              <a:t>The </a:t>
            </a:r>
            <a:r>
              <a:rPr lang="en-ZA" sz="3600" dirty="0"/>
              <a:t>assessors will be appointed for every registered assessment site and will be persons that were not involved as facilitators of learning.</a:t>
            </a:r>
            <a:endParaRPr lang="en-ZA" dirty="0"/>
          </a:p>
        </p:txBody>
      </p:sp>
    </p:spTree>
    <p:extLst>
      <p:ext uri="{BB962C8B-B14F-4D97-AF65-F5344CB8AC3E}">
        <p14:creationId xmlns:p14="http://schemas.microsoft.com/office/powerpoint/2010/main" val="25627085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Eligibility Requirements for External Assessment</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US" sz="2800" dirty="0"/>
              <a:t>In order to qualify for the external summative assessment learners </a:t>
            </a:r>
            <a:r>
              <a:rPr lang="en-US" sz="2800" dirty="0" smtClean="0"/>
              <a:t>must:</a:t>
            </a:r>
          </a:p>
          <a:p>
            <a:pPr>
              <a:buFont typeface="Arial" charset="0"/>
              <a:buChar char="•"/>
            </a:pPr>
            <a:r>
              <a:rPr lang="en-US" sz="2800" dirty="0" smtClean="0"/>
              <a:t>Have </a:t>
            </a:r>
            <a:r>
              <a:rPr lang="en-US" sz="2800" dirty="0"/>
              <a:t>a copy of a completed and signed Statement of Work Experience </a:t>
            </a:r>
            <a:endParaRPr lang="en-US" sz="2800" dirty="0" smtClean="0"/>
          </a:p>
          <a:p>
            <a:pPr>
              <a:buFont typeface="Arial" charset="0"/>
              <a:buChar char="•"/>
            </a:pPr>
            <a:r>
              <a:rPr lang="en-US" sz="2800" dirty="0" smtClean="0"/>
              <a:t>Proof </a:t>
            </a:r>
            <a:r>
              <a:rPr lang="en-US" sz="2800" dirty="0"/>
              <a:t>of successful completion of </a:t>
            </a:r>
            <a:r>
              <a:rPr lang="en-US" sz="2800" dirty="0" smtClean="0"/>
              <a:t>all the Knowledge, Practical and Work Experience components (or </a:t>
            </a:r>
            <a:r>
              <a:rPr lang="en-US" sz="2800" dirty="0"/>
              <a:t>alternative </a:t>
            </a:r>
            <a:r>
              <a:rPr lang="en-US" sz="2800" dirty="0" err="1"/>
              <a:t>programmes</a:t>
            </a:r>
            <a:r>
              <a:rPr lang="en-US" sz="2800" dirty="0"/>
              <a:t> where </a:t>
            </a:r>
            <a:r>
              <a:rPr lang="en-US" sz="2800" dirty="0" smtClean="0"/>
              <a:t>applicable). </a:t>
            </a:r>
            <a:endParaRPr lang="en-US" sz="2800" dirty="0"/>
          </a:p>
        </p:txBody>
      </p:sp>
    </p:spTree>
    <p:extLst>
      <p:ext uri="{BB962C8B-B14F-4D97-AF65-F5344CB8AC3E}">
        <p14:creationId xmlns:p14="http://schemas.microsoft.com/office/powerpoint/2010/main" val="1496908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800" dirty="0" smtClean="0"/>
              <a:t>ASSESSMENT </a:t>
            </a:r>
            <a:r>
              <a:rPr lang="en-US" sz="4800" dirty="0"/>
              <a:t>QUALITY PARTNER INFORMATION</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Autofit/>
          </a:bodyPr>
          <a:lstStyle/>
          <a:p>
            <a:r>
              <a:rPr lang="en-US" sz="3000" dirty="0"/>
              <a:t>Name of the </a:t>
            </a:r>
            <a:r>
              <a:rPr lang="en-US" sz="3000" dirty="0" smtClean="0"/>
              <a:t>body:</a:t>
            </a:r>
          </a:p>
          <a:p>
            <a:pPr lvl="1"/>
            <a:r>
              <a:rPr lang="en-US" sz="3000" dirty="0" err="1" smtClean="0"/>
              <a:t>AgriSETA</a:t>
            </a:r>
            <a:endParaRPr lang="en-US" sz="3000" dirty="0"/>
          </a:p>
          <a:p>
            <a:r>
              <a:rPr lang="en-US" sz="3000" dirty="0"/>
              <a:t>Address of body: </a:t>
            </a:r>
            <a:endParaRPr lang="en-US" sz="3000" dirty="0" smtClean="0"/>
          </a:p>
          <a:p>
            <a:pPr lvl="1"/>
            <a:r>
              <a:rPr lang="en-US" sz="3000" dirty="0" err="1" smtClean="0"/>
              <a:t>AgriSETA</a:t>
            </a:r>
            <a:r>
              <a:rPr lang="en-US" sz="3000" dirty="0" smtClean="0"/>
              <a:t> </a:t>
            </a:r>
            <a:r>
              <a:rPr lang="en-US" sz="3000" dirty="0"/>
              <a:t>House, 529 Belvedere Road, Arcadia, Pretoria, 0083</a:t>
            </a:r>
          </a:p>
          <a:p>
            <a:r>
              <a:rPr lang="en-US" sz="3000" dirty="0"/>
              <a:t>Contract person name: </a:t>
            </a:r>
            <a:endParaRPr lang="en-US" sz="3000" dirty="0" smtClean="0"/>
          </a:p>
          <a:p>
            <a:pPr lvl="1"/>
            <a:r>
              <a:rPr lang="en-US" sz="3000" dirty="0" smtClean="0"/>
              <a:t>QCTO </a:t>
            </a:r>
            <a:r>
              <a:rPr lang="en-US" sz="3000" dirty="0"/>
              <a:t>Manager</a:t>
            </a:r>
          </a:p>
          <a:p>
            <a:r>
              <a:rPr lang="en-US" sz="3000" dirty="0"/>
              <a:t>Contact person work telephone number: </a:t>
            </a:r>
            <a:endParaRPr lang="en-US" sz="3000" dirty="0" smtClean="0"/>
          </a:p>
          <a:p>
            <a:pPr lvl="1"/>
            <a:r>
              <a:rPr lang="en-US" sz="3000" dirty="0" smtClean="0"/>
              <a:t>012 </a:t>
            </a:r>
            <a:r>
              <a:rPr lang="en-US" sz="3000" dirty="0"/>
              <a:t>301 5600</a:t>
            </a:r>
          </a:p>
        </p:txBody>
      </p:sp>
    </p:spTree>
    <p:extLst>
      <p:ext uri="{BB962C8B-B14F-4D97-AF65-F5344CB8AC3E}">
        <p14:creationId xmlns:p14="http://schemas.microsoft.com/office/powerpoint/2010/main" val="3349047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800" dirty="0" smtClean="0"/>
              <a:t>DURATION </a:t>
            </a:r>
            <a:r>
              <a:rPr lang="en-US" sz="4800" dirty="0"/>
              <a:t>OF THE QUALIFICATION</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ZA" sz="3600" dirty="0"/>
              <a:t>This qualification consists of 230 credits which is equivalent to 2 300 notional hours. Time for each component is allocated as follows:</a:t>
            </a:r>
            <a:endParaRPr lang="en-US" sz="3600" dirty="0"/>
          </a:p>
          <a:p>
            <a:pPr lvl="0"/>
            <a:r>
              <a:rPr lang="en-ZA" sz="3600" dirty="0"/>
              <a:t>The Knowledge Component (10%): </a:t>
            </a:r>
            <a:endParaRPr lang="en-US" sz="3600" dirty="0"/>
          </a:p>
          <a:p>
            <a:pPr lvl="0"/>
            <a:r>
              <a:rPr lang="en-ZA" sz="3600" dirty="0"/>
              <a:t>The Practical Component (20%)</a:t>
            </a:r>
            <a:endParaRPr lang="en-US" sz="3600" dirty="0"/>
          </a:p>
          <a:p>
            <a:pPr lvl="0"/>
            <a:r>
              <a:rPr lang="en-ZA" sz="3600" dirty="0"/>
              <a:t>The Workplace Component (70%)</a:t>
            </a:r>
            <a:endParaRPr lang="en-US" sz="3600" dirty="0"/>
          </a:p>
        </p:txBody>
      </p:sp>
    </p:spTree>
    <p:extLst>
      <p:ext uri="{BB962C8B-B14F-4D97-AF65-F5344CB8AC3E}">
        <p14:creationId xmlns:p14="http://schemas.microsoft.com/office/powerpoint/2010/main" val="12587882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800" dirty="0" smtClean="0"/>
              <a:t>ARTICULATION</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ZA" sz="2800" dirty="0"/>
              <a:t>This qualification articulates horizontally to the:</a:t>
            </a:r>
            <a:endParaRPr lang="en-US" sz="2800" dirty="0"/>
          </a:p>
          <a:p>
            <a:pPr lvl="0"/>
            <a:r>
              <a:rPr lang="en-ZA" sz="2800" dirty="0"/>
              <a:t>National Diploma in Maintenance of High-speed Production Processes at NQF Level 5.</a:t>
            </a:r>
            <a:endParaRPr lang="en-US" sz="2800" dirty="0"/>
          </a:p>
          <a:p>
            <a:pPr lvl="0"/>
            <a:r>
              <a:rPr lang="en-ZA" sz="2800" dirty="0"/>
              <a:t>Higher Certificate in Supervisory Management at NQF Level 5.</a:t>
            </a:r>
            <a:endParaRPr lang="en-US" sz="2800" dirty="0"/>
          </a:p>
          <a:p>
            <a:pPr lvl="0"/>
            <a:r>
              <a:rPr lang="en-ZA" sz="2800" dirty="0"/>
              <a:t>National Certificate in Generic Management at NQF Level 5. </a:t>
            </a:r>
            <a:endParaRPr lang="en-US" sz="2800" dirty="0"/>
          </a:p>
          <a:p>
            <a:pPr marL="0" indent="0">
              <a:buNone/>
            </a:pPr>
            <a:r>
              <a:rPr lang="en-ZA" sz="2800" dirty="0"/>
              <a:t>This qualification articulates vertically to the:</a:t>
            </a:r>
            <a:endParaRPr lang="en-US" sz="2800" dirty="0"/>
          </a:p>
          <a:p>
            <a:pPr lvl="0"/>
            <a:r>
              <a:rPr lang="en-ZA" sz="2800" dirty="0"/>
              <a:t>National Diploma in Food Technology at NQF Level 6.</a:t>
            </a:r>
            <a:endParaRPr lang="en-US" sz="2800" dirty="0"/>
          </a:p>
          <a:p>
            <a:r>
              <a:rPr lang="en-ZA" sz="2800" dirty="0"/>
              <a:t>Advanced Certificate in Management at NQF Level 6.</a:t>
            </a:r>
            <a:endParaRPr lang="en-US" sz="2800" dirty="0"/>
          </a:p>
        </p:txBody>
      </p:sp>
    </p:spTree>
    <p:extLst>
      <p:ext uri="{BB962C8B-B14F-4D97-AF65-F5344CB8AC3E}">
        <p14:creationId xmlns:p14="http://schemas.microsoft.com/office/powerpoint/2010/main" val="6849648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3000" dirty="0" smtClean="0"/>
              <a:t>KNOWLEDGE </a:t>
            </a:r>
            <a:r>
              <a:rPr lang="en-US" sz="3000" dirty="0"/>
              <a:t>COMPONENT RESOURCE MATERIALS</a:t>
            </a:r>
            <a:endParaRPr lang="en-ZA" sz="30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Autofit/>
          </a:bodyPr>
          <a:lstStyle/>
          <a:p>
            <a:pPr lvl="0"/>
            <a:r>
              <a:rPr lang="en-ZA" sz="2400" dirty="0"/>
              <a:t>Qualification Guide (</a:t>
            </a:r>
            <a:r>
              <a:rPr lang="en-ZA" sz="2400" dirty="0" smtClean="0"/>
              <a:t>Master)</a:t>
            </a:r>
          </a:p>
          <a:p>
            <a:pPr lvl="1"/>
            <a:r>
              <a:rPr lang="en-ZA" sz="2400" dirty="0" smtClean="0"/>
              <a:t>This </a:t>
            </a:r>
            <a:r>
              <a:rPr lang="en-ZA" sz="2400" dirty="0"/>
              <a:t>guide provides an overview of the whole qualification, credits, notional hours, resources needed, alignment matrix and assessment overview.</a:t>
            </a:r>
            <a:endParaRPr lang="en-US" sz="2400" dirty="0"/>
          </a:p>
          <a:p>
            <a:pPr lvl="0"/>
            <a:r>
              <a:rPr lang="en-ZA" sz="2400" dirty="0"/>
              <a:t>Learner Qualification Summative Assessment Tool (POE)</a:t>
            </a:r>
            <a:endParaRPr lang="en-US" sz="2400" dirty="0"/>
          </a:p>
          <a:p>
            <a:pPr lvl="1"/>
            <a:r>
              <a:rPr lang="en-ZA" sz="2400" dirty="0"/>
              <a:t>Summative assessment provides the method of assessment that takes place throughout the training programme.</a:t>
            </a:r>
            <a:endParaRPr lang="en-US" sz="2400" dirty="0"/>
          </a:p>
          <a:p>
            <a:pPr lvl="0"/>
            <a:r>
              <a:rPr lang="en-ZA" sz="2400" dirty="0"/>
              <a:t>Knowledge Component Learning Resources (Textbooks: 13 Sections)</a:t>
            </a:r>
            <a:endParaRPr lang="en-US" sz="2400" dirty="0"/>
          </a:p>
          <a:p>
            <a:pPr lvl="0"/>
            <a:r>
              <a:rPr lang="en-ZA" sz="2400" dirty="0"/>
              <a:t>Knowledge Component Learner Formative Assessment Guides (Workbooks: 13 Sections)</a:t>
            </a:r>
            <a:endParaRPr lang="en-US" sz="2400" dirty="0"/>
          </a:p>
        </p:txBody>
      </p:sp>
    </p:spTree>
    <p:extLst>
      <p:ext uri="{BB962C8B-B14F-4D97-AF65-F5344CB8AC3E}">
        <p14:creationId xmlns:p14="http://schemas.microsoft.com/office/powerpoint/2010/main" val="31875097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3000" dirty="0" smtClean="0"/>
              <a:t>PRACTICAL </a:t>
            </a:r>
            <a:r>
              <a:rPr lang="en-US" sz="3000" dirty="0"/>
              <a:t>COMPONENT RESOURCE MATERIALS</a:t>
            </a:r>
            <a:endParaRPr lang="en-ZA" sz="30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Autofit/>
          </a:bodyPr>
          <a:lstStyle/>
          <a:p>
            <a:pPr lvl="0"/>
            <a:r>
              <a:rPr lang="en-ZA" sz="3600" dirty="0"/>
              <a:t>Practical Component Learner Guide</a:t>
            </a:r>
            <a:endParaRPr lang="en-US" sz="3600" dirty="0"/>
          </a:p>
          <a:p>
            <a:pPr lvl="0"/>
            <a:r>
              <a:rPr lang="en-ZA" sz="3600" dirty="0"/>
              <a:t>Practical Component Learner Log Book</a:t>
            </a:r>
            <a:endParaRPr lang="en-US" sz="3600" dirty="0"/>
          </a:p>
        </p:txBody>
      </p:sp>
    </p:spTree>
    <p:extLst>
      <p:ext uri="{BB962C8B-B14F-4D97-AF65-F5344CB8AC3E}">
        <p14:creationId xmlns:p14="http://schemas.microsoft.com/office/powerpoint/2010/main" val="35371178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3600" dirty="0" smtClean="0"/>
              <a:t>WORK </a:t>
            </a:r>
            <a:r>
              <a:rPr lang="en-US" sz="3600" dirty="0"/>
              <a:t>EXPERIENCE RESOURCE MATERIALS</a:t>
            </a:r>
            <a:endParaRPr lang="en-ZA" sz="36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Autofit/>
          </a:bodyPr>
          <a:lstStyle/>
          <a:p>
            <a:pPr lvl="0"/>
            <a:r>
              <a:rPr lang="en-ZA" sz="4000" dirty="0"/>
              <a:t>Workplace Component Learner Statement of Work </a:t>
            </a:r>
            <a:r>
              <a:rPr lang="en-ZA" sz="4000" dirty="0" smtClean="0"/>
              <a:t>Experience</a:t>
            </a:r>
          </a:p>
          <a:p>
            <a:r>
              <a:rPr lang="en-ZA" sz="4000" dirty="0"/>
              <a:t>Workplace Component Mentor </a:t>
            </a:r>
            <a:r>
              <a:rPr lang="en-ZA" sz="4000" dirty="0" smtClean="0"/>
              <a:t>Guide</a:t>
            </a:r>
            <a:endParaRPr lang="en-US" sz="4000" dirty="0"/>
          </a:p>
        </p:txBody>
      </p:sp>
    </p:spTree>
    <p:extLst>
      <p:ext uri="{BB962C8B-B14F-4D97-AF65-F5344CB8AC3E}">
        <p14:creationId xmlns:p14="http://schemas.microsoft.com/office/powerpoint/2010/main" val="14040863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What?</a:t>
            </a:r>
            <a:endParaRPr lang="en-ZA" sz="4800" dirty="0"/>
          </a:p>
        </p:txBody>
      </p:sp>
      <p:sp>
        <p:nvSpPr>
          <p:cNvPr id="5" name="Content Placeholder 2"/>
          <p:cNvSpPr>
            <a:spLocks noGrp="1"/>
          </p:cNvSpPr>
          <p:nvPr>
            <p:ph idx="1"/>
          </p:nvPr>
        </p:nvSpPr>
        <p:spPr>
          <a:xfrm>
            <a:off x="457200" y="1600200"/>
            <a:ext cx="8229600" cy="5069160"/>
          </a:xfrm>
          <a:solidFill>
            <a:schemeClr val="bg1">
              <a:lumMod val="95000"/>
              <a:alpha val="75000"/>
            </a:schemeClr>
          </a:solidFill>
          <a:scene3d>
            <a:camera prst="orthographicFront"/>
            <a:lightRig rig="threePt" dir="t"/>
          </a:scene3d>
          <a:sp3d>
            <a:bevelT/>
          </a:sp3d>
        </p:spPr>
        <p:txBody>
          <a:bodyPr>
            <a:normAutofit lnSpcReduction="10000"/>
          </a:bodyPr>
          <a:lstStyle/>
          <a:p>
            <a:pPr marL="0" indent="0">
              <a:buNone/>
            </a:pPr>
            <a:r>
              <a:rPr lang="en-ZA" dirty="0" smtClean="0"/>
              <a:t>What </a:t>
            </a:r>
            <a:r>
              <a:rPr lang="en-ZA" dirty="0"/>
              <a:t>is it that the learner will be assessed in?</a:t>
            </a:r>
            <a:endParaRPr lang="en-US" dirty="0"/>
          </a:p>
          <a:p>
            <a:pPr lvl="0"/>
            <a:r>
              <a:rPr lang="en-ZA" dirty="0"/>
              <a:t>The learner will be assessed against the Learning Objectives and their relevant Assessment criteria of the Occupational Certificate: Sugar Processing Controller.</a:t>
            </a:r>
            <a:endParaRPr lang="en-US" dirty="0"/>
          </a:p>
          <a:p>
            <a:pPr lvl="0"/>
            <a:r>
              <a:rPr lang="en-ZA" dirty="0"/>
              <a:t>There are three components to the Occupational Certificate:</a:t>
            </a:r>
            <a:endParaRPr lang="en-US" dirty="0"/>
          </a:p>
          <a:p>
            <a:pPr lvl="1"/>
            <a:r>
              <a:rPr lang="en-ZA" dirty="0"/>
              <a:t>A Knowledge Component</a:t>
            </a:r>
            <a:endParaRPr lang="en-US" dirty="0"/>
          </a:p>
          <a:p>
            <a:pPr lvl="1"/>
            <a:r>
              <a:rPr lang="en-ZA" dirty="0"/>
              <a:t>A Practical Component</a:t>
            </a:r>
            <a:endParaRPr lang="en-US" dirty="0"/>
          </a:p>
          <a:p>
            <a:pPr lvl="1"/>
            <a:r>
              <a:rPr lang="en-ZA" dirty="0"/>
              <a:t>A Workplace Component</a:t>
            </a:r>
            <a:endParaRPr lang="en-US" dirty="0"/>
          </a:p>
        </p:txBody>
      </p:sp>
    </p:spTree>
    <p:extLst>
      <p:ext uri="{BB962C8B-B14F-4D97-AF65-F5344CB8AC3E}">
        <p14:creationId xmlns:p14="http://schemas.microsoft.com/office/powerpoint/2010/main" val="63656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Exit Level Outcomes Expected</a:t>
            </a:r>
            <a:endParaRPr lang="en-ZA" sz="4800" dirty="0"/>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ZA" sz="2400" dirty="0"/>
              <a:t>At the end of this Occupational Certificate you should be able to:</a:t>
            </a:r>
            <a:endParaRPr lang="en-US" sz="2400" dirty="0"/>
          </a:p>
          <a:p>
            <a:pPr lvl="1"/>
            <a:r>
              <a:rPr lang="en-ZA" sz="2400" dirty="0"/>
              <a:t>Control sugar processing equipment to achieve planned sugar outputs that meet product specifications.</a:t>
            </a:r>
            <a:endParaRPr lang="en-US" sz="2400" dirty="0"/>
          </a:p>
          <a:p>
            <a:pPr lvl="1"/>
            <a:r>
              <a:rPr lang="en-ZA" sz="2400" dirty="0"/>
              <a:t>Control sugar milling operations and resources to achieve efficiency standards.</a:t>
            </a:r>
            <a:endParaRPr lang="en-US" sz="2400" dirty="0"/>
          </a:p>
          <a:p>
            <a:pPr lvl="1"/>
            <a:r>
              <a:rPr lang="en-ZA" sz="2400" dirty="0"/>
              <a:t>Monitor and enforce compliance with Safety, Health, Environmental Protection and Quality (SHEQ) policies, practices and procedures in a sugar processing plant.</a:t>
            </a:r>
            <a:endParaRPr lang="en-US" sz="2400" dirty="0"/>
          </a:p>
          <a:p>
            <a:pPr lvl="1"/>
            <a:r>
              <a:rPr lang="en-ZA" sz="2400" dirty="0"/>
              <a:t>Monitor and ensure the integrity of operational equipment and facilities for a sugar processing unit</a:t>
            </a:r>
            <a:endParaRPr lang="en-US" sz="2400" dirty="0"/>
          </a:p>
        </p:txBody>
      </p:sp>
    </p:spTree>
    <p:extLst>
      <p:ext uri="{BB962C8B-B14F-4D97-AF65-F5344CB8AC3E}">
        <p14:creationId xmlns:p14="http://schemas.microsoft.com/office/powerpoint/2010/main" val="19487460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Knowledge </a:t>
            </a:r>
            <a:r>
              <a:rPr lang="en-ZA" sz="4800" dirty="0"/>
              <a:t>Component</a:t>
            </a:r>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70000" lnSpcReduction="20000"/>
          </a:bodyPr>
          <a:lstStyle/>
          <a:p>
            <a:pPr marL="0" indent="0">
              <a:buNone/>
            </a:pPr>
            <a:r>
              <a:rPr lang="en-ZA" sz="4000" dirty="0"/>
              <a:t>What will be expected from the learner during Knowledge Component formative assessment?</a:t>
            </a:r>
            <a:endParaRPr lang="en-US" sz="4000" dirty="0"/>
          </a:p>
          <a:p>
            <a:pPr lvl="0"/>
            <a:r>
              <a:rPr lang="en-ZA" sz="4000" dirty="0"/>
              <a:t>The learner must complete ALL the activities in each Learning and Activities Guide (Workbooks - there are 13) during the course of the learning. </a:t>
            </a:r>
            <a:endParaRPr lang="en-US" sz="4000" dirty="0"/>
          </a:p>
          <a:p>
            <a:pPr lvl="0"/>
            <a:r>
              <a:rPr lang="en-ZA" sz="4000" dirty="0"/>
              <a:t>Do NOT leave blank activities.</a:t>
            </a:r>
            <a:endParaRPr lang="en-US" sz="4000" dirty="0"/>
          </a:p>
          <a:p>
            <a:pPr lvl="0"/>
            <a:r>
              <a:rPr lang="en-ZA" sz="4000" dirty="0"/>
              <a:t>Write in pen at all times.</a:t>
            </a:r>
            <a:endParaRPr lang="en-US" sz="4000" dirty="0"/>
          </a:p>
          <a:p>
            <a:pPr lvl="0"/>
            <a:r>
              <a:rPr lang="en-ZA" sz="4000" dirty="0"/>
              <a:t>The learner must sign and date the pages where requested.</a:t>
            </a:r>
            <a:endParaRPr lang="en-US" sz="4000" dirty="0"/>
          </a:p>
          <a:p>
            <a:r>
              <a:rPr lang="en-ZA" sz="4000" dirty="0"/>
              <a:t>The learner must complete a written assessment at the end of each Knowledge Module (there are </a:t>
            </a:r>
            <a:r>
              <a:rPr lang="en-ZA" sz="4000" dirty="0" smtClean="0"/>
              <a:t>13).</a:t>
            </a:r>
            <a:endParaRPr lang="en-ZA" dirty="0"/>
          </a:p>
        </p:txBody>
      </p:sp>
    </p:spTree>
    <p:extLst>
      <p:ext uri="{BB962C8B-B14F-4D97-AF65-F5344CB8AC3E}">
        <p14:creationId xmlns:p14="http://schemas.microsoft.com/office/powerpoint/2010/main" val="19402986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Practical component</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marL="0" indent="0">
              <a:buNone/>
            </a:pPr>
            <a:r>
              <a:rPr lang="en-ZA" sz="4400" dirty="0"/>
              <a:t>What will be expected from the learner during the Practical Component Formative Assessment?</a:t>
            </a:r>
            <a:endParaRPr lang="en-US" sz="4400" dirty="0"/>
          </a:p>
          <a:p>
            <a:pPr lvl="0"/>
            <a:r>
              <a:rPr lang="en-ZA" sz="4400" dirty="0"/>
              <a:t>The learner must enable an instructor to sign off on all the activities in each Practical Component Learner Log Book (there are 7) during the course of the practical component.</a:t>
            </a:r>
            <a:endParaRPr lang="en-US" sz="4400" dirty="0"/>
          </a:p>
          <a:p>
            <a:pPr lvl="0"/>
            <a:r>
              <a:rPr lang="en-ZA" sz="4400" dirty="0"/>
              <a:t>The learner and instructor must sign and date the pages where requested.</a:t>
            </a:r>
            <a:endParaRPr lang="en-US" sz="4400" dirty="0"/>
          </a:p>
          <a:p>
            <a:pPr lvl="1"/>
            <a:endParaRPr lang="en-ZA" sz="3800" dirty="0" smtClean="0"/>
          </a:p>
          <a:p>
            <a:endParaRPr lang="en-ZA" dirty="0"/>
          </a:p>
        </p:txBody>
      </p:sp>
    </p:spTree>
    <p:extLst>
      <p:ext uri="{BB962C8B-B14F-4D97-AF65-F5344CB8AC3E}">
        <p14:creationId xmlns:p14="http://schemas.microsoft.com/office/powerpoint/2010/main" val="22234242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Work Experience Component</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marL="0" indent="0">
              <a:buNone/>
            </a:pPr>
            <a:r>
              <a:rPr lang="en-ZA" sz="4000" dirty="0"/>
              <a:t>What will be expected from the learner during the Work Experience Component?</a:t>
            </a:r>
            <a:endParaRPr lang="en-US" sz="4000" dirty="0"/>
          </a:p>
          <a:p>
            <a:pPr lvl="0"/>
            <a:r>
              <a:rPr lang="en-ZA" sz="4000" dirty="0"/>
              <a:t>The learner must enable a mentor to sign off on the Work Experience Component Learner Statement of Work Experience following the guidance provided in the Work Experience Component Mentor Guide.</a:t>
            </a:r>
            <a:endParaRPr lang="en-US" sz="4000" dirty="0"/>
          </a:p>
          <a:p>
            <a:pPr lvl="0"/>
            <a:r>
              <a:rPr lang="en-US" sz="4000" dirty="0"/>
              <a:t>No assignments are stipulated in the Work Experience Modules.</a:t>
            </a:r>
          </a:p>
        </p:txBody>
      </p:sp>
    </p:spTree>
    <p:extLst>
      <p:ext uri="{BB962C8B-B14F-4D97-AF65-F5344CB8AC3E}">
        <p14:creationId xmlns:p14="http://schemas.microsoft.com/office/powerpoint/2010/main" val="36876343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Integrated External Summative Assessment</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55000" lnSpcReduction="20000"/>
          </a:bodyPr>
          <a:lstStyle/>
          <a:p>
            <a:r>
              <a:rPr lang="en-ZA" sz="4000" dirty="0"/>
              <a:t>The completion of the Knowledge, Practical and Workplace Component Formative assessments leads to entrance into the integrated external summative assessment. </a:t>
            </a:r>
            <a:endParaRPr lang="en-US" sz="4000" dirty="0"/>
          </a:p>
          <a:p>
            <a:r>
              <a:rPr lang="en-ZA" sz="4000" dirty="0" smtClean="0"/>
              <a:t>An </a:t>
            </a:r>
            <a:r>
              <a:rPr lang="en-ZA" sz="4000" dirty="0"/>
              <a:t>external integrated summative assessment is conducted through the relevant QCTO Assessment Quality partner and is required for the issuing of this qualification. </a:t>
            </a:r>
            <a:endParaRPr lang="en-ZA" sz="4000" dirty="0" smtClean="0"/>
          </a:p>
          <a:p>
            <a:r>
              <a:rPr lang="en-ZA" sz="4000" dirty="0" smtClean="0"/>
              <a:t>The </a:t>
            </a:r>
            <a:r>
              <a:rPr lang="en-ZA" sz="4000" dirty="0"/>
              <a:t>external integrated summative assessment will focus on the exit level outcomes and associated assessment criteria. </a:t>
            </a:r>
            <a:endParaRPr lang="en-ZA" sz="4000" dirty="0" smtClean="0"/>
          </a:p>
          <a:p>
            <a:r>
              <a:rPr lang="en-ZA" sz="4000" dirty="0" smtClean="0"/>
              <a:t>The </a:t>
            </a:r>
            <a:r>
              <a:rPr lang="en-ZA" sz="4000" dirty="0"/>
              <a:t>learner will be provided with case studies and/or scenarios for the external assessment event. </a:t>
            </a:r>
            <a:endParaRPr lang="en-ZA" sz="4000" dirty="0" smtClean="0"/>
          </a:p>
          <a:p>
            <a:r>
              <a:rPr lang="en-ZA" sz="4000" dirty="0" smtClean="0"/>
              <a:t>The </a:t>
            </a:r>
            <a:r>
              <a:rPr lang="en-ZA" sz="4000" dirty="0"/>
              <a:t>learner will prepare a presentation on the case studies and or scenarios that will be delivered to assessors during a panel assessment. </a:t>
            </a:r>
            <a:endParaRPr lang="en-ZA" sz="4000" dirty="0" smtClean="0"/>
          </a:p>
          <a:p>
            <a:r>
              <a:rPr lang="en-ZA" sz="4000" dirty="0" smtClean="0"/>
              <a:t>The </a:t>
            </a:r>
            <a:r>
              <a:rPr lang="en-ZA" sz="4000" dirty="0"/>
              <a:t>assessors will be appointed for every registered assessment site and will be persons that were not involved as facilitators of learning.</a:t>
            </a:r>
            <a:endParaRPr lang="en-US" sz="4000" dirty="0"/>
          </a:p>
        </p:txBody>
      </p:sp>
    </p:spTree>
    <p:extLst>
      <p:ext uri="{BB962C8B-B14F-4D97-AF65-F5344CB8AC3E}">
        <p14:creationId xmlns:p14="http://schemas.microsoft.com/office/powerpoint/2010/main" val="39999849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Where?</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77500" lnSpcReduction="20000"/>
          </a:bodyPr>
          <a:lstStyle/>
          <a:p>
            <a:pPr lvl="0"/>
            <a:r>
              <a:rPr lang="en-ZA" dirty="0" smtClean="0"/>
              <a:t>The </a:t>
            </a:r>
            <a:r>
              <a:rPr lang="en-ZA" dirty="0"/>
              <a:t>Knowledge Component Formative Assessment learning activities will take place at an accredited and registered training centre in the training room under the supervision of the facilitator during the Knowledge Component period of the programme. Assessment during the Knowledge Component will be under the direction of an assessor.</a:t>
            </a:r>
            <a:endParaRPr lang="en-US" dirty="0"/>
          </a:p>
          <a:p>
            <a:pPr lvl="0"/>
            <a:r>
              <a:rPr lang="en-ZA" dirty="0"/>
              <a:t>The Practical Component Formative Assessment activities will take place at an accredited and registered Practical Assessment Centre under the supervision of an instructor during the Practical Component period of the programme.</a:t>
            </a:r>
            <a:endParaRPr lang="en-US" dirty="0"/>
          </a:p>
          <a:p>
            <a:pPr lvl="0"/>
            <a:r>
              <a:rPr lang="en-ZA" dirty="0"/>
              <a:t>The Work Experience activities will take place at an accredited and registered Work Place under the supervision of a mentor or supervisor.</a:t>
            </a:r>
            <a:endParaRPr lang="en-US" dirty="0"/>
          </a:p>
          <a:p>
            <a:pPr lvl="0"/>
            <a:r>
              <a:rPr lang="en-ZA" dirty="0"/>
              <a:t>The Integrated External Summative Assessment will take place at an accredited and registered training centre.</a:t>
            </a:r>
            <a:endParaRPr lang="en-US" dirty="0"/>
          </a:p>
        </p:txBody>
      </p:sp>
    </p:spTree>
    <p:extLst>
      <p:ext uri="{BB962C8B-B14F-4D97-AF65-F5344CB8AC3E}">
        <p14:creationId xmlns:p14="http://schemas.microsoft.com/office/powerpoint/2010/main" val="7792388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Who?</a:t>
            </a:r>
            <a:endParaRPr lang="en-ZA" sz="4800" dirty="0"/>
          </a:p>
        </p:txBody>
      </p:sp>
      <p:sp>
        <p:nvSpPr>
          <p:cNvPr id="5" name="Content Placeholder 2"/>
          <p:cNvSpPr>
            <a:spLocks noGrp="1"/>
          </p:cNvSpPr>
          <p:nvPr>
            <p:ph idx="1"/>
          </p:nvPr>
        </p:nvSpPr>
        <p:spPr>
          <a:xfrm>
            <a:off x="251520" y="1600200"/>
            <a:ext cx="8712968" cy="4925144"/>
          </a:xfrm>
          <a:solidFill>
            <a:schemeClr val="bg1">
              <a:lumMod val="95000"/>
              <a:alpha val="75000"/>
            </a:schemeClr>
          </a:solidFill>
          <a:scene3d>
            <a:camera prst="orthographicFront"/>
            <a:lightRig rig="threePt" dir="t"/>
          </a:scene3d>
          <a:sp3d>
            <a:bevelT/>
          </a:sp3d>
        </p:spPr>
        <p:txBody>
          <a:bodyPr>
            <a:noAutofit/>
          </a:bodyPr>
          <a:lstStyle/>
          <a:p>
            <a:pPr>
              <a:buFont typeface="Arial" charset="0"/>
              <a:buChar char="•"/>
            </a:pPr>
            <a:r>
              <a:rPr lang="en-US" sz="2000" dirty="0" smtClean="0"/>
              <a:t>Yourself</a:t>
            </a:r>
            <a:endParaRPr lang="en-US" sz="2000" dirty="0"/>
          </a:p>
          <a:p>
            <a:r>
              <a:rPr lang="en-ZA" sz="2000" dirty="0"/>
              <a:t>The evidence collecting facilitator(s</a:t>
            </a:r>
            <a:r>
              <a:rPr lang="en-ZA" sz="2000" dirty="0" smtClean="0"/>
              <a:t>):</a:t>
            </a:r>
            <a:r>
              <a:rPr lang="en-US" sz="2000" dirty="0"/>
              <a:t> </a:t>
            </a:r>
            <a:r>
              <a:rPr lang="en-ZA" sz="2000" dirty="0" smtClean="0"/>
              <a:t>Their </a:t>
            </a:r>
            <a:r>
              <a:rPr lang="en-ZA" sz="2000" dirty="0"/>
              <a:t>role is to guide and support the learner in the collection of the evidence during the course of the programme.</a:t>
            </a:r>
            <a:endParaRPr lang="en-US" sz="2000" dirty="0"/>
          </a:p>
          <a:p>
            <a:r>
              <a:rPr lang="en-ZA" sz="2000" dirty="0"/>
              <a:t>The assessor(s</a:t>
            </a:r>
            <a:r>
              <a:rPr lang="en-ZA" sz="2000" dirty="0" smtClean="0"/>
              <a:t>):</a:t>
            </a:r>
            <a:r>
              <a:rPr lang="en-US" sz="2000" dirty="0"/>
              <a:t> </a:t>
            </a:r>
            <a:r>
              <a:rPr lang="en-ZA" sz="2000" dirty="0" smtClean="0"/>
              <a:t>The </a:t>
            </a:r>
            <a:r>
              <a:rPr lang="en-ZA" sz="2000" dirty="0"/>
              <a:t>assessor(s) will evaluate all the formative evidence of assessment that the learners include in their Learning and Activities Guides as well as the written assessments at the end of every module. Their task is to determine </a:t>
            </a:r>
            <a:r>
              <a:rPr lang="en-ZA" sz="2000" dirty="0" smtClean="0"/>
              <a:t>whether </a:t>
            </a:r>
            <a:r>
              <a:rPr lang="en-ZA" sz="2000" dirty="0"/>
              <a:t>the learner shows competency in the learning goals of the </a:t>
            </a:r>
            <a:r>
              <a:rPr lang="en-ZA" sz="2000" dirty="0" smtClean="0"/>
              <a:t>programme.</a:t>
            </a:r>
            <a:r>
              <a:rPr lang="en-US" sz="2000" dirty="0"/>
              <a:t> </a:t>
            </a:r>
            <a:r>
              <a:rPr lang="en-ZA" sz="2000" dirty="0" smtClean="0"/>
              <a:t>The </a:t>
            </a:r>
            <a:r>
              <a:rPr lang="en-ZA" sz="2000" dirty="0"/>
              <a:t>assessors will also provide feedback to the learners in case they need to submit additional evidence of their competence.</a:t>
            </a:r>
            <a:endParaRPr lang="en-US" sz="2000" dirty="0"/>
          </a:p>
          <a:p>
            <a:r>
              <a:rPr lang="en-ZA" sz="2000" dirty="0"/>
              <a:t>The </a:t>
            </a:r>
            <a:r>
              <a:rPr lang="en-ZA" sz="2000" dirty="0" smtClean="0"/>
              <a:t>moderator:</a:t>
            </a:r>
            <a:r>
              <a:rPr lang="en-US" sz="2000" dirty="0"/>
              <a:t> </a:t>
            </a:r>
            <a:r>
              <a:rPr lang="en-ZA" sz="2000" dirty="0" smtClean="0"/>
              <a:t>If </a:t>
            </a:r>
            <a:r>
              <a:rPr lang="en-ZA" sz="2000" dirty="0"/>
              <a:t>moderation is required the moderator will do spot checks on evidence and make sure that the assessment process has been completed correctly</a:t>
            </a:r>
            <a:r>
              <a:rPr lang="en-ZA" sz="2000" dirty="0" smtClean="0"/>
              <a:t>.</a:t>
            </a:r>
            <a:endParaRPr lang="en-ZA" sz="2000" dirty="0"/>
          </a:p>
          <a:p>
            <a:pPr marL="0" lvl="1" indent="0">
              <a:buNone/>
            </a:pPr>
            <a:r>
              <a:rPr lang="en-ZA" sz="2000" b="1" dirty="0" smtClean="0"/>
              <a:t>Instruction to Learners: </a:t>
            </a:r>
            <a:r>
              <a:rPr lang="en-ZA" sz="2000" dirty="0" smtClean="0"/>
              <a:t>Please fill in the names and contact details of the relevant people in the space provided in the Qualification Guide.</a:t>
            </a:r>
            <a:endParaRPr lang="en-ZA" sz="2000" dirty="0"/>
          </a:p>
        </p:txBody>
      </p:sp>
    </p:spTree>
    <p:extLst>
      <p:ext uri="{BB962C8B-B14F-4D97-AF65-F5344CB8AC3E}">
        <p14:creationId xmlns:p14="http://schemas.microsoft.com/office/powerpoint/2010/main" val="14397161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When?</a:t>
            </a:r>
            <a:endParaRPr lang="en-ZA" sz="4800" dirty="0"/>
          </a:p>
        </p:txBody>
      </p:sp>
      <p:sp>
        <p:nvSpPr>
          <p:cNvPr id="5" name="Content Placeholder 2"/>
          <p:cNvSpPr>
            <a:spLocks noGrp="1"/>
          </p:cNvSpPr>
          <p:nvPr>
            <p:ph idx="1"/>
          </p:nvPr>
        </p:nvSpPr>
        <p:spPr>
          <a:xfrm>
            <a:off x="457200" y="1600200"/>
            <a:ext cx="8229600" cy="4925144"/>
          </a:xfrm>
          <a:solidFill>
            <a:schemeClr val="bg1">
              <a:lumMod val="95000"/>
              <a:alpha val="75000"/>
            </a:schemeClr>
          </a:solidFill>
          <a:scene3d>
            <a:camera prst="orthographicFront"/>
            <a:lightRig rig="threePt" dir="t"/>
          </a:scene3d>
          <a:sp3d>
            <a:bevelT/>
          </a:sp3d>
        </p:spPr>
        <p:txBody>
          <a:bodyPr>
            <a:normAutofit fontScale="55000" lnSpcReduction="20000"/>
          </a:bodyPr>
          <a:lstStyle/>
          <a:p>
            <a:pPr marL="0" indent="0">
              <a:buNone/>
            </a:pPr>
            <a:r>
              <a:rPr lang="en-ZA" sz="4400" dirty="0"/>
              <a:t>When do assessments take place?</a:t>
            </a:r>
            <a:endParaRPr lang="en-US" sz="4400" dirty="0"/>
          </a:p>
          <a:p>
            <a:pPr lvl="0"/>
            <a:r>
              <a:rPr lang="en-ZA" sz="4400" dirty="0"/>
              <a:t>The Knowledge Component Formative Assessment activities are completed during or after each of the Knowledge Modules and as instructed by the facilitator. </a:t>
            </a:r>
            <a:endParaRPr lang="en-US" sz="4400" dirty="0"/>
          </a:p>
          <a:p>
            <a:pPr lvl="0"/>
            <a:r>
              <a:rPr lang="en-ZA" sz="4400" dirty="0"/>
              <a:t>Formative written assessments will take place at the end of every Knowledge Module and as directed by an assessor.</a:t>
            </a:r>
            <a:endParaRPr lang="en-US" sz="4400" dirty="0"/>
          </a:p>
          <a:p>
            <a:pPr lvl="0"/>
            <a:r>
              <a:rPr lang="en-ZA" sz="4400" dirty="0"/>
              <a:t>Formative Assessment for the Practical Component is on-going during the Practical Component as directed by an instructor.</a:t>
            </a:r>
            <a:endParaRPr lang="en-US" sz="4400" dirty="0"/>
          </a:p>
          <a:p>
            <a:pPr lvl="0"/>
            <a:r>
              <a:rPr lang="en-ZA" sz="4400" dirty="0"/>
              <a:t>Formative Assessment for the Work Experience Component is on-going during the Work Experience Component and as directed by a mentor or supervisor.</a:t>
            </a:r>
            <a:endParaRPr lang="en-US" sz="4400" dirty="0"/>
          </a:p>
          <a:p>
            <a:r>
              <a:rPr lang="en-ZA" sz="4400" dirty="0"/>
              <a:t>The Integrated External Summative Assessment will take place at the end of the Learning Programme and as directed by the Programme Manager (as assigned by the Training Centre).</a:t>
            </a:r>
            <a:endParaRPr lang="en-ZA" dirty="0"/>
          </a:p>
        </p:txBody>
      </p:sp>
    </p:spTree>
    <p:extLst>
      <p:ext uri="{BB962C8B-B14F-4D97-AF65-F5344CB8AC3E}">
        <p14:creationId xmlns:p14="http://schemas.microsoft.com/office/powerpoint/2010/main" val="15942384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How?</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fontScale="92500" lnSpcReduction="20000"/>
          </a:bodyPr>
          <a:lstStyle/>
          <a:p>
            <a:pPr marL="0" indent="0">
              <a:buNone/>
            </a:pPr>
            <a:r>
              <a:rPr lang="en-ZA" sz="2800" dirty="0"/>
              <a:t>How will </a:t>
            </a:r>
            <a:r>
              <a:rPr lang="en-ZA" sz="2800" dirty="0" smtClean="0"/>
              <a:t>the learner </a:t>
            </a:r>
            <a:r>
              <a:rPr lang="en-ZA" sz="2800" dirty="0"/>
              <a:t>be assessed, and what kinds of assessment instruments will be used?</a:t>
            </a:r>
            <a:endParaRPr lang="en-US" sz="2800" dirty="0"/>
          </a:p>
          <a:p>
            <a:pPr marL="0" indent="0">
              <a:buNone/>
            </a:pPr>
            <a:r>
              <a:rPr lang="en-ZA" sz="2800" b="1" dirty="0"/>
              <a:t>Formative assessment </a:t>
            </a:r>
            <a:endParaRPr lang="en-US" sz="2800" b="1" dirty="0"/>
          </a:p>
          <a:p>
            <a:r>
              <a:rPr lang="en-ZA" sz="2800" dirty="0"/>
              <a:t>Formative assessment includes a series of learning activities provided in the Learning and Activities Guide (for the Knowledge Component) and in the Log Book (for the Practical Component). The Statement of Work Experience will be completed during the Work Experience Component.</a:t>
            </a:r>
            <a:endParaRPr lang="en-US" sz="2800" dirty="0"/>
          </a:p>
          <a:p>
            <a:pPr marL="0" indent="0">
              <a:buNone/>
            </a:pPr>
            <a:r>
              <a:rPr lang="en-ZA" sz="2800" b="1" dirty="0"/>
              <a:t>Summative Assessment </a:t>
            </a:r>
            <a:endParaRPr lang="en-US" sz="2800" b="1" dirty="0"/>
          </a:p>
          <a:p>
            <a:r>
              <a:rPr lang="en-ZA" sz="2800" dirty="0"/>
              <a:t>Candidates are required to complete an Integrated External Summative Assessment at the end of the </a:t>
            </a:r>
            <a:r>
              <a:rPr lang="en-ZA" sz="2800" dirty="0" smtClean="0"/>
              <a:t>programme.</a:t>
            </a:r>
            <a:endParaRPr lang="en-US" sz="2800" dirty="0"/>
          </a:p>
        </p:txBody>
      </p:sp>
    </p:spTree>
    <p:extLst>
      <p:ext uri="{BB962C8B-B14F-4D97-AF65-F5344CB8AC3E}">
        <p14:creationId xmlns:p14="http://schemas.microsoft.com/office/powerpoint/2010/main" val="22363453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What do you need?</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fontScale="85000" lnSpcReduction="20000"/>
          </a:bodyPr>
          <a:lstStyle/>
          <a:p>
            <a:pPr marL="0" indent="0">
              <a:buNone/>
            </a:pPr>
            <a:r>
              <a:rPr lang="en-ZA" sz="2800" b="1" dirty="0"/>
              <a:t>For formative assessment the learner will need:</a:t>
            </a:r>
            <a:endParaRPr lang="en-US" sz="2800" b="1" dirty="0"/>
          </a:p>
          <a:p>
            <a:pPr lvl="0"/>
            <a:r>
              <a:rPr lang="en-ZA" sz="2800" dirty="0"/>
              <a:t>The Learning and Activities Guides (There are 13 in the Knowledge Component and 7 in the Practical Component).</a:t>
            </a:r>
            <a:endParaRPr lang="en-US" sz="2800" dirty="0"/>
          </a:p>
          <a:p>
            <a:pPr lvl="0"/>
            <a:r>
              <a:rPr lang="en-ZA" sz="2800" dirty="0"/>
              <a:t>The Learning Resources (There are 13 in the Knowledge Component and 7 in the Practical Component).</a:t>
            </a:r>
            <a:endParaRPr lang="en-US" sz="2800" dirty="0"/>
          </a:p>
          <a:p>
            <a:pPr lvl="0"/>
            <a:r>
              <a:rPr lang="en-ZA" sz="2800" dirty="0"/>
              <a:t>Stationery</a:t>
            </a:r>
            <a:endParaRPr lang="en-US" sz="2800" dirty="0"/>
          </a:p>
          <a:p>
            <a:pPr lvl="0"/>
            <a:r>
              <a:rPr lang="en-ZA" sz="2800" dirty="0"/>
              <a:t>Resources as indicated in the Learning and Activities Guides.</a:t>
            </a:r>
            <a:endParaRPr lang="en-US" sz="2800" dirty="0"/>
          </a:p>
          <a:p>
            <a:pPr marL="0" indent="0">
              <a:buNone/>
            </a:pPr>
            <a:r>
              <a:rPr lang="en-ZA" sz="2800" b="1" dirty="0"/>
              <a:t>For the Integrated External Summative Assessment the learner will need:</a:t>
            </a:r>
            <a:endParaRPr lang="en-US" sz="2800" b="1" dirty="0"/>
          </a:p>
          <a:p>
            <a:pPr lvl="0"/>
            <a:r>
              <a:rPr lang="en-ZA" sz="2800" dirty="0"/>
              <a:t>The Summative Assessment Tool which will include the case studies and/or scenarios for the external assessment event.</a:t>
            </a:r>
            <a:endParaRPr lang="en-US" sz="2800" dirty="0"/>
          </a:p>
          <a:p>
            <a:pPr lvl="0"/>
            <a:r>
              <a:rPr lang="en-ZA" sz="2800" dirty="0"/>
              <a:t>Your Learning Resources</a:t>
            </a:r>
            <a:endParaRPr lang="en-US" sz="2800" dirty="0"/>
          </a:p>
          <a:p>
            <a:r>
              <a:rPr lang="en-ZA" sz="2800" dirty="0"/>
              <a:t>Stationery to be able to produce a presentation</a:t>
            </a:r>
            <a:endParaRPr lang="en-US" sz="2800" dirty="0"/>
          </a:p>
        </p:txBody>
      </p:sp>
    </p:spTree>
    <p:extLst>
      <p:ext uri="{BB962C8B-B14F-4D97-AF65-F5344CB8AC3E}">
        <p14:creationId xmlns:p14="http://schemas.microsoft.com/office/powerpoint/2010/main" val="19876349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When is the process complete?</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sz="2400" dirty="0"/>
              <a:t>What will happen once the learner has completed the assessment process?</a:t>
            </a:r>
            <a:endParaRPr lang="en-US" sz="2400" dirty="0"/>
          </a:p>
          <a:p>
            <a:pPr lvl="0"/>
            <a:r>
              <a:rPr lang="en-ZA" sz="2400" dirty="0"/>
              <a:t>The learner will receive formal written feedback from the assessor.  They need to read it carefully and sign it off.  It is important to complete the supplementary activities or re-assessment as communicated by the assessor to be able to reach competence.</a:t>
            </a:r>
            <a:endParaRPr lang="en-US" sz="2400" dirty="0"/>
          </a:p>
          <a:p>
            <a:pPr lvl="0"/>
            <a:r>
              <a:rPr lang="en-ZA" sz="2400" dirty="0"/>
              <a:t>The process is only complete after the learner has received feedback and a final competence declaration from the assessor.</a:t>
            </a:r>
            <a:endParaRPr lang="en-US" sz="2400" dirty="0"/>
          </a:p>
        </p:txBody>
      </p:sp>
    </p:spTree>
    <p:extLst>
      <p:ext uri="{BB962C8B-B14F-4D97-AF65-F5344CB8AC3E}">
        <p14:creationId xmlns:p14="http://schemas.microsoft.com/office/powerpoint/2010/main" val="3123188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xfrm>
            <a:off x="457200" y="274638"/>
            <a:ext cx="8229600" cy="922114"/>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QUALIFICATION </a:t>
            </a:r>
            <a:r>
              <a:rPr lang="en-ZA" sz="4800" dirty="0"/>
              <a:t>RATIONALE</a:t>
            </a:r>
          </a:p>
        </p:txBody>
      </p:sp>
      <p:sp>
        <p:nvSpPr>
          <p:cNvPr id="5" name="Content Placeholder 2"/>
          <p:cNvSpPr>
            <a:spLocks noGrp="1"/>
          </p:cNvSpPr>
          <p:nvPr>
            <p:ph idx="1"/>
          </p:nvPr>
        </p:nvSpPr>
        <p:spPr>
          <a:xfrm>
            <a:off x="251520" y="1340768"/>
            <a:ext cx="8640960" cy="5256584"/>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400" dirty="0"/>
              <a:t>This qualification responds </a:t>
            </a:r>
            <a:r>
              <a:rPr lang="en-US" sz="2400" dirty="0" smtClean="0"/>
              <a:t>to:</a:t>
            </a:r>
          </a:p>
          <a:p>
            <a:pPr>
              <a:buFont typeface="Arial" charset="0"/>
              <a:buChar char="•"/>
            </a:pPr>
            <a:r>
              <a:rPr lang="en-US" sz="2400" dirty="0" smtClean="0"/>
              <a:t>The </a:t>
            </a:r>
            <a:r>
              <a:rPr lang="en-US" sz="2400" dirty="0"/>
              <a:t>needs of the sugar processing industry </a:t>
            </a:r>
            <a:endParaRPr lang="en-US" sz="2400" dirty="0" smtClean="0"/>
          </a:p>
          <a:p>
            <a:pPr>
              <a:buFont typeface="Arial" charset="0"/>
              <a:buChar char="•"/>
            </a:pPr>
            <a:r>
              <a:rPr lang="en-US" sz="2400" dirty="0" smtClean="0"/>
              <a:t>For </a:t>
            </a:r>
            <a:r>
              <a:rPr lang="en-US" sz="2400" dirty="0"/>
              <a:t>persons controlling the processing </a:t>
            </a:r>
            <a:r>
              <a:rPr lang="en-US" sz="2400" dirty="0" smtClean="0"/>
              <a:t>operations</a:t>
            </a:r>
          </a:p>
          <a:p>
            <a:pPr>
              <a:buFont typeface="Arial" charset="0"/>
              <a:buChar char="•"/>
            </a:pPr>
            <a:r>
              <a:rPr lang="en-US" sz="2400" dirty="0" smtClean="0"/>
              <a:t>In </a:t>
            </a:r>
            <a:r>
              <a:rPr lang="en-US" sz="2400" dirty="0"/>
              <a:t>a sugar mill or processing plant. </a:t>
            </a:r>
          </a:p>
          <a:p>
            <a:pPr marL="0" indent="0">
              <a:buNone/>
            </a:pPr>
            <a:endParaRPr lang="en-US" sz="2400" dirty="0" smtClean="0"/>
          </a:p>
          <a:p>
            <a:pPr marL="0" indent="0">
              <a:buNone/>
            </a:pPr>
            <a:r>
              <a:rPr lang="en-US" sz="2400" dirty="0" smtClean="0"/>
              <a:t>The </a:t>
            </a:r>
            <a:r>
              <a:rPr lang="en-US" sz="2400" dirty="0"/>
              <a:t>qualification </a:t>
            </a:r>
            <a:r>
              <a:rPr lang="en-US" sz="2400" dirty="0" smtClean="0"/>
              <a:t>addresses:</a:t>
            </a:r>
          </a:p>
          <a:p>
            <a:pPr>
              <a:buFont typeface="Arial" charset="0"/>
              <a:buChar char="•"/>
            </a:pPr>
            <a:r>
              <a:rPr lang="en-US" sz="2400" dirty="0" smtClean="0"/>
              <a:t>The </a:t>
            </a:r>
            <a:r>
              <a:rPr lang="en-US" sz="2400" dirty="0"/>
              <a:t>industry need to provide knowledge and build competency for future training and </a:t>
            </a:r>
            <a:endParaRPr lang="en-US" sz="2400" dirty="0" smtClean="0"/>
          </a:p>
          <a:p>
            <a:pPr>
              <a:buFont typeface="Arial" charset="0"/>
              <a:buChar char="•"/>
            </a:pPr>
            <a:r>
              <a:rPr lang="en-US" sz="2400" dirty="0" smtClean="0"/>
              <a:t>Will </a:t>
            </a:r>
            <a:r>
              <a:rPr lang="en-US" sz="2400" dirty="0"/>
              <a:t>address the critical </a:t>
            </a:r>
            <a:r>
              <a:rPr lang="en-US" sz="2400" dirty="0" err="1"/>
              <a:t>labour</a:t>
            </a:r>
            <a:r>
              <a:rPr lang="en-US" sz="2400" dirty="0"/>
              <a:t> market need for broadening the pool of qualified persons in the sugar industry </a:t>
            </a:r>
            <a:endParaRPr lang="en-US" sz="2400" dirty="0" smtClean="0"/>
          </a:p>
          <a:p>
            <a:pPr>
              <a:buFont typeface="Arial" charset="0"/>
              <a:buChar char="•"/>
            </a:pPr>
            <a:r>
              <a:rPr lang="en-US" sz="2400" dirty="0" smtClean="0"/>
              <a:t>Who </a:t>
            </a:r>
            <a:r>
              <a:rPr lang="en-US" sz="2400" dirty="0"/>
              <a:t>are tasked with controlling the equipment, processes and standards in the production of sugar. </a:t>
            </a:r>
            <a:endParaRPr lang="en-US" sz="2400" dirty="0" smtClean="0"/>
          </a:p>
          <a:p>
            <a:pPr>
              <a:buFont typeface="Arial" charset="0"/>
              <a:buChar char="•"/>
            </a:pPr>
            <a:endParaRPr lang="en-US" sz="1800" dirty="0"/>
          </a:p>
        </p:txBody>
      </p:sp>
    </p:spTree>
    <p:extLst>
      <p:ext uri="{BB962C8B-B14F-4D97-AF65-F5344CB8AC3E}">
        <p14:creationId xmlns:p14="http://schemas.microsoft.com/office/powerpoint/2010/main" val="38091600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What if …? (1)</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sz="2600" dirty="0"/>
              <a:t>What if the learner is not ready to be assessed?</a:t>
            </a:r>
            <a:endParaRPr lang="en-US" sz="2600" dirty="0"/>
          </a:p>
          <a:p>
            <a:pPr lvl="0"/>
            <a:r>
              <a:rPr lang="en-ZA" sz="2600" dirty="0"/>
              <a:t>If the learner feels that they are not ready to be assessed, they should contact the evidence collecting facilitator to make alternative arrangements.  </a:t>
            </a:r>
            <a:endParaRPr lang="en-US" sz="2600" dirty="0"/>
          </a:p>
          <a:p>
            <a:pPr lvl="0"/>
            <a:r>
              <a:rPr lang="en-ZA" sz="2600" dirty="0"/>
              <a:t>The learner should also inform the assessor via email of the reasons why they feel that they are not ready for assessment, and confirm what alternative arrangement has been agreed.</a:t>
            </a:r>
            <a:endParaRPr lang="en-US" sz="2600" dirty="0"/>
          </a:p>
          <a:p>
            <a:pPr lvl="0"/>
            <a:r>
              <a:rPr lang="en-ZA" sz="2600" dirty="0"/>
              <a:t>The learner must provide a copy of their written request to the assessor</a:t>
            </a:r>
            <a:r>
              <a:rPr lang="en-ZA" sz="2600" dirty="0" smtClean="0"/>
              <a:t>.</a:t>
            </a:r>
            <a:endParaRPr lang="en-US" sz="2600" dirty="0"/>
          </a:p>
        </p:txBody>
      </p:sp>
    </p:spTree>
    <p:extLst>
      <p:ext uri="{BB962C8B-B14F-4D97-AF65-F5344CB8AC3E}">
        <p14:creationId xmlns:p14="http://schemas.microsoft.com/office/powerpoint/2010/main" val="21681188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What if …? (2)</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sz="2600" dirty="0"/>
              <a:t>What if the learner has a special need e.g. a translator or they struggle to write?</a:t>
            </a:r>
            <a:endParaRPr lang="en-US" sz="2600" dirty="0"/>
          </a:p>
          <a:p>
            <a:pPr lvl="0"/>
            <a:r>
              <a:rPr lang="en-ZA" sz="2600" dirty="0"/>
              <a:t>If the learner has a special need (e.g.  they need a translator or they struggle to write fast or they are living with a disability), then it is important that they inform the evidence collecting facilitator and the assessor at the BEGINNING of the learning programme in writing.  </a:t>
            </a:r>
            <a:endParaRPr lang="en-US" sz="2600" dirty="0"/>
          </a:p>
          <a:p>
            <a:pPr lvl="0"/>
            <a:r>
              <a:rPr lang="en-ZA" sz="2600" dirty="0"/>
              <a:t>The learner must provide a copy of their written request to the facilitator</a:t>
            </a:r>
            <a:r>
              <a:rPr lang="en-ZA" sz="2600" dirty="0" smtClean="0"/>
              <a:t>.</a:t>
            </a:r>
            <a:endParaRPr lang="en-US" sz="2600" dirty="0"/>
          </a:p>
        </p:txBody>
      </p:sp>
    </p:spTree>
    <p:extLst>
      <p:ext uri="{BB962C8B-B14F-4D97-AF65-F5344CB8AC3E}">
        <p14:creationId xmlns:p14="http://schemas.microsoft.com/office/powerpoint/2010/main" val="35296407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What if …? (3)</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sz="2400" dirty="0"/>
              <a:t>What if the learner gets sick during the course of the programme?</a:t>
            </a:r>
            <a:endParaRPr lang="en-US" sz="2400" dirty="0"/>
          </a:p>
          <a:p>
            <a:pPr lvl="0"/>
            <a:r>
              <a:rPr lang="en-ZA" sz="2400" dirty="0"/>
              <a:t>If the learner is sick during the course of the programme, they should contact the evidence collecting facilitator to make alternative arrangements to undertake the programme at a later time.  </a:t>
            </a:r>
            <a:endParaRPr lang="en-US" sz="2400" dirty="0"/>
          </a:p>
          <a:p>
            <a:pPr lvl="0"/>
            <a:r>
              <a:rPr lang="en-ZA" sz="2400" dirty="0"/>
              <a:t>The learner may also need to submit a doctor’s note.</a:t>
            </a:r>
            <a:endParaRPr lang="en-US" sz="2400" dirty="0"/>
          </a:p>
          <a:p>
            <a:pPr lvl="0"/>
            <a:r>
              <a:rPr lang="en-ZA" sz="2400" dirty="0"/>
              <a:t>The learner should inform the assessor via email of the fact that they are sick and confirm what alternative arrangements have been agreed.</a:t>
            </a:r>
            <a:endParaRPr lang="en-US" sz="2400" dirty="0"/>
          </a:p>
          <a:p>
            <a:pPr lvl="0"/>
            <a:r>
              <a:rPr lang="en-ZA" sz="2400" dirty="0"/>
              <a:t>A written request for sick leave and a doctor’s note must be provided to the facilitator</a:t>
            </a:r>
            <a:r>
              <a:rPr lang="en-ZA" sz="2400" dirty="0" smtClean="0"/>
              <a:t>.</a:t>
            </a:r>
            <a:endParaRPr lang="en-US" sz="2400" dirty="0"/>
          </a:p>
        </p:txBody>
      </p:sp>
    </p:spTree>
    <p:extLst>
      <p:ext uri="{BB962C8B-B14F-4D97-AF65-F5344CB8AC3E}">
        <p14:creationId xmlns:p14="http://schemas.microsoft.com/office/powerpoint/2010/main" val="7848698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Assessment Plan – What if …? (4)</a:t>
            </a:r>
            <a:endParaRPr lang="en-ZA" sz="4800" dirty="0"/>
          </a:p>
        </p:txBody>
      </p:sp>
      <p:sp>
        <p:nvSpPr>
          <p:cNvPr id="5" name="Content Placeholder 2"/>
          <p:cNvSpPr>
            <a:spLocks noGrp="1"/>
          </p:cNvSpPr>
          <p:nvPr>
            <p:ph idx="1"/>
          </p:nvPr>
        </p:nvSpPr>
        <p:spPr>
          <a:xfrm>
            <a:off x="457200" y="1628800"/>
            <a:ext cx="8229600"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sz="2600" dirty="0" smtClean="0"/>
              <a:t>What </a:t>
            </a:r>
            <a:r>
              <a:rPr lang="en-ZA" sz="2600" dirty="0"/>
              <a:t>if the learner is not happy with the assessor’s decision?</a:t>
            </a:r>
            <a:endParaRPr lang="en-US" sz="2600" dirty="0"/>
          </a:p>
          <a:p>
            <a:pPr lvl="0"/>
            <a:r>
              <a:rPr lang="en-ZA" sz="2600" dirty="0"/>
              <a:t>The learner has the right to appeal the assessor’s competence decision.  </a:t>
            </a:r>
            <a:endParaRPr lang="en-US" sz="2600" dirty="0"/>
          </a:p>
          <a:p>
            <a:r>
              <a:rPr lang="en-ZA" sz="2600" dirty="0"/>
              <a:t>The appeals procedure and application form is available from the evidence collecting facilitator on request.</a:t>
            </a:r>
            <a:endParaRPr lang="en-US" sz="2600" dirty="0"/>
          </a:p>
        </p:txBody>
      </p:sp>
    </p:spTree>
    <p:extLst>
      <p:ext uri="{BB962C8B-B14F-4D97-AF65-F5344CB8AC3E}">
        <p14:creationId xmlns:p14="http://schemas.microsoft.com/office/powerpoint/2010/main" val="1951248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SASA Qualification</a:t>
            </a:r>
            <a:endParaRPr lang="en-ZA" sz="4800" dirty="0"/>
          </a:p>
        </p:txBody>
      </p:sp>
      <p:sp>
        <p:nvSpPr>
          <p:cNvPr id="5" name="Content Placeholder 2"/>
          <p:cNvSpPr>
            <a:spLocks noGrp="1"/>
          </p:cNvSpPr>
          <p:nvPr>
            <p:ph idx="1"/>
          </p:nvPr>
        </p:nvSpPr>
        <p:spPr>
          <a:xfrm>
            <a:off x="457200" y="1628800"/>
            <a:ext cx="8229600" cy="1080120"/>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US" sz="2600" b="1" dirty="0" smtClean="0"/>
              <a:t>Instruction to Learner:</a:t>
            </a:r>
            <a:r>
              <a:rPr lang="en-US" sz="2600" dirty="0" smtClean="0"/>
              <a:t> Refer to the official Qualification as provided by SAQA in the Qualification Guide.</a:t>
            </a:r>
            <a:endParaRPr lang="en-US" sz="2600" dirty="0"/>
          </a:p>
        </p:txBody>
      </p:sp>
      <p:pic>
        <p:nvPicPr>
          <p:cNvPr id="6" name="Picture 5"/>
          <p:cNvPicPr/>
          <p:nvPr/>
        </p:nvPicPr>
        <p:blipFill rotWithShape="1">
          <a:blip r:embed="rId2">
            <a:extLst>
              <a:ext uri="{28A0092B-C50C-407E-A947-70E740481C1C}">
                <a14:useLocalDpi xmlns:a14="http://schemas.microsoft.com/office/drawing/2010/main" val="0"/>
              </a:ext>
            </a:extLst>
          </a:blip>
          <a:srcRect l="3976" r="1697"/>
          <a:stretch/>
        </p:blipFill>
        <p:spPr bwMode="auto">
          <a:xfrm rot="5141364">
            <a:off x="-18288" y="3277508"/>
            <a:ext cx="3533791" cy="2736304"/>
          </a:xfrm>
          <a:prstGeom prst="rect">
            <a:avLst/>
          </a:prstGeom>
          <a:noFill/>
          <a:ln>
            <a:noFill/>
          </a:ln>
          <a:extLst>
            <a:ext uri="{53640926-AAD7-44D8-BBD7-CCE9431645EC}">
              <a14:shadowObscured xmlns:a14="http://schemas.microsoft.com/office/drawing/2010/main"/>
            </a:ext>
          </a:extLst>
        </p:spPr>
      </p:pic>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707264" y="3281204"/>
            <a:ext cx="3729468" cy="2728913"/>
          </a:xfrm>
          <a:prstGeom prst="rect">
            <a:avLst/>
          </a:prstGeom>
          <a:noFill/>
          <a:ln>
            <a:noFill/>
          </a:ln>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rot="5903424">
            <a:off x="5500862" y="3383671"/>
            <a:ext cx="3943585" cy="2523977"/>
          </a:xfrm>
          <a:prstGeom prst="rect">
            <a:avLst/>
          </a:prstGeom>
          <a:noFill/>
          <a:ln>
            <a:noFill/>
          </a:ln>
        </p:spPr>
      </p:pic>
    </p:spTree>
    <p:extLst>
      <p:ext uri="{BB962C8B-B14F-4D97-AF65-F5344CB8AC3E}">
        <p14:creationId xmlns:p14="http://schemas.microsoft.com/office/powerpoint/2010/main" val="5301657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333" y="1628800"/>
            <a:ext cx="8587147"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853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QUALIFICATION </a:t>
            </a:r>
            <a:r>
              <a:rPr lang="en-ZA" sz="4800" dirty="0"/>
              <a:t>RATIONALE</a:t>
            </a:r>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400" dirty="0" smtClean="0"/>
              <a:t>The </a:t>
            </a:r>
            <a:r>
              <a:rPr lang="en-US" sz="2400" dirty="0"/>
              <a:t>qualification supports:</a:t>
            </a:r>
          </a:p>
          <a:p>
            <a:pPr>
              <a:buFont typeface="Arial" charset="0"/>
              <a:buChar char="•"/>
            </a:pPr>
            <a:r>
              <a:rPr lang="en-US" sz="2400" dirty="0"/>
              <a:t>A progressive pathway for the development of operational staff </a:t>
            </a:r>
          </a:p>
          <a:p>
            <a:pPr>
              <a:buFont typeface="Arial" charset="0"/>
              <a:buChar char="•"/>
            </a:pPr>
            <a:r>
              <a:rPr lang="en-US" sz="2400" dirty="0"/>
              <a:t>Employed in a sugar processing and refining plant and </a:t>
            </a:r>
          </a:p>
          <a:p>
            <a:pPr>
              <a:buFont typeface="Arial" charset="0"/>
              <a:buChar char="•"/>
            </a:pPr>
            <a:r>
              <a:rPr lang="en-US" sz="2400" dirty="0"/>
              <a:t>Promotes career opportunities in the sector for persons employed at equipment operator </a:t>
            </a:r>
            <a:r>
              <a:rPr lang="en-US" sz="2400" dirty="0" smtClean="0"/>
              <a:t>level, </a:t>
            </a:r>
            <a:endParaRPr lang="en-US" sz="2400" dirty="0"/>
          </a:p>
          <a:p>
            <a:pPr>
              <a:buFont typeface="Arial" charset="0"/>
              <a:buChar char="•"/>
            </a:pPr>
            <a:r>
              <a:rPr lang="en-US" sz="2400" dirty="0" smtClean="0"/>
              <a:t>Aspiring </a:t>
            </a:r>
            <a:r>
              <a:rPr lang="en-US" sz="2400" dirty="0"/>
              <a:t>for employment in a managerial position in the sugar processing </a:t>
            </a:r>
            <a:r>
              <a:rPr lang="en-US" sz="2400" dirty="0" smtClean="0"/>
              <a:t>industry, </a:t>
            </a:r>
          </a:p>
          <a:p>
            <a:pPr>
              <a:buFont typeface="Arial" charset="0"/>
              <a:buChar char="•"/>
            </a:pPr>
            <a:r>
              <a:rPr lang="en-US" sz="2400" dirty="0" smtClean="0"/>
              <a:t>As well as new entrants.</a:t>
            </a:r>
            <a:endParaRPr lang="en-US" sz="2400" dirty="0"/>
          </a:p>
          <a:p>
            <a:pPr marL="0" indent="0">
              <a:buNone/>
            </a:pPr>
            <a:r>
              <a:rPr lang="en-US" sz="2400" dirty="0" smtClean="0"/>
              <a:t> </a:t>
            </a:r>
          </a:p>
        </p:txBody>
      </p:sp>
    </p:spTree>
    <p:extLst>
      <p:ext uri="{BB962C8B-B14F-4D97-AF65-F5344CB8AC3E}">
        <p14:creationId xmlns:p14="http://schemas.microsoft.com/office/powerpoint/2010/main" val="1934510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QUALIFICATION </a:t>
            </a:r>
            <a:r>
              <a:rPr lang="en-ZA" sz="4800" dirty="0"/>
              <a:t>RATIONALE</a:t>
            </a:r>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buNone/>
            </a:pPr>
            <a:r>
              <a:rPr lang="en-US" sz="2300" dirty="0"/>
              <a:t>In the past:</a:t>
            </a:r>
          </a:p>
          <a:p>
            <a:pPr>
              <a:buFont typeface="Arial" charset="0"/>
              <a:buChar char="•"/>
            </a:pPr>
            <a:r>
              <a:rPr lang="en-US" sz="2300" dirty="0"/>
              <a:t>Training </a:t>
            </a:r>
            <a:r>
              <a:rPr lang="en-US" sz="2300" dirty="0" smtClean="0"/>
              <a:t>for </a:t>
            </a:r>
            <a:r>
              <a:rPr lang="en-US" sz="2300" dirty="0"/>
              <a:t>staff employed in related </a:t>
            </a:r>
            <a:r>
              <a:rPr lang="en-US" sz="2300" dirty="0" smtClean="0"/>
              <a:t>occupations </a:t>
            </a:r>
            <a:r>
              <a:rPr lang="en-US" sz="2300" dirty="0"/>
              <a:t>mainly focused on a range of in-house training </a:t>
            </a:r>
            <a:r>
              <a:rPr lang="en-US" sz="2300" dirty="0" err="1"/>
              <a:t>programmes</a:t>
            </a:r>
            <a:r>
              <a:rPr lang="en-US" sz="2300" dirty="0"/>
              <a:t> offered by individual companies with the support of the </a:t>
            </a:r>
            <a:r>
              <a:rPr lang="en-US" sz="2300" dirty="0" smtClean="0"/>
              <a:t>SMRI </a:t>
            </a:r>
            <a:r>
              <a:rPr lang="en-US" sz="2300" dirty="0"/>
              <a:t>and the technical training facility of </a:t>
            </a:r>
            <a:r>
              <a:rPr lang="en-US" sz="2300" dirty="0" smtClean="0"/>
              <a:t>SASA, </a:t>
            </a:r>
            <a:r>
              <a:rPr lang="en-US" sz="2300" dirty="0"/>
              <a:t>the </a:t>
            </a:r>
            <a:r>
              <a:rPr lang="en-US" sz="2300" dirty="0" err="1"/>
              <a:t>Shukela</a:t>
            </a:r>
            <a:r>
              <a:rPr lang="en-US" sz="2300" dirty="0"/>
              <a:t> Training Centre.</a:t>
            </a:r>
          </a:p>
          <a:p>
            <a:pPr marL="0" indent="0">
              <a:buNone/>
            </a:pPr>
            <a:endParaRPr lang="en-US" sz="2300" dirty="0" smtClean="0"/>
          </a:p>
          <a:p>
            <a:pPr marL="0" indent="0">
              <a:buNone/>
            </a:pPr>
            <a:r>
              <a:rPr lang="en-US" sz="2300" dirty="0" smtClean="0"/>
              <a:t>This qualification:</a:t>
            </a:r>
          </a:p>
          <a:p>
            <a:pPr>
              <a:buFont typeface="Arial" charset="0"/>
              <a:buChar char="•"/>
            </a:pPr>
            <a:r>
              <a:rPr lang="en-US" sz="2300" dirty="0" err="1" smtClean="0"/>
              <a:t>Recognises</a:t>
            </a:r>
            <a:r>
              <a:rPr lang="en-US" sz="2300" dirty="0" smtClean="0"/>
              <a:t> </a:t>
            </a:r>
            <a:r>
              <a:rPr lang="en-US" sz="2300" dirty="0"/>
              <a:t>past practices that </a:t>
            </a:r>
            <a:r>
              <a:rPr lang="en-US" sz="2300" dirty="0" smtClean="0"/>
              <a:t>have </a:t>
            </a:r>
            <a:r>
              <a:rPr lang="en-US" sz="2300" dirty="0"/>
              <a:t>worked well for the industry over many years, but </a:t>
            </a:r>
            <a:endParaRPr lang="en-US" sz="2300" dirty="0" smtClean="0"/>
          </a:p>
          <a:p>
            <a:pPr>
              <a:buFont typeface="Arial" charset="0"/>
              <a:buChar char="•"/>
            </a:pPr>
            <a:r>
              <a:rPr lang="en-US" sz="2300" dirty="0" smtClean="0"/>
              <a:t>Further </a:t>
            </a:r>
            <a:r>
              <a:rPr lang="en-US" sz="2300" dirty="0"/>
              <a:t>enhances these </a:t>
            </a:r>
            <a:r>
              <a:rPr lang="en-US" sz="2300" dirty="0" err="1"/>
              <a:t>programmes</a:t>
            </a:r>
            <a:r>
              <a:rPr lang="en-US" sz="2300" dirty="0"/>
              <a:t> through the establishment of an occupational qualification that </a:t>
            </a:r>
            <a:r>
              <a:rPr lang="en-US" sz="2300" dirty="0" err="1"/>
              <a:t>formalises</a:t>
            </a:r>
            <a:r>
              <a:rPr lang="en-US" sz="2300" dirty="0"/>
              <a:t> and structures practical and experiential learning components. </a:t>
            </a:r>
          </a:p>
        </p:txBody>
      </p:sp>
    </p:spTree>
    <p:extLst>
      <p:ext uri="{BB962C8B-B14F-4D97-AF65-F5344CB8AC3E}">
        <p14:creationId xmlns:p14="http://schemas.microsoft.com/office/powerpoint/2010/main" val="1602072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OCCUPATIONAL </a:t>
            </a:r>
            <a:r>
              <a:rPr lang="en-ZA" sz="4800" dirty="0"/>
              <a:t>INFORMATION</a:t>
            </a:r>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a:buFont typeface="Arial" charset="0"/>
              <a:buChar char="•"/>
            </a:pPr>
            <a:r>
              <a:rPr lang="en-US" sz="2200" b="1" dirty="0" smtClean="0"/>
              <a:t>Associated Occupation: </a:t>
            </a:r>
            <a:r>
              <a:rPr lang="en-US" sz="2200" dirty="0" smtClean="0"/>
              <a:t>313908</a:t>
            </a:r>
            <a:r>
              <a:rPr lang="en-US" sz="2200" dirty="0"/>
              <a:t>: Sugar Processing </a:t>
            </a:r>
            <a:r>
              <a:rPr lang="en-US" sz="2200" dirty="0" smtClean="0"/>
              <a:t>Controller</a:t>
            </a:r>
          </a:p>
          <a:p>
            <a:pPr>
              <a:buFont typeface="Arial" charset="0"/>
              <a:buChar char="•"/>
            </a:pPr>
            <a:r>
              <a:rPr lang="en-US" sz="2200" b="1" dirty="0" smtClean="0"/>
              <a:t>Occupation </a:t>
            </a:r>
            <a:r>
              <a:rPr lang="en-US" sz="2200" b="1" dirty="0"/>
              <a:t>or </a:t>
            </a:r>
            <a:r>
              <a:rPr lang="en-US" sz="2200" b="1" dirty="0" err="1"/>
              <a:t>Specialisation</a:t>
            </a:r>
            <a:r>
              <a:rPr lang="en-US" sz="2200" b="1" dirty="0"/>
              <a:t> Addressed by this </a:t>
            </a:r>
            <a:r>
              <a:rPr lang="en-US" sz="2200" b="1" dirty="0" smtClean="0"/>
              <a:t>Curriculum: </a:t>
            </a:r>
            <a:r>
              <a:rPr lang="en-US" sz="2200" dirty="0" smtClean="0"/>
              <a:t>313908000</a:t>
            </a:r>
            <a:r>
              <a:rPr lang="en-US" sz="2200" dirty="0"/>
              <a:t>: Sugar Processing </a:t>
            </a:r>
            <a:r>
              <a:rPr lang="en-US" sz="2200" dirty="0" smtClean="0"/>
              <a:t>Controller</a:t>
            </a:r>
          </a:p>
          <a:p>
            <a:pPr>
              <a:buFont typeface="Arial" charset="0"/>
              <a:buChar char="•"/>
            </a:pPr>
            <a:r>
              <a:rPr lang="en-US" sz="2200" b="1" dirty="0" smtClean="0"/>
              <a:t>Alternative </a:t>
            </a:r>
            <a:r>
              <a:rPr lang="en-US" sz="2200" b="1" dirty="0"/>
              <a:t>Titles used by </a:t>
            </a:r>
            <a:r>
              <a:rPr lang="en-US" sz="2200" b="1" dirty="0" smtClean="0"/>
              <a:t>Industry:</a:t>
            </a:r>
          </a:p>
          <a:p>
            <a:pPr lvl="1">
              <a:buFont typeface="Arial" charset="0"/>
              <a:buChar char="•"/>
            </a:pPr>
            <a:r>
              <a:rPr lang="en-US" sz="2200" dirty="0" smtClean="0"/>
              <a:t>Sugar </a:t>
            </a:r>
            <a:r>
              <a:rPr lang="en-US" sz="2200" dirty="0"/>
              <a:t>Process </a:t>
            </a:r>
            <a:r>
              <a:rPr lang="en-US" sz="2200" dirty="0" smtClean="0"/>
              <a:t>Controller</a:t>
            </a:r>
          </a:p>
          <a:p>
            <a:pPr lvl="1">
              <a:buFont typeface="Arial" charset="0"/>
              <a:buChar char="•"/>
            </a:pPr>
            <a:r>
              <a:rPr lang="en-US" sz="2200" dirty="0" smtClean="0"/>
              <a:t>Sugar </a:t>
            </a:r>
            <a:r>
              <a:rPr lang="en-US" sz="2200" dirty="0"/>
              <a:t>Processing </a:t>
            </a:r>
            <a:r>
              <a:rPr lang="en-US" sz="2200" dirty="0" smtClean="0"/>
              <a:t>Superintendent</a:t>
            </a:r>
          </a:p>
          <a:p>
            <a:pPr lvl="1">
              <a:buFont typeface="Arial" charset="0"/>
              <a:buChar char="•"/>
            </a:pPr>
            <a:r>
              <a:rPr lang="en-US" sz="2200" dirty="0" smtClean="0"/>
              <a:t>Sugar </a:t>
            </a:r>
            <a:r>
              <a:rPr lang="en-US" sz="2200" dirty="0"/>
              <a:t>Processing </a:t>
            </a:r>
            <a:r>
              <a:rPr lang="en-US" sz="2200" dirty="0" smtClean="0"/>
              <a:t>Foreman</a:t>
            </a:r>
          </a:p>
          <a:p>
            <a:pPr lvl="1">
              <a:buFont typeface="Arial" charset="0"/>
              <a:buChar char="•"/>
            </a:pPr>
            <a:r>
              <a:rPr lang="en-US" sz="2200" dirty="0" smtClean="0"/>
              <a:t>Sugar </a:t>
            </a:r>
            <a:r>
              <a:rPr lang="en-US" sz="2200" dirty="0"/>
              <a:t>Refinery Foreman</a:t>
            </a:r>
          </a:p>
          <a:p>
            <a:pPr>
              <a:buFont typeface="Arial" charset="0"/>
              <a:buChar char="•"/>
            </a:pPr>
            <a:r>
              <a:rPr lang="en-US" sz="2200" b="1" dirty="0" smtClean="0"/>
              <a:t>Occupational Purpose: </a:t>
            </a:r>
            <a:r>
              <a:rPr lang="en-US" sz="2200" dirty="0" smtClean="0"/>
              <a:t>Achieves </a:t>
            </a:r>
            <a:r>
              <a:rPr lang="en-US" sz="2200" dirty="0"/>
              <a:t>production targets and quality standards by monitoring, controlling and responding to operational variables, processing equipment and resources and by ensuring the mechanical integrity of equipment</a:t>
            </a:r>
            <a:r>
              <a:rPr lang="en-US" sz="2200" dirty="0" smtClean="0"/>
              <a:t>.</a:t>
            </a:r>
          </a:p>
        </p:txBody>
      </p:sp>
    </p:spTree>
    <p:extLst>
      <p:ext uri="{BB962C8B-B14F-4D97-AF65-F5344CB8AC3E}">
        <p14:creationId xmlns:p14="http://schemas.microsoft.com/office/powerpoint/2010/main" val="2664680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OCCUPATIONAL TASKS</a:t>
            </a:r>
            <a:endParaRPr lang="en-ZA" sz="4800" dirty="0"/>
          </a:p>
        </p:txBody>
      </p:sp>
      <p:sp>
        <p:nvSpPr>
          <p:cNvPr id="5"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2600" dirty="0"/>
              <a:t>Control sugar processing equipment to achieve planned operational outputs within product specifications (NQF Level 5).</a:t>
            </a:r>
          </a:p>
          <a:p>
            <a:pPr lvl="0"/>
            <a:r>
              <a:rPr lang="en-US" sz="2600" dirty="0"/>
              <a:t>Control sugar milling operations and resources to achieve efficiency standards (NQF Level 5).</a:t>
            </a:r>
          </a:p>
          <a:p>
            <a:pPr lvl="0"/>
            <a:r>
              <a:rPr lang="en-US" sz="2600" dirty="0"/>
              <a:t>Monitor and enforce compliance with, safety, health, environmental protection and quality (SHEQ) policies and procedures in a sugar processing plant (NQF Level 5).</a:t>
            </a:r>
          </a:p>
          <a:p>
            <a:pPr lvl="0"/>
            <a:r>
              <a:rPr lang="en-US" sz="2600" dirty="0"/>
              <a:t>Monitor and ensure the integrity of operational equipment and facilities for a sugar processing plant (NQF Level 5).</a:t>
            </a:r>
          </a:p>
        </p:txBody>
      </p:sp>
    </p:spTree>
    <p:extLst>
      <p:ext uri="{BB962C8B-B14F-4D97-AF65-F5344CB8AC3E}">
        <p14:creationId xmlns:p14="http://schemas.microsoft.com/office/powerpoint/2010/main" val="1542824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F4AA2A-8219-4FDF-B590-48E115C1E861}"/>
</file>

<file path=customXml/itemProps2.xml><?xml version="1.0" encoding="utf-8"?>
<ds:datastoreItem xmlns:ds="http://schemas.openxmlformats.org/officeDocument/2006/customXml" ds:itemID="{7FFB359B-E24F-4D0D-BF74-5CE7D69FBA38}"/>
</file>

<file path=customXml/itemProps3.xml><?xml version="1.0" encoding="utf-8"?>
<ds:datastoreItem xmlns:ds="http://schemas.openxmlformats.org/officeDocument/2006/customXml" ds:itemID="{20F57800-43DB-4727-A3FC-C8516286E722}"/>
</file>

<file path=docProps/app.xml><?xml version="1.0" encoding="utf-8"?>
<Properties xmlns="http://schemas.openxmlformats.org/officeDocument/2006/extended-properties" xmlns:vt="http://schemas.openxmlformats.org/officeDocument/2006/docPropsVTypes">
  <TotalTime>2997</TotalTime>
  <Words>3952</Words>
  <Application>Microsoft Office PowerPoint</Application>
  <PresentationFormat>On-screen Show (4:3)</PresentationFormat>
  <Paragraphs>325</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PowerPoint Presentation</vt:lpstr>
      <vt:lpstr>Welcome and Introduction</vt:lpstr>
      <vt:lpstr>Purpose and objectives of this qualification</vt:lpstr>
      <vt:lpstr>Exit Level Outcomes Expected</vt:lpstr>
      <vt:lpstr>QUALIFICATION RATIONALE</vt:lpstr>
      <vt:lpstr>QUALIFICATION RATIONALE</vt:lpstr>
      <vt:lpstr>QUALIFICATION RATIONALE</vt:lpstr>
      <vt:lpstr>OCCUPATIONAL INFORMATION</vt:lpstr>
      <vt:lpstr>OCCUPATIONAL TASKS</vt:lpstr>
      <vt:lpstr>OCCUPATIONAL TASK DETAILS (1)</vt:lpstr>
      <vt:lpstr>OCCUPATIONAL TASK DETAILS (2)</vt:lpstr>
      <vt:lpstr>OCCUPATIONAL TASK DETAILS (3)</vt:lpstr>
      <vt:lpstr>OCCUPATIONAL TASK DETAILS (4)</vt:lpstr>
      <vt:lpstr>Learning assumed to be in place – Entry Requirements</vt:lpstr>
      <vt:lpstr>Recognition of Prior Learning</vt:lpstr>
      <vt:lpstr>Curriculum Structure</vt:lpstr>
      <vt:lpstr>Knowledge Modules (1)</vt:lpstr>
      <vt:lpstr>Knowledge Modules (2)</vt:lpstr>
      <vt:lpstr>Knowledge Modules (3)</vt:lpstr>
      <vt:lpstr>Practical Skills Modules (1)</vt:lpstr>
      <vt:lpstr>Practical Skills Modules (2)</vt:lpstr>
      <vt:lpstr>Work Experience Modules</vt:lpstr>
      <vt:lpstr>Exit Level Outcomes/Learning Goals</vt:lpstr>
      <vt:lpstr>Assessment Criteria: ELO 1 (1)</vt:lpstr>
      <vt:lpstr>Assessment Criteria: ELO 1 (2)</vt:lpstr>
      <vt:lpstr>Assessment Criteria: ELO 2</vt:lpstr>
      <vt:lpstr>Assessment Criteria: ELO 3 (1)</vt:lpstr>
      <vt:lpstr>Assessment Criteria: ELO 3 (2)</vt:lpstr>
      <vt:lpstr>Assessment Criteria: ELO 4</vt:lpstr>
      <vt:lpstr>Integrated Assessment </vt:lpstr>
      <vt:lpstr>Integrated summative assessment</vt:lpstr>
      <vt:lpstr>Eligibility Requirements for External Assessment</vt:lpstr>
      <vt:lpstr>ASSESSMENT QUALITY PARTNER INFORMATION</vt:lpstr>
      <vt:lpstr>DURATION OF THE QUALIFICATION</vt:lpstr>
      <vt:lpstr>ARTICULATION</vt:lpstr>
      <vt:lpstr>KNOWLEDGE COMPONENT RESOURCE MATERIALS</vt:lpstr>
      <vt:lpstr>PRACTICAL COMPONENT RESOURCE MATERIALS</vt:lpstr>
      <vt:lpstr>WORK EXPERIENCE RESOURCE MATERIALS</vt:lpstr>
      <vt:lpstr>Assessment Plan – What?</vt:lpstr>
      <vt:lpstr>Assessment Plan - Knowledge Component</vt:lpstr>
      <vt:lpstr>Assessment Plan – Practical component</vt:lpstr>
      <vt:lpstr>Assessment Plan – Work Experience Component</vt:lpstr>
      <vt:lpstr>Integrated External Summative Assessment</vt:lpstr>
      <vt:lpstr>Assessment Plan – Where?</vt:lpstr>
      <vt:lpstr>Assessment Plan – Who?</vt:lpstr>
      <vt:lpstr>Assessment Plan – When?</vt:lpstr>
      <vt:lpstr>Assessment Plan – How?</vt:lpstr>
      <vt:lpstr>Assessment Plan – What do you need?</vt:lpstr>
      <vt:lpstr>Assessment Plan – When is the process complete?</vt:lpstr>
      <vt:lpstr>Assessment Plan – What if …? (1)</vt:lpstr>
      <vt:lpstr>Assessment Plan – What if …? (2)</vt:lpstr>
      <vt:lpstr>Assessment Plan – What if …? (3)</vt:lpstr>
      <vt:lpstr>Assessment Plan – What if …? (4)</vt:lpstr>
      <vt:lpstr>SASA Qualification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119</cp:revision>
  <dcterms:created xsi:type="dcterms:W3CDTF">2016-11-15T07:03:29Z</dcterms:created>
  <dcterms:modified xsi:type="dcterms:W3CDTF">2018-02-15T08:48:48Z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