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83" r:id="rId2"/>
    <p:sldId id="382" r:id="rId3"/>
    <p:sldId id="403" r:id="rId4"/>
    <p:sldId id="404" r:id="rId5"/>
    <p:sldId id="398" r:id="rId6"/>
    <p:sldId id="405" r:id="rId7"/>
    <p:sldId id="406" r:id="rId8"/>
    <p:sldId id="407" r:id="rId9"/>
    <p:sldId id="408" r:id="rId10"/>
    <p:sldId id="409" r:id="rId11"/>
    <p:sldId id="410" r:id="rId12"/>
    <p:sldId id="41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88" autoAdjust="0"/>
    <p:restoredTop sz="94579" autoAdjust="0"/>
  </p:normalViewPr>
  <p:slideViewPr>
    <p:cSldViewPr>
      <p:cViewPr>
        <p:scale>
          <a:sx n="66" d="100"/>
          <a:sy n="66" d="100"/>
        </p:scale>
        <p:origin x="-72"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TextBox 10"/>
          <p:cNvSpPr txBox="1"/>
          <p:nvPr userDrawn="1"/>
        </p:nvSpPr>
        <p:spPr>
          <a:xfrm>
            <a:off x="395536" y="476672"/>
            <a:ext cx="5544616" cy="1754326"/>
          </a:xfrm>
          <a:prstGeom prst="rect">
            <a:avLst/>
          </a:prstGeom>
          <a:solidFill>
            <a:schemeClr val="bg1">
              <a:lumMod val="75000"/>
            </a:schemeClr>
          </a:solidFill>
          <a:scene3d>
            <a:camera prst="orthographicFront"/>
            <a:lightRig rig="threePt" dir="t"/>
          </a:scene3d>
          <a:sp3d>
            <a:bevelT/>
          </a:sp3d>
        </p:spPr>
        <p:txBody>
          <a:bodyPr wrap="square" rtlCol="0">
            <a:spAutoFit/>
          </a:bodyPr>
          <a:lstStyle/>
          <a:p>
            <a:pPr algn="ctr"/>
            <a:r>
              <a:rPr lang="it-IT" sz="3600" b="1" dirty="0" smtClean="0">
                <a:solidFill>
                  <a:srgbClr val="C00000"/>
                </a:solidFill>
                <a:latin typeface="+mj-lt"/>
              </a:rPr>
              <a:t>NQF 5: OCCUPATIONAL CERTIFICATE: SUGAR PROCESSING CONTROLLER</a:t>
            </a:r>
          </a:p>
        </p:txBody>
      </p:sp>
      <p:pic>
        <p:nvPicPr>
          <p:cNvPr id="2"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504" y="5472608"/>
            <a:ext cx="1273287" cy="1268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9924233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933D3F1-B886-4AA3-90B5-F60263DF2F6E}" type="datetimeFigureOut">
              <a:rPr lang="en-ZA" smtClean="0"/>
              <a:t>2018/02/27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1349108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933D3F1-B886-4AA3-90B5-F60263DF2F6E}" type="datetimeFigureOut">
              <a:rPr lang="en-ZA" smtClean="0"/>
              <a:t>2018/02/27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40583392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933D3F1-B886-4AA3-90B5-F60263DF2F6E}" type="datetimeFigureOut">
              <a:rPr lang="en-ZA" smtClean="0"/>
              <a:t>2018/02/27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1965831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33D3F1-B886-4AA3-90B5-F60263DF2F6E}" type="datetimeFigureOut">
              <a:rPr lang="en-ZA" smtClean="0"/>
              <a:t>2018/02/27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534459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1933D3F1-B886-4AA3-90B5-F60263DF2F6E}" type="datetimeFigureOut">
              <a:rPr lang="en-ZA" smtClean="0"/>
              <a:t>2018/02/27</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3622875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1933D3F1-B886-4AA3-90B5-F60263DF2F6E}" type="datetimeFigureOut">
              <a:rPr lang="en-ZA" smtClean="0"/>
              <a:t>2018/02/27</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860080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1933D3F1-B886-4AA3-90B5-F60263DF2F6E}" type="datetimeFigureOut">
              <a:rPr lang="en-ZA" smtClean="0"/>
              <a:t>2018/02/27</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136660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33D3F1-B886-4AA3-90B5-F60263DF2F6E}" type="datetimeFigureOut">
              <a:rPr lang="en-ZA" smtClean="0"/>
              <a:t>2018/02/27</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2199279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33D3F1-B886-4AA3-90B5-F60263DF2F6E}" type="datetimeFigureOut">
              <a:rPr lang="en-ZA" smtClean="0"/>
              <a:t>2018/02/27</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1177752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33D3F1-B886-4AA3-90B5-F60263DF2F6E}" type="datetimeFigureOut">
              <a:rPr lang="en-ZA" smtClean="0"/>
              <a:t>2018/02/27</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CFF74FE-4481-45CF-9C4D-C8C0AA2C6835}" type="slidenum">
              <a:rPr lang="en-ZA" smtClean="0"/>
              <a:t>‹#›</a:t>
            </a:fld>
            <a:endParaRPr lang="en-ZA"/>
          </a:p>
        </p:txBody>
      </p:sp>
    </p:spTree>
    <p:extLst>
      <p:ext uri="{BB962C8B-B14F-4D97-AF65-F5344CB8AC3E}">
        <p14:creationId xmlns:p14="http://schemas.microsoft.com/office/powerpoint/2010/main" val="884622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33D3F1-B886-4AA3-90B5-F60263DF2F6E}" type="datetimeFigureOut">
              <a:rPr lang="en-ZA" smtClean="0"/>
              <a:t>2018/02/27</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FF74FE-4481-45CF-9C4D-C8C0AA2C6835}" type="slidenum">
              <a:rPr lang="en-ZA" smtClean="0"/>
              <a:t>‹#›</a:t>
            </a:fld>
            <a:endParaRPr lang="en-ZA"/>
          </a:p>
        </p:txBody>
      </p:sp>
    </p:spTree>
    <p:extLst>
      <p:ext uri="{BB962C8B-B14F-4D97-AF65-F5344CB8AC3E}">
        <p14:creationId xmlns:p14="http://schemas.microsoft.com/office/powerpoint/2010/main" val="4850082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1691680" y="3717032"/>
            <a:ext cx="7056784" cy="1512168"/>
          </a:xfrm>
          <a:prstGeom prst="rect">
            <a:avLst/>
          </a:prstGeom>
          <a:solidFill>
            <a:schemeClr val="bg1">
              <a:lumMod val="85000"/>
            </a:schemeClr>
          </a:solidFill>
          <a:scene3d>
            <a:camera prst="orthographicFront"/>
            <a:lightRig rig="threePt" dir="t"/>
          </a:scene3d>
          <a:sp3d>
            <a:bevelT/>
          </a:sp3d>
        </p:spPr>
        <p:txBody>
          <a:bodyPr>
            <a:normAutofit lnSpcReduction="10000"/>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ctr"/>
            <a:endParaRPr lang="en-US" sz="2800" dirty="0" smtClean="0">
              <a:solidFill>
                <a:srgbClr val="C0504D">
                  <a:lumMod val="75000"/>
                </a:srgbClr>
              </a:solidFill>
            </a:endParaRPr>
          </a:p>
          <a:p>
            <a:pPr algn="ctr"/>
            <a:r>
              <a:rPr lang="en-US" sz="2800" dirty="0" smtClean="0">
                <a:solidFill>
                  <a:srgbClr val="C0504D">
                    <a:lumMod val="75000"/>
                  </a:srgbClr>
                </a:solidFill>
              </a:rPr>
              <a:t>KNOWLEDGE TOPIC </a:t>
            </a:r>
            <a:r>
              <a:rPr lang="en-US" sz="2800" dirty="0" smtClean="0">
                <a:solidFill>
                  <a:srgbClr val="C0504D">
                    <a:lumMod val="75000"/>
                  </a:srgbClr>
                </a:solidFill>
              </a:rPr>
              <a:t>8:</a:t>
            </a:r>
            <a:endParaRPr lang="en-US" sz="2800" dirty="0" smtClean="0">
              <a:solidFill>
                <a:srgbClr val="C0504D">
                  <a:lumMod val="75000"/>
                </a:srgbClr>
              </a:solidFill>
            </a:endParaRPr>
          </a:p>
          <a:p>
            <a:pPr algn="ctr"/>
            <a:r>
              <a:rPr lang="en-US" sz="2800" dirty="0" smtClean="0">
                <a:solidFill>
                  <a:srgbClr val="C0504D">
                    <a:lumMod val="75000"/>
                  </a:srgbClr>
                </a:solidFill>
              </a:rPr>
              <a:t>BURETTES AND TITRATIONS</a:t>
            </a:r>
            <a:endParaRPr lang="en-US" sz="2800" dirty="0" smtClean="0">
              <a:solidFill>
                <a:srgbClr val="C0504D">
                  <a:lumMod val="75000"/>
                </a:srgbClr>
              </a:solidFill>
            </a:endParaRPr>
          </a:p>
          <a:p>
            <a:endParaRPr lang="en-US" sz="2400" dirty="0" smtClean="0">
              <a:solidFill>
                <a:srgbClr val="C0504D">
                  <a:lumMod val="75000"/>
                </a:srgbClr>
              </a:solidFill>
            </a:endParaRPr>
          </a:p>
          <a:p>
            <a:endParaRPr lang="en-ZA" sz="2400" dirty="0">
              <a:solidFill>
                <a:srgbClr val="C0504D">
                  <a:lumMod val="75000"/>
                </a:srgbClr>
              </a:solidFill>
            </a:endParaRPr>
          </a:p>
        </p:txBody>
      </p:sp>
    </p:spTree>
    <p:extLst>
      <p:ext uri="{BB962C8B-B14F-4D97-AF65-F5344CB8AC3E}">
        <p14:creationId xmlns:p14="http://schemas.microsoft.com/office/powerpoint/2010/main" val="16590958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US" sz="4400" dirty="0" smtClean="0"/>
              <a:t>USE </a:t>
            </a:r>
            <a:r>
              <a:rPr lang="en-US" sz="4400" dirty="0"/>
              <a:t>OF A </a:t>
            </a:r>
            <a:r>
              <a:rPr lang="en-US" sz="4400" dirty="0" smtClean="0"/>
              <a:t>BURETTE (6)</a:t>
            </a:r>
            <a:endParaRPr lang="en-ZA" sz="4400" dirty="0"/>
          </a:p>
        </p:txBody>
      </p:sp>
      <p:sp>
        <p:nvSpPr>
          <p:cNvPr id="5" name="Content Placeholder 2"/>
          <p:cNvSpPr>
            <a:spLocks noGrp="1"/>
          </p:cNvSpPr>
          <p:nvPr>
            <p:ph idx="1"/>
          </p:nvPr>
        </p:nvSpPr>
        <p:spPr>
          <a:xfrm>
            <a:off x="457200" y="1600200"/>
            <a:ext cx="8219256" cy="4925144"/>
          </a:xfrm>
          <a:solidFill>
            <a:schemeClr val="bg1">
              <a:lumMod val="95000"/>
              <a:alpha val="75000"/>
            </a:schemeClr>
          </a:solidFill>
          <a:scene3d>
            <a:camera prst="orthographicFront"/>
            <a:lightRig rig="threePt" dir="t"/>
          </a:scene3d>
          <a:sp3d>
            <a:bevelT/>
          </a:sp3d>
        </p:spPr>
        <p:txBody>
          <a:bodyPr>
            <a:noAutofit/>
          </a:bodyPr>
          <a:lstStyle/>
          <a:p>
            <a:r>
              <a:rPr lang="en-US" sz="2500" dirty="0" smtClean="0"/>
              <a:t>It </a:t>
            </a:r>
            <a:r>
              <a:rPr lang="en-US" sz="2500" dirty="0"/>
              <a:t>is vital that the flask be swirled, with direction changes throughout the titration, to ensure thorough mixing.</a:t>
            </a:r>
          </a:p>
          <a:p>
            <a:r>
              <a:rPr lang="en-US" sz="2500" dirty="0" smtClean="0"/>
              <a:t>Remove </a:t>
            </a:r>
            <a:r>
              <a:rPr lang="en-US" sz="2500" dirty="0"/>
              <a:t>the solution adhering to the burette jet by touching the flask to the jet. Swirl the flask to mix in this portion. This should change the </a:t>
            </a:r>
            <a:r>
              <a:rPr lang="en-US" sz="2500" dirty="0" err="1"/>
              <a:t>colour</a:t>
            </a:r>
            <a:r>
              <a:rPr lang="en-US" sz="2500" dirty="0"/>
              <a:t>, giving the end point. If not, carefully continue the titration.</a:t>
            </a:r>
          </a:p>
          <a:p>
            <a:r>
              <a:rPr lang="en-US" sz="2500" dirty="0" smtClean="0"/>
              <a:t>Read </a:t>
            </a:r>
            <a:r>
              <a:rPr lang="en-US" sz="2500" dirty="0"/>
              <a:t>the final volume immediately and write it down on your report. Use the same precautions as when reading the zero. The analysis should be repeated until duplicate </a:t>
            </a:r>
            <a:r>
              <a:rPr lang="en-US" sz="2500" dirty="0" err="1"/>
              <a:t>titres</a:t>
            </a:r>
            <a:r>
              <a:rPr lang="en-US" sz="2500" dirty="0"/>
              <a:t> are within 0,1 cm</a:t>
            </a:r>
            <a:r>
              <a:rPr lang="en-US" sz="2500" baseline="30000" dirty="0"/>
              <a:t>3</a:t>
            </a:r>
            <a:r>
              <a:rPr lang="en-US" sz="2500" dirty="0"/>
              <a:t> of each other</a:t>
            </a:r>
            <a:r>
              <a:rPr lang="en-US" sz="2500" dirty="0" smtClean="0"/>
              <a:t>.</a:t>
            </a:r>
            <a:endParaRPr lang="en-US" sz="25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38096" y="4067742"/>
            <a:ext cx="1822450" cy="238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38096" y="2060848"/>
            <a:ext cx="1670050" cy="167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621240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US" sz="4400" dirty="0" smtClean="0"/>
              <a:t>USE </a:t>
            </a:r>
            <a:r>
              <a:rPr lang="en-US" sz="4400" dirty="0"/>
              <a:t>OF A </a:t>
            </a:r>
            <a:r>
              <a:rPr lang="en-US" sz="4400" dirty="0" smtClean="0"/>
              <a:t>BURETTE (7)</a:t>
            </a:r>
            <a:endParaRPr lang="en-ZA" sz="4400" dirty="0"/>
          </a:p>
        </p:txBody>
      </p:sp>
      <p:sp>
        <p:nvSpPr>
          <p:cNvPr id="5" name="Content Placeholder 2"/>
          <p:cNvSpPr>
            <a:spLocks noGrp="1"/>
          </p:cNvSpPr>
          <p:nvPr>
            <p:ph idx="1"/>
          </p:nvPr>
        </p:nvSpPr>
        <p:spPr>
          <a:xfrm>
            <a:off x="457200" y="1600200"/>
            <a:ext cx="8219256" cy="4925144"/>
          </a:xfrm>
          <a:solidFill>
            <a:schemeClr val="bg1">
              <a:lumMod val="95000"/>
              <a:alpha val="75000"/>
            </a:schemeClr>
          </a:solidFill>
          <a:scene3d>
            <a:camera prst="orthographicFront"/>
            <a:lightRig rig="threePt" dir="t"/>
          </a:scene3d>
          <a:sp3d>
            <a:bevelT/>
          </a:sp3d>
        </p:spPr>
        <p:txBody>
          <a:bodyPr>
            <a:noAutofit/>
          </a:bodyPr>
          <a:lstStyle/>
          <a:p>
            <a:r>
              <a:rPr lang="en-US" sz="2500" dirty="0" smtClean="0"/>
              <a:t>After </a:t>
            </a:r>
            <a:r>
              <a:rPr lang="en-US" sz="2500" dirty="0"/>
              <a:t>use the burette must be thoroughly cleaned before being stored. The burette must be allowed to dry naturally while clamped upside down. </a:t>
            </a:r>
          </a:p>
          <a:p>
            <a:r>
              <a:rPr lang="en-US" sz="2500" dirty="0"/>
              <a:t>Note</a:t>
            </a:r>
            <a:r>
              <a:rPr lang="en-US" sz="2500" dirty="0" smtClean="0"/>
              <a:t>: When </a:t>
            </a:r>
            <a:r>
              <a:rPr lang="en-US" sz="2500" dirty="0"/>
              <a:t>reading the liquid level in a burette, estimate the second decimal place. For example 29.45 ml means that the level is half way between 29.4 and 29.5 ml scale divisions.</a:t>
            </a:r>
          </a:p>
          <a:p>
            <a:r>
              <a:rPr lang="en-US" sz="2500" dirty="0" smtClean="0"/>
              <a:t>When </a:t>
            </a:r>
            <a:r>
              <a:rPr lang="en-US" sz="2500" dirty="0"/>
              <a:t>handling the burette, every effort must be made to </a:t>
            </a:r>
            <a:r>
              <a:rPr lang="en-US" sz="2500" dirty="0" err="1"/>
              <a:t>minimise</a:t>
            </a:r>
            <a:r>
              <a:rPr lang="en-US" sz="2500" dirty="0"/>
              <a:t> touching the graduation area as this will cause the burette to warm up and hence affect its accuracy</a:t>
            </a:r>
            <a:r>
              <a:rPr lang="en-US" sz="2500" dirty="0" smtClean="0"/>
              <a:t>.</a:t>
            </a:r>
            <a:endParaRPr lang="en-US" sz="25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38096" y="4067742"/>
            <a:ext cx="1822450" cy="238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38096" y="2060848"/>
            <a:ext cx="1670050" cy="167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476832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US" sz="4400" dirty="0" smtClean="0"/>
              <a:t>USE </a:t>
            </a:r>
            <a:r>
              <a:rPr lang="en-US" sz="4400" dirty="0"/>
              <a:t>OF A </a:t>
            </a:r>
            <a:r>
              <a:rPr lang="en-US" sz="4400" dirty="0" smtClean="0"/>
              <a:t>BURETTE (8)</a:t>
            </a:r>
            <a:endParaRPr lang="en-ZA" sz="4400" dirty="0"/>
          </a:p>
        </p:txBody>
      </p:sp>
      <p:sp>
        <p:nvSpPr>
          <p:cNvPr id="5" name="Content Placeholder 2"/>
          <p:cNvSpPr>
            <a:spLocks noGrp="1"/>
          </p:cNvSpPr>
          <p:nvPr>
            <p:ph idx="1"/>
          </p:nvPr>
        </p:nvSpPr>
        <p:spPr>
          <a:xfrm>
            <a:off x="457200" y="1600200"/>
            <a:ext cx="4474840" cy="4925144"/>
          </a:xfrm>
          <a:solidFill>
            <a:schemeClr val="bg1">
              <a:lumMod val="95000"/>
              <a:alpha val="75000"/>
            </a:schemeClr>
          </a:solidFill>
          <a:scene3d>
            <a:camera prst="orthographicFront"/>
            <a:lightRig rig="threePt" dir="t"/>
          </a:scene3d>
          <a:sp3d>
            <a:bevelT/>
          </a:sp3d>
        </p:spPr>
        <p:txBody>
          <a:bodyPr>
            <a:noAutofit/>
          </a:bodyPr>
          <a:lstStyle/>
          <a:p>
            <a:r>
              <a:rPr lang="en-US" sz="2100" dirty="0" smtClean="0"/>
              <a:t>When </a:t>
            </a:r>
            <a:r>
              <a:rPr lang="en-US" sz="2100" dirty="0"/>
              <a:t>repeating titration in order to get volumes within 0.1 cm</a:t>
            </a:r>
            <a:r>
              <a:rPr lang="en-US" sz="2100" baseline="30000" dirty="0"/>
              <a:t>3</a:t>
            </a:r>
            <a:r>
              <a:rPr lang="en-US" sz="2100" dirty="0"/>
              <a:t> of each other, you already have a very good idea of the end point, say 24.1 cm</a:t>
            </a:r>
            <a:r>
              <a:rPr lang="en-US" sz="2100" baseline="30000" dirty="0"/>
              <a:t>3</a:t>
            </a:r>
            <a:r>
              <a:rPr lang="en-US" sz="2100" dirty="0"/>
              <a:t>. </a:t>
            </a:r>
            <a:endParaRPr lang="en-US" sz="2100" dirty="0" smtClean="0"/>
          </a:p>
          <a:p>
            <a:r>
              <a:rPr lang="en-US" sz="2100" dirty="0" smtClean="0"/>
              <a:t>About </a:t>
            </a:r>
            <a:r>
              <a:rPr lang="en-US" sz="2100" dirty="0"/>
              <a:t>23 cm</a:t>
            </a:r>
            <a:r>
              <a:rPr lang="en-US" sz="2100" baseline="30000" dirty="0"/>
              <a:t>3</a:t>
            </a:r>
            <a:r>
              <a:rPr lang="en-US" sz="2100" dirty="0"/>
              <a:t> can then be rapidly run into the Erlenmeyer by simply opening the burette fully. </a:t>
            </a:r>
            <a:endParaRPr lang="en-US" sz="2100" dirty="0" smtClean="0"/>
          </a:p>
          <a:p>
            <a:r>
              <a:rPr lang="en-US" sz="2100" dirty="0" smtClean="0"/>
              <a:t>However</a:t>
            </a:r>
            <a:r>
              <a:rPr lang="en-US" sz="2100" dirty="0"/>
              <a:t>, allow about 15 – 20 seconds before completing the titration to allow solution adhering on the sides of the burette to run down.</a:t>
            </a:r>
          </a:p>
          <a:p>
            <a:r>
              <a:rPr lang="en-US" sz="2100" dirty="0" smtClean="0"/>
              <a:t>All </a:t>
            </a:r>
            <a:r>
              <a:rPr lang="en-US" sz="2100" dirty="0"/>
              <a:t>beakers containing reagents must be covered with watch glasses.</a:t>
            </a:r>
            <a:endParaRPr lang="en-US" sz="21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38096" y="4067742"/>
            <a:ext cx="1822450" cy="238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38096" y="2060848"/>
            <a:ext cx="1670050" cy="167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62631" y="2348880"/>
            <a:ext cx="3408343" cy="3865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719484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400" dirty="0" smtClean="0"/>
              <a:t>INTRODUCTION</a:t>
            </a:r>
            <a:endParaRPr lang="en-ZA" sz="4400" dirty="0"/>
          </a:p>
        </p:txBody>
      </p:sp>
      <p:sp>
        <p:nvSpPr>
          <p:cNvPr id="5" name="Content Placeholder 2"/>
          <p:cNvSpPr>
            <a:spLocks noGrp="1"/>
          </p:cNvSpPr>
          <p:nvPr>
            <p:ph idx="1"/>
          </p:nvPr>
        </p:nvSpPr>
        <p:spPr>
          <a:xfrm>
            <a:off x="457200" y="1600200"/>
            <a:ext cx="5698976" cy="4925144"/>
          </a:xfrm>
          <a:solidFill>
            <a:schemeClr val="bg1">
              <a:lumMod val="95000"/>
              <a:alpha val="75000"/>
            </a:schemeClr>
          </a:solidFill>
          <a:scene3d>
            <a:camera prst="orthographicFront"/>
            <a:lightRig rig="threePt" dir="t"/>
          </a:scene3d>
          <a:sp3d>
            <a:bevelT/>
          </a:sp3d>
        </p:spPr>
        <p:txBody>
          <a:bodyPr>
            <a:noAutofit/>
          </a:bodyPr>
          <a:lstStyle/>
          <a:p>
            <a:r>
              <a:rPr lang="en-US" sz="2400" dirty="0" smtClean="0"/>
              <a:t>A </a:t>
            </a:r>
            <a:r>
              <a:rPr lang="en-US" sz="2400" dirty="0"/>
              <a:t>graduated cylindrical tube of uniform bore. </a:t>
            </a:r>
            <a:endParaRPr lang="en-US" sz="2400" dirty="0" smtClean="0"/>
          </a:p>
          <a:p>
            <a:r>
              <a:rPr lang="en-US" sz="2400" dirty="0" smtClean="0"/>
              <a:t>Has </a:t>
            </a:r>
            <a:r>
              <a:rPr lang="en-US" sz="2400" dirty="0"/>
              <a:t>a stopcock at the bottom to control the flow through a narrow jet. </a:t>
            </a:r>
            <a:endParaRPr lang="en-US" sz="2400" dirty="0" smtClean="0"/>
          </a:p>
          <a:p>
            <a:r>
              <a:rPr lang="en-US" sz="2400" dirty="0" smtClean="0"/>
              <a:t>Used </a:t>
            </a:r>
            <a:r>
              <a:rPr lang="en-US" sz="2400" dirty="0"/>
              <a:t>in the laboratory to deliver measured volumes of </a:t>
            </a:r>
            <a:r>
              <a:rPr lang="en-US" sz="2400" dirty="0" smtClean="0"/>
              <a:t>liquids.</a:t>
            </a:r>
          </a:p>
          <a:p>
            <a:r>
              <a:rPr lang="en-US" sz="2400" dirty="0" smtClean="0"/>
              <a:t>Available </a:t>
            </a:r>
            <a:r>
              <a:rPr lang="en-US" sz="2400" dirty="0"/>
              <a:t>in various capacities. </a:t>
            </a:r>
            <a:endParaRPr lang="en-US" sz="2400" dirty="0" smtClean="0"/>
          </a:p>
          <a:p>
            <a:r>
              <a:rPr lang="en-US" sz="2400" dirty="0" smtClean="0"/>
              <a:t>Are </a:t>
            </a:r>
            <a:r>
              <a:rPr lang="en-US" sz="2400" dirty="0"/>
              <a:t>graduated according to their size and intended </a:t>
            </a:r>
            <a:r>
              <a:rPr lang="en-US" sz="2400" dirty="0" smtClean="0"/>
              <a:t>use.</a:t>
            </a:r>
          </a:p>
          <a:p>
            <a:r>
              <a:rPr lang="en-US" sz="2400" dirty="0" smtClean="0"/>
              <a:t>Are </a:t>
            </a:r>
            <a:r>
              <a:rPr lang="en-US" sz="2400" dirty="0"/>
              <a:t>usually subdivided into 0,1 cm</a:t>
            </a:r>
            <a:r>
              <a:rPr lang="en-US" sz="2400" baseline="30000" dirty="0"/>
              <a:t>3</a:t>
            </a:r>
            <a:r>
              <a:rPr lang="en-US" sz="2400" dirty="0"/>
              <a:t>.</a:t>
            </a:r>
          </a:p>
          <a:p>
            <a:r>
              <a:rPr lang="en-US" sz="2400" dirty="0"/>
              <a:t>U</a:t>
            </a:r>
            <a:r>
              <a:rPr lang="en-US" sz="2400" dirty="0" smtClean="0"/>
              <a:t>sed </a:t>
            </a:r>
            <a:r>
              <a:rPr lang="en-US" sz="2400" dirty="0"/>
              <a:t>for titrations.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38096" y="4067742"/>
            <a:ext cx="1822450" cy="238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38096" y="2060848"/>
            <a:ext cx="1670050" cy="167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00192" y="1580129"/>
            <a:ext cx="2448272" cy="50341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416133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400" dirty="0" smtClean="0"/>
              <a:t>TITRATION</a:t>
            </a:r>
            <a:endParaRPr lang="en-ZA" sz="4400" dirty="0"/>
          </a:p>
        </p:txBody>
      </p:sp>
      <p:sp>
        <p:nvSpPr>
          <p:cNvPr id="5" name="Content Placeholder 2"/>
          <p:cNvSpPr>
            <a:spLocks noGrp="1"/>
          </p:cNvSpPr>
          <p:nvPr>
            <p:ph idx="1"/>
          </p:nvPr>
        </p:nvSpPr>
        <p:spPr>
          <a:xfrm>
            <a:off x="457200" y="1600200"/>
            <a:ext cx="8219256" cy="4925144"/>
          </a:xfrm>
          <a:solidFill>
            <a:schemeClr val="bg1">
              <a:lumMod val="95000"/>
              <a:alpha val="75000"/>
            </a:schemeClr>
          </a:solidFill>
          <a:scene3d>
            <a:camera prst="orthographicFront"/>
            <a:lightRig rig="threePt" dir="t"/>
          </a:scene3d>
          <a:sp3d>
            <a:bevelT/>
          </a:sp3d>
        </p:spPr>
        <p:txBody>
          <a:bodyPr>
            <a:noAutofit/>
          </a:bodyPr>
          <a:lstStyle/>
          <a:p>
            <a:r>
              <a:rPr lang="en-US" sz="2600" dirty="0" smtClean="0"/>
              <a:t>A </a:t>
            </a:r>
            <a:r>
              <a:rPr lang="en-US" sz="2600" dirty="0"/>
              <a:t>titration is the controlled addition of a solution (in a burette) to a known volume of another solution (in </a:t>
            </a:r>
            <a:r>
              <a:rPr lang="en-US" sz="2600" dirty="0" smtClean="0"/>
              <a:t>an </a:t>
            </a:r>
            <a:r>
              <a:rPr lang="en-US" sz="2600" dirty="0"/>
              <a:t>Erlenmeyer flask) until a definite endpoint is reached, showing that two chemicals have reacted completely. </a:t>
            </a:r>
            <a:endParaRPr lang="en-US" sz="2600" dirty="0" smtClean="0"/>
          </a:p>
          <a:p>
            <a:r>
              <a:rPr lang="en-US" sz="2600" dirty="0" smtClean="0"/>
              <a:t>Calculations </a:t>
            </a:r>
            <a:r>
              <a:rPr lang="en-US" sz="2600" dirty="0"/>
              <a:t>can be performed using the results obtained from a titration. </a:t>
            </a:r>
            <a:endParaRPr lang="en-US" sz="2600" dirty="0" smtClean="0"/>
          </a:p>
          <a:p>
            <a:r>
              <a:rPr lang="en-US" sz="2600" dirty="0" smtClean="0"/>
              <a:t>The </a:t>
            </a:r>
            <a:r>
              <a:rPr lang="en-US" sz="2600" dirty="0"/>
              <a:t>flask must be continuously swirled as solution is added.</a:t>
            </a:r>
          </a:p>
          <a:p>
            <a:r>
              <a:rPr lang="en-US" sz="2600" dirty="0"/>
              <a:t>A </a:t>
            </a:r>
            <a:r>
              <a:rPr lang="en-US" sz="2600" dirty="0" err="1"/>
              <a:t>titre</a:t>
            </a:r>
            <a:r>
              <a:rPr lang="en-US" sz="2600" dirty="0"/>
              <a:t> is the volume of solution delivered by a burette to reach the end-point (It is often the difference between two burette readings</a:t>
            </a:r>
            <a:r>
              <a:rPr lang="en-US" sz="2600" dirty="0" smtClean="0"/>
              <a:t>).</a:t>
            </a:r>
            <a:endParaRPr lang="en-US" sz="26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38096" y="4067742"/>
            <a:ext cx="1822450" cy="238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38096" y="2060848"/>
            <a:ext cx="1670050" cy="167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961064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ZA" sz="4400" dirty="0" smtClean="0"/>
              <a:t>BURETTES</a:t>
            </a:r>
            <a:endParaRPr lang="en-ZA" sz="4400" dirty="0"/>
          </a:p>
        </p:txBody>
      </p:sp>
      <p:sp>
        <p:nvSpPr>
          <p:cNvPr id="5" name="Content Placeholder 2"/>
          <p:cNvSpPr>
            <a:spLocks noGrp="1"/>
          </p:cNvSpPr>
          <p:nvPr>
            <p:ph idx="1"/>
          </p:nvPr>
        </p:nvSpPr>
        <p:spPr>
          <a:xfrm>
            <a:off x="457200" y="1600200"/>
            <a:ext cx="8219256" cy="4925144"/>
          </a:xfrm>
          <a:solidFill>
            <a:schemeClr val="bg1">
              <a:lumMod val="95000"/>
              <a:alpha val="75000"/>
            </a:schemeClr>
          </a:solidFill>
          <a:scene3d>
            <a:camera prst="orthographicFront"/>
            <a:lightRig rig="threePt" dir="t"/>
          </a:scene3d>
          <a:sp3d>
            <a:bevelT/>
          </a:sp3d>
        </p:spPr>
        <p:txBody>
          <a:bodyPr>
            <a:noAutofit/>
          </a:bodyPr>
          <a:lstStyle/>
          <a:p>
            <a:r>
              <a:rPr lang="en-US" sz="2100" dirty="0"/>
              <a:t>The accuracy with which any burette can deliver a measured volume is dependent on:</a:t>
            </a:r>
          </a:p>
          <a:p>
            <a:pPr lvl="1"/>
            <a:r>
              <a:rPr lang="en-US" sz="1700" dirty="0"/>
              <a:t>the accuracy of the graduation, </a:t>
            </a:r>
          </a:p>
          <a:p>
            <a:pPr lvl="1"/>
            <a:r>
              <a:rPr lang="en-US" sz="1700" dirty="0"/>
              <a:t>the temperature of the solution in the burette and </a:t>
            </a:r>
          </a:p>
          <a:p>
            <a:pPr lvl="1"/>
            <a:r>
              <a:rPr lang="en-US" sz="1700" dirty="0"/>
              <a:t>the method by which the burette is used. </a:t>
            </a:r>
          </a:p>
          <a:p>
            <a:r>
              <a:rPr lang="en-US" sz="2100" dirty="0" smtClean="0"/>
              <a:t>Burettes </a:t>
            </a:r>
            <a:r>
              <a:rPr lang="en-US" sz="2100" dirty="0"/>
              <a:t>are usually calibrated at a temperature of 20˚C.</a:t>
            </a:r>
          </a:p>
          <a:p>
            <a:r>
              <a:rPr lang="en-US" sz="2100" dirty="0"/>
              <a:t>Most modern burettes have a stopcock made of PTFE or Teflon. </a:t>
            </a:r>
            <a:endParaRPr lang="en-US" sz="2100" dirty="0" smtClean="0"/>
          </a:p>
          <a:p>
            <a:r>
              <a:rPr lang="en-US" sz="2100" dirty="0" smtClean="0"/>
              <a:t>This </a:t>
            </a:r>
            <a:r>
              <a:rPr lang="en-US" sz="2100" dirty="0"/>
              <a:t>material does not need lubrication when not in use. </a:t>
            </a:r>
            <a:endParaRPr lang="en-US" sz="2100" dirty="0" smtClean="0"/>
          </a:p>
          <a:p>
            <a:r>
              <a:rPr lang="en-US" sz="2100" dirty="0" smtClean="0"/>
              <a:t>During </a:t>
            </a:r>
            <a:r>
              <a:rPr lang="en-US" sz="2100" dirty="0"/>
              <a:t>storage the burette should be clamped in a stand with the stopcock uppermost to allow it to drain. </a:t>
            </a:r>
            <a:endParaRPr lang="en-US" sz="2100" dirty="0" smtClean="0"/>
          </a:p>
          <a:p>
            <a:r>
              <a:rPr lang="en-US" sz="2100" dirty="0" smtClean="0"/>
              <a:t>If </a:t>
            </a:r>
            <a:r>
              <a:rPr lang="en-US" sz="2100" dirty="0"/>
              <a:t>it is to be stored for a long time, the stopcock nut should be loosened and the stopcock should be “popped” out of its barrel to prevent deformation due to pressure.</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38096" y="4067742"/>
            <a:ext cx="1822450" cy="238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38096" y="2060848"/>
            <a:ext cx="1670050" cy="167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198856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US" sz="4400" dirty="0" smtClean="0"/>
              <a:t>USE </a:t>
            </a:r>
            <a:r>
              <a:rPr lang="en-US" sz="4400" dirty="0"/>
              <a:t>OF A </a:t>
            </a:r>
            <a:r>
              <a:rPr lang="en-US" sz="4400" dirty="0" smtClean="0"/>
              <a:t>BURETTE (1)</a:t>
            </a:r>
            <a:endParaRPr lang="en-ZA" sz="4400" dirty="0"/>
          </a:p>
        </p:txBody>
      </p:sp>
      <p:sp>
        <p:nvSpPr>
          <p:cNvPr id="5" name="Content Placeholder 2"/>
          <p:cNvSpPr>
            <a:spLocks noGrp="1"/>
          </p:cNvSpPr>
          <p:nvPr>
            <p:ph idx="1"/>
          </p:nvPr>
        </p:nvSpPr>
        <p:spPr>
          <a:xfrm>
            <a:off x="457200" y="1600200"/>
            <a:ext cx="8219256" cy="4925144"/>
          </a:xfrm>
          <a:solidFill>
            <a:schemeClr val="bg1">
              <a:lumMod val="95000"/>
              <a:alpha val="75000"/>
            </a:schemeClr>
          </a:solidFill>
          <a:scene3d>
            <a:camera prst="orthographicFront"/>
            <a:lightRig rig="threePt" dir="t"/>
          </a:scene3d>
          <a:sp3d>
            <a:bevelT/>
          </a:sp3d>
        </p:spPr>
        <p:txBody>
          <a:bodyPr>
            <a:noAutofit/>
          </a:bodyPr>
          <a:lstStyle/>
          <a:p>
            <a:r>
              <a:rPr lang="en-US" sz="2500" dirty="0" smtClean="0"/>
              <a:t>The </a:t>
            </a:r>
            <a:r>
              <a:rPr lang="en-US" sz="2500" dirty="0"/>
              <a:t>burette must first be cleaned and rinsed with distilled water.</a:t>
            </a:r>
          </a:p>
          <a:p>
            <a:r>
              <a:rPr lang="en-US" sz="2500" dirty="0" smtClean="0"/>
              <a:t>Rinse </a:t>
            </a:r>
            <a:r>
              <a:rPr lang="en-US" sz="2500" dirty="0"/>
              <a:t>the burette three times with a portion of the solution to be used. </a:t>
            </a:r>
            <a:endParaRPr lang="en-US" sz="2500" dirty="0" smtClean="0"/>
          </a:p>
          <a:p>
            <a:r>
              <a:rPr lang="en-US" sz="2500" dirty="0" smtClean="0"/>
              <a:t>Drain </a:t>
            </a:r>
            <a:r>
              <a:rPr lang="en-US" sz="2500" dirty="0"/>
              <a:t>through the stopcock and jet. </a:t>
            </a:r>
            <a:endParaRPr lang="en-US" sz="2500" dirty="0" smtClean="0"/>
          </a:p>
          <a:p>
            <a:r>
              <a:rPr lang="en-US" sz="2500" dirty="0" smtClean="0"/>
              <a:t>Make </a:t>
            </a:r>
            <a:r>
              <a:rPr lang="en-US" sz="2500" dirty="0"/>
              <a:t>sure when rinsing that the entire surface of the burette is reached by the solution. </a:t>
            </a:r>
            <a:endParaRPr lang="en-US" sz="2500" dirty="0" smtClean="0"/>
          </a:p>
          <a:p>
            <a:r>
              <a:rPr lang="en-US" sz="2500" dirty="0" smtClean="0"/>
              <a:t>Using </a:t>
            </a:r>
            <a:r>
              <a:rPr lang="en-US" sz="2500" dirty="0"/>
              <a:t>more solution than is necessary is wasteful.</a:t>
            </a:r>
          </a:p>
          <a:p>
            <a:r>
              <a:rPr lang="en-US" sz="2500" dirty="0" smtClean="0"/>
              <a:t>Using </a:t>
            </a:r>
            <a:r>
              <a:rPr lang="en-US" sz="2500" dirty="0"/>
              <a:t>a burette filling funnel, fill the burette to well above the zero mark. </a:t>
            </a:r>
            <a:endParaRPr lang="en-US" sz="2500"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38096" y="4067742"/>
            <a:ext cx="1822450" cy="238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38096" y="2060848"/>
            <a:ext cx="1670050" cy="167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037701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US" sz="4400" dirty="0" smtClean="0"/>
              <a:t>USE </a:t>
            </a:r>
            <a:r>
              <a:rPr lang="en-US" sz="4400" dirty="0"/>
              <a:t>OF A </a:t>
            </a:r>
            <a:r>
              <a:rPr lang="en-US" sz="4400" dirty="0" smtClean="0"/>
              <a:t>BURETTE (2)</a:t>
            </a:r>
            <a:endParaRPr lang="en-ZA" sz="4400" dirty="0"/>
          </a:p>
        </p:txBody>
      </p:sp>
      <p:sp>
        <p:nvSpPr>
          <p:cNvPr id="5" name="Content Placeholder 2"/>
          <p:cNvSpPr>
            <a:spLocks noGrp="1"/>
          </p:cNvSpPr>
          <p:nvPr>
            <p:ph idx="1"/>
          </p:nvPr>
        </p:nvSpPr>
        <p:spPr>
          <a:xfrm>
            <a:off x="457200" y="1600200"/>
            <a:ext cx="8219256" cy="4925144"/>
          </a:xfrm>
          <a:solidFill>
            <a:schemeClr val="bg1">
              <a:lumMod val="95000"/>
              <a:alpha val="75000"/>
            </a:schemeClr>
          </a:solidFill>
          <a:scene3d>
            <a:camera prst="orthographicFront"/>
            <a:lightRig rig="threePt" dir="t"/>
          </a:scene3d>
          <a:sp3d>
            <a:bevelT/>
          </a:sp3d>
        </p:spPr>
        <p:txBody>
          <a:bodyPr>
            <a:noAutofit/>
          </a:bodyPr>
          <a:lstStyle/>
          <a:p>
            <a:r>
              <a:rPr lang="en-US" sz="2500" dirty="0" smtClean="0"/>
              <a:t>Tap </a:t>
            </a:r>
            <a:r>
              <a:rPr lang="en-US" sz="2500" dirty="0"/>
              <a:t>the burette sharply to allow air bubbles to rise to the top. </a:t>
            </a:r>
            <a:endParaRPr lang="en-US" sz="2500" dirty="0" smtClean="0"/>
          </a:p>
          <a:p>
            <a:r>
              <a:rPr lang="en-US" sz="2500" dirty="0" smtClean="0"/>
              <a:t>The </a:t>
            </a:r>
            <a:r>
              <a:rPr lang="en-US" sz="2500" dirty="0"/>
              <a:t>air bubbles in the jet must be removed by allowing the solution to run out of the jet. </a:t>
            </a:r>
            <a:endParaRPr lang="en-US" sz="2500" dirty="0" smtClean="0"/>
          </a:p>
          <a:p>
            <a:r>
              <a:rPr lang="en-US" sz="2500" dirty="0" smtClean="0"/>
              <a:t>Remove </a:t>
            </a:r>
            <a:r>
              <a:rPr lang="en-US" sz="2500" dirty="0"/>
              <a:t>this bubble first, top up if necessary, and then remove the funnel. </a:t>
            </a:r>
            <a:endParaRPr lang="en-US" sz="2500" dirty="0" smtClean="0"/>
          </a:p>
          <a:p>
            <a:r>
              <a:rPr lang="en-US" sz="2500" dirty="0" smtClean="0"/>
              <a:t>If </a:t>
            </a:r>
            <a:r>
              <a:rPr lang="en-US" sz="2500" dirty="0"/>
              <a:t>the bubbles persists, the burette must be emptied, cleaned and the process repeated. NB. The filling funnel must be placed on a watch glass or in a small clean beaker.</a:t>
            </a:r>
          </a:p>
          <a:p>
            <a:r>
              <a:rPr lang="en-US" sz="2500" dirty="0" smtClean="0"/>
              <a:t>When </a:t>
            </a:r>
            <a:r>
              <a:rPr lang="en-US" sz="2500" dirty="0"/>
              <a:t>zeroing the burette, it must be clamped vertically in a burette stand using a burette clamp</a:t>
            </a:r>
            <a:r>
              <a:rPr lang="en-US" sz="2500" dirty="0" smtClean="0"/>
              <a:t>.</a:t>
            </a:r>
            <a:endParaRPr lang="en-US" sz="25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38096" y="4067742"/>
            <a:ext cx="1822450" cy="238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38096" y="2060848"/>
            <a:ext cx="1670050" cy="167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363446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US" sz="4400" dirty="0" smtClean="0"/>
              <a:t>USE </a:t>
            </a:r>
            <a:r>
              <a:rPr lang="en-US" sz="4400" dirty="0"/>
              <a:t>OF A </a:t>
            </a:r>
            <a:r>
              <a:rPr lang="en-US" sz="4400" dirty="0" smtClean="0"/>
              <a:t>BURETTE (3)</a:t>
            </a:r>
            <a:endParaRPr lang="en-ZA" sz="4400" dirty="0"/>
          </a:p>
        </p:txBody>
      </p:sp>
      <p:sp>
        <p:nvSpPr>
          <p:cNvPr id="5" name="Content Placeholder 2"/>
          <p:cNvSpPr>
            <a:spLocks noGrp="1"/>
          </p:cNvSpPr>
          <p:nvPr>
            <p:ph idx="1"/>
          </p:nvPr>
        </p:nvSpPr>
        <p:spPr>
          <a:xfrm>
            <a:off x="457200" y="1600200"/>
            <a:ext cx="8219256" cy="4925144"/>
          </a:xfrm>
          <a:solidFill>
            <a:schemeClr val="bg1">
              <a:lumMod val="95000"/>
              <a:alpha val="75000"/>
            </a:schemeClr>
          </a:solidFill>
          <a:scene3d>
            <a:camera prst="orthographicFront"/>
            <a:lightRig rig="threePt" dir="t"/>
          </a:scene3d>
          <a:sp3d>
            <a:bevelT/>
          </a:sp3d>
        </p:spPr>
        <p:txBody>
          <a:bodyPr>
            <a:noAutofit/>
          </a:bodyPr>
          <a:lstStyle/>
          <a:p>
            <a:r>
              <a:rPr lang="en-US" sz="2500" dirty="0" smtClean="0"/>
              <a:t>Wipe </a:t>
            </a:r>
            <a:r>
              <a:rPr lang="en-US" sz="2500" dirty="0"/>
              <a:t>the entire outside of the burette with clean tissue to remove all traces of solution.</a:t>
            </a:r>
          </a:p>
          <a:p>
            <a:r>
              <a:rPr lang="en-US" sz="2500" dirty="0" smtClean="0"/>
              <a:t>Run </a:t>
            </a:r>
            <a:r>
              <a:rPr lang="en-US" sz="2500" dirty="0"/>
              <a:t>the solution into a waste beaker until the concave bottom of the meniscus coincides with the zero </a:t>
            </a:r>
            <a:r>
              <a:rPr lang="en-US" sz="2500" dirty="0" smtClean="0"/>
              <a:t>mark (Remember </a:t>
            </a:r>
            <a:r>
              <a:rPr lang="en-US" sz="2500" dirty="0"/>
              <a:t>to keep your eye level with the </a:t>
            </a:r>
            <a:r>
              <a:rPr lang="en-US" sz="2500" dirty="0" smtClean="0"/>
              <a:t>mark).</a:t>
            </a:r>
            <a:endParaRPr lang="en-US" sz="2500" dirty="0"/>
          </a:p>
          <a:p>
            <a:r>
              <a:rPr lang="en-US" sz="2500" dirty="0" smtClean="0"/>
              <a:t>Remove </a:t>
            </a:r>
            <a:r>
              <a:rPr lang="en-US" sz="2500" dirty="0"/>
              <a:t>the drop adhering to the jet by bringing the inside of the waste beaker into contact with the tip of the jet. To accomplish this, the waste beaker should be held at an angle to the axis of the jet.</a:t>
            </a:r>
          </a:p>
          <a:p>
            <a:r>
              <a:rPr lang="en-US" sz="2500" dirty="0" smtClean="0"/>
              <a:t>Check </a:t>
            </a:r>
            <a:r>
              <a:rPr lang="en-US" sz="2500" dirty="0"/>
              <a:t>the zero setting again before starting titration</a:t>
            </a:r>
            <a:r>
              <a:rPr lang="en-US" sz="2500" dirty="0" smtClean="0"/>
              <a:t>.</a:t>
            </a:r>
            <a:endParaRPr lang="en-US" sz="25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38096" y="4067742"/>
            <a:ext cx="1822450" cy="238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38096" y="2060848"/>
            <a:ext cx="1670050" cy="167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061832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US" sz="4400" dirty="0" smtClean="0"/>
              <a:t>USE </a:t>
            </a:r>
            <a:r>
              <a:rPr lang="en-US" sz="4400" dirty="0"/>
              <a:t>OF A </a:t>
            </a:r>
            <a:r>
              <a:rPr lang="en-US" sz="4400" dirty="0" smtClean="0"/>
              <a:t>BURETTE (4)</a:t>
            </a:r>
            <a:endParaRPr lang="en-ZA" sz="4400" dirty="0"/>
          </a:p>
        </p:txBody>
      </p:sp>
      <p:sp>
        <p:nvSpPr>
          <p:cNvPr id="5" name="Content Placeholder 2"/>
          <p:cNvSpPr>
            <a:spLocks noGrp="1"/>
          </p:cNvSpPr>
          <p:nvPr>
            <p:ph idx="1"/>
          </p:nvPr>
        </p:nvSpPr>
        <p:spPr>
          <a:xfrm>
            <a:off x="457200" y="1600200"/>
            <a:ext cx="8219256" cy="4925144"/>
          </a:xfrm>
          <a:solidFill>
            <a:schemeClr val="bg1">
              <a:lumMod val="95000"/>
              <a:alpha val="75000"/>
            </a:schemeClr>
          </a:solidFill>
          <a:scene3d>
            <a:camera prst="orthographicFront"/>
            <a:lightRig rig="threePt" dir="t"/>
          </a:scene3d>
          <a:sp3d>
            <a:bevelT/>
          </a:sp3d>
        </p:spPr>
        <p:txBody>
          <a:bodyPr>
            <a:noAutofit/>
          </a:bodyPr>
          <a:lstStyle/>
          <a:p>
            <a:r>
              <a:rPr lang="en-US" sz="2500" dirty="0" smtClean="0"/>
              <a:t>The </a:t>
            </a:r>
            <a:r>
              <a:rPr lang="en-US" sz="2500" dirty="0"/>
              <a:t>burette stopcock is operated with the left hand using the thumb, index and middle fingers. The thumb is placed on the front of the stopcock and the two fingers at the back of the stopcock. The nut faces the palm. By moving the two fingers it is possible to operate the stopcock, allowing 1 drop at a time to pass through the jet. </a:t>
            </a:r>
            <a:endParaRPr lang="en-US" sz="2500" dirty="0" smtClean="0"/>
          </a:p>
          <a:p>
            <a:r>
              <a:rPr lang="en-US" sz="2500" dirty="0" smtClean="0"/>
              <a:t>The </a:t>
            </a:r>
            <a:r>
              <a:rPr lang="en-US" sz="2500" dirty="0"/>
              <a:t>right hand is then used to swirl the flask, the little finger being used to </a:t>
            </a:r>
            <a:r>
              <a:rPr lang="en-US" sz="2500" dirty="0" err="1"/>
              <a:t>stabilise</a:t>
            </a:r>
            <a:r>
              <a:rPr lang="en-US" sz="2500" dirty="0"/>
              <a:t> the Erlenmeyer flask as it is swirled. </a:t>
            </a:r>
            <a:endParaRPr lang="en-US" sz="2500" dirty="0" smtClean="0"/>
          </a:p>
          <a:p>
            <a:r>
              <a:rPr lang="en-US" sz="2500" dirty="0" smtClean="0"/>
              <a:t>It </a:t>
            </a:r>
            <a:r>
              <a:rPr lang="en-US" sz="2500" dirty="0"/>
              <a:t>is also possible to set the tap quite loosely so that it can be “flicked” through 180</a:t>
            </a:r>
            <a:r>
              <a:rPr lang="en-US" sz="2500" baseline="30000" dirty="0"/>
              <a:t>0</a:t>
            </a:r>
            <a:r>
              <a:rPr lang="en-US" sz="2500" dirty="0"/>
              <a:t> resulting </a:t>
            </a:r>
            <a:r>
              <a:rPr lang="en-US" sz="2500" dirty="0" smtClean="0"/>
              <a:t>in </a:t>
            </a:r>
            <a:r>
              <a:rPr lang="en-US" sz="2500" dirty="0"/>
              <a:t>small droplets being dispensed</a:t>
            </a:r>
            <a:r>
              <a:rPr lang="en-US" sz="2500" dirty="0" smtClean="0"/>
              <a:t>.</a:t>
            </a:r>
            <a:endParaRPr lang="en-US" sz="25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38096" y="4067742"/>
            <a:ext cx="1822450" cy="238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38096" y="2060848"/>
            <a:ext cx="1670050" cy="167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903279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noGrp="1"/>
          </p:cNvSpPr>
          <p:nvPr>
            <p:ph type="title"/>
          </p:nvPr>
        </p:nvSpPr>
        <p:spPr>
          <a:prstGeom prst="rect">
            <a:avLst/>
          </a:prstGeom>
          <a:solidFill>
            <a:schemeClr val="bg1">
              <a:lumMod val="85000"/>
            </a:schemeClr>
          </a:solidFill>
          <a:scene3d>
            <a:camera prst="orthographicFront"/>
            <a:lightRig rig="threePt" dir="t"/>
          </a:scene3d>
          <a:sp3d>
            <a:bevelT/>
          </a:sp3d>
        </p:spPr>
        <p:txBody>
          <a:bodyPr>
            <a:normAutofit/>
          </a:bodyPr>
          <a:lstStyle>
            <a:lvl1pPr marL="0" indent="0" algn="r" defTabSz="914400" rtl="0" eaLnBrk="1" latinLnBrk="0" hangingPunct="1">
              <a:spcBef>
                <a:spcPct val="20000"/>
              </a:spcBef>
              <a:buFont typeface="Arial" panose="020B0604020202020204" pitchFamily="34" charset="0"/>
              <a:buNone/>
              <a:defRPr sz="2000" b="1" kern="1200">
                <a:solidFill>
                  <a:schemeClr val="accent2">
                    <a:lumMod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US" sz="4400" dirty="0" smtClean="0"/>
              <a:t>USE </a:t>
            </a:r>
            <a:r>
              <a:rPr lang="en-US" sz="4400" dirty="0"/>
              <a:t>OF A </a:t>
            </a:r>
            <a:r>
              <a:rPr lang="en-US" sz="4400" dirty="0" smtClean="0"/>
              <a:t>BURETTE (5)</a:t>
            </a:r>
            <a:endParaRPr lang="en-ZA" sz="4400" dirty="0"/>
          </a:p>
        </p:txBody>
      </p:sp>
      <p:sp>
        <p:nvSpPr>
          <p:cNvPr id="5" name="Content Placeholder 2"/>
          <p:cNvSpPr>
            <a:spLocks noGrp="1"/>
          </p:cNvSpPr>
          <p:nvPr>
            <p:ph idx="1"/>
          </p:nvPr>
        </p:nvSpPr>
        <p:spPr>
          <a:xfrm>
            <a:off x="457200" y="1600200"/>
            <a:ext cx="8219256" cy="4925144"/>
          </a:xfrm>
          <a:solidFill>
            <a:schemeClr val="bg1">
              <a:lumMod val="95000"/>
              <a:alpha val="75000"/>
            </a:schemeClr>
          </a:solidFill>
          <a:scene3d>
            <a:camera prst="orthographicFront"/>
            <a:lightRig rig="threePt" dir="t"/>
          </a:scene3d>
          <a:sp3d>
            <a:bevelT/>
          </a:sp3d>
        </p:spPr>
        <p:txBody>
          <a:bodyPr>
            <a:noAutofit/>
          </a:bodyPr>
          <a:lstStyle/>
          <a:p>
            <a:r>
              <a:rPr lang="en-US" sz="2500" dirty="0" smtClean="0"/>
              <a:t>When </a:t>
            </a:r>
            <a:r>
              <a:rPr lang="en-US" sz="2500" dirty="0"/>
              <a:t>the solution in the flask is about to change </a:t>
            </a:r>
            <a:r>
              <a:rPr lang="en-US" sz="2500" dirty="0" err="1"/>
              <a:t>colour</a:t>
            </a:r>
            <a:r>
              <a:rPr lang="en-US" sz="2500" dirty="0"/>
              <a:t> it may be desirable to dispense a “small” drop by opening the tap slightly, allowing a diminutive droplet to form at the tip of the jet and then transferring it to the Erlenmeyer flask by touching it with the side of the flask.</a:t>
            </a:r>
          </a:p>
          <a:p>
            <a:r>
              <a:rPr lang="en-US" sz="2500" dirty="0" smtClean="0"/>
              <a:t>When </a:t>
            </a:r>
            <a:r>
              <a:rPr lang="en-US" sz="2500" dirty="0"/>
              <a:t>titrating add about 2 – 5 drops of indicator to the solution in the Erlenmeyer flask. </a:t>
            </a:r>
            <a:endParaRPr lang="en-US" sz="2500" dirty="0" smtClean="0"/>
          </a:p>
          <a:p>
            <a:r>
              <a:rPr lang="en-US" sz="2500" dirty="0" smtClean="0"/>
              <a:t>Titrate </a:t>
            </a:r>
            <a:r>
              <a:rPr lang="en-US" sz="2500" dirty="0"/>
              <a:t>until the </a:t>
            </a:r>
            <a:r>
              <a:rPr lang="en-US" sz="2500" dirty="0" err="1"/>
              <a:t>colour</a:t>
            </a:r>
            <a:r>
              <a:rPr lang="en-US" sz="2500" dirty="0"/>
              <a:t> starts to change, then add the solution dropwise until the end-point is almost reached.</a:t>
            </a:r>
          </a:p>
          <a:p>
            <a:r>
              <a:rPr lang="en-US" sz="2500" dirty="0" smtClean="0"/>
              <a:t>Wash </a:t>
            </a:r>
            <a:r>
              <a:rPr lang="en-US" sz="2500" dirty="0"/>
              <a:t>down the sides of the Erlenmeyer flask using a wash bottle.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38096" y="4067742"/>
            <a:ext cx="1822450" cy="2389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38096" y="2060848"/>
            <a:ext cx="1670050" cy="167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217180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883F3D944B9D242BC2B2B737E9F12DD" ma:contentTypeVersion="0" ma:contentTypeDescription="Create a new document." ma:contentTypeScope="" ma:versionID="ed1326efab41682ffb28ddec26180793">
  <xsd:schema xmlns:xsd="http://www.w3.org/2001/XMLSchema" xmlns:xs="http://www.w3.org/2001/XMLSchema" xmlns:p="http://schemas.microsoft.com/office/2006/metadata/properties" targetNamespace="http://schemas.microsoft.com/office/2006/metadata/properties" ma:root="true" ma:fieldsID="553f2d8843fd2aa64b81f9e8c63a661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07F0127-6C9C-4C4B-8950-62E4F1454E39}"/>
</file>

<file path=customXml/itemProps2.xml><?xml version="1.0" encoding="utf-8"?>
<ds:datastoreItem xmlns:ds="http://schemas.openxmlformats.org/officeDocument/2006/customXml" ds:itemID="{54BB790C-47D6-421E-9701-DB346B9843BB}"/>
</file>

<file path=customXml/itemProps3.xml><?xml version="1.0" encoding="utf-8"?>
<ds:datastoreItem xmlns:ds="http://schemas.openxmlformats.org/officeDocument/2006/customXml" ds:itemID="{AAE5D6E8-ACB2-43EB-B484-44B2C4ED1EE9}"/>
</file>

<file path=docProps/app.xml><?xml version="1.0" encoding="utf-8"?>
<Properties xmlns="http://schemas.openxmlformats.org/officeDocument/2006/extended-properties" xmlns:vt="http://schemas.openxmlformats.org/officeDocument/2006/docPropsVTypes">
  <Template/>
  <TotalTime>4176</TotalTime>
  <Words>1142</Words>
  <Application>Microsoft Office PowerPoint</Application>
  <PresentationFormat>On-screen Show (4:3)</PresentationFormat>
  <Paragraphs>66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INTRODUCTION</vt:lpstr>
      <vt:lpstr>TITRATION</vt:lpstr>
      <vt:lpstr>BURETTES</vt:lpstr>
      <vt:lpstr>USE OF A BURETTE (1)</vt:lpstr>
      <vt:lpstr>USE OF A BURETTE (2)</vt:lpstr>
      <vt:lpstr>USE OF A BURETTE (3)</vt:lpstr>
      <vt:lpstr>USE OF A BURETTE (4)</vt:lpstr>
      <vt:lpstr>USE OF A BURETTE (5)</vt:lpstr>
      <vt:lpstr>USE OF A BURETTE (6)</vt:lpstr>
      <vt:lpstr>USE OF A BURETTE (7)</vt:lpstr>
      <vt:lpstr>USE OF A BURETTE (8)</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Merida Roets</dc:creator>
  <cp:lastModifiedBy>User</cp:lastModifiedBy>
  <cp:revision>189</cp:revision>
  <dcterms:created xsi:type="dcterms:W3CDTF">2016-11-15T07:03:29Z</dcterms:created>
  <dcterms:modified xsi:type="dcterms:W3CDTF">2018-02-27T08:29:57Z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0x010100D883F3D944B9D242BC2B2B737E9F12DD</vt:lpwstr>
  </property>
</Properties>
</file>