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82" r:id="rId3"/>
    <p:sldId id="412" r:id="rId4"/>
    <p:sldId id="413" r:id="rId5"/>
    <p:sldId id="403" r:id="rId6"/>
    <p:sldId id="404" r:id="rId7"/>
    <p:sldId id="398" r:id="rId8"/>
    <p:sldId id="405" r:id="rId9"/>
    <p:sldId id="414" r:id="rId10"/>
    <p:sldId id="406" r:id="rId11"/>
    <p:sldId id="415" r:id="rId12"/>
    <p:sldId id="407" r:id="rId13"/>
    <p:sldId id="416" r:id="rId14"/>
    <p:sldId id="408" r:id="rId15"/>
    <p:sldId id="417" r:id="rId16"/>
    <p:sldId id="418" r:id="rId17"/>
    <p:sldId id="419" r:id="rId18"/>
    <p:sldId id="420" r:id="rId19"/>
    <p:sldId id="421" r:id="rId20"/>
    <p:sldId id="40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8" autoAdjust="0"/>
    <p:restoredTop sz="94579" autoAdjust="0"/>
  </p:normalViewPr>
  <p:slideViewPr>
    <p:cSldViewPr>
      <p:cViewPr>
        <p:scale>
          <a:sx n="66" d="100"/>
          <a:sy n="66" d="100"/>
        </p:scale>
        <p:origin x="-14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5472608"/>
            <a:ext cx="1273287"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2018/02/28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2018/02/28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2018/02/28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2018/02/28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2018/02/28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2018/02/28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2018/02/28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2018/02/28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717032"/>
            <a:ext cx="7056784" cy="1512168"/>
          </a:xfrm>
          <a:prstGeom prst="rect">
            <a:avLst/>
          </a:prstGeom>
          <a:solidFill>
            <a:schemeClr val="bg1">
              <a:lumMod val="85000"/>
            </a:schemeClr>
          </a:solidFill>
          <a:scene3d>
            <a:camera prst="orthographicFront"/>
            <a:lightRig rig="threePt" dir="t"/>
          </a:scene3d>
          <a:sp3d>
            <a:bevelT/>
          </a:sp3d>
        </p:spPr>
        <p:txBody>
          <a:bodyPr>
            <a:normAutofit lnSpcReduction="1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TOPIC </a:t>
            </a:r>
            <a:r>
              <a:rPr lang="en-US" sz="2800" dirty="0">
                <a:solidFill>
                  <a:srgbClr val="C0504D">
                    <a:lumMod val="75000"/>
                  </a:srgbClr>
                </a:solidFill>
              </a:rPr>
              <a:t>9</a:t>
            </a:r>
            <a:r>
              <a:rPr lang="en-US" sz="2800" dirty="0" smtClean="0">
                <a:solidFill>
                  <a:srgbClr val="C0504D">
                    <a:lumMod val="75000"/>
                  </a:srgbClr>
                </a:solidFill>
              </a:rPr>
              <a:t>:</a:t>
            </a:r>
          </a:p>
          <a:p>
            <a:pPr algn="ctr"/>
            <a:r>
              <a:rPr lang="en-US" sz="2800" dirty="0" smtClean="0">
                <a:solidFill>
                  <a:srgbClr val="C0504D">
                    <a:lumMod val="75000"/>
                  </a:srgbClr>
                </a:solidFill>
              </a:rPr>
              <a:t>FILTRATION</a:t>
            </a: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CLARIFICATION </a:t>
            </a:r>
            <a:r>
              <a:rPr lang="en-US" sz="4400" dirty="0"/>
              <a:t>AGENT</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500" dirty="0"/>
              <a:t>Basic lead </a:t>
            </a:r>
            <a:r>
              <a:rPr lang="en-US" sz="2500" dirty="0" smtClean="0"/>
              <a:t>sub-acetate</a:t>
            </a:r>
          </a:p>
          <a:p>
            <a:r>
              <a:rPr lang="en-US" sz="2500" dirty="0" smtClean="0"/>
              <a:t>Used </a:t>
            </a:r>
            <a:r>
              <a:rPr lang="en-US" sz="2500" dirty="0"/>
              <a:t>to clarify solutions of pol determinations. </a:t>
            </a:r>
            <a:endParaRPr lang="en-US" sz="2500" dirty="0" smtClean="0"/>
          </a:p>
          <a:p>
            <a:r>
              <a:rPr lang="en-US" sz="2500" dirty="0" smtClean="0"/>
              <a:t>The </a:t>
            </a:r>
            <a:r>
              <a:rPr lang="en-US" sz="2500" dirty="0"/>
              <a:t>dry lead acts chemically on the sample forming a floc which, when removed by the filter, leaves a clear filtrate. </a:t>
            </a:r>
            <a:endParaRPr lang="en-US" sz="2500" dirty="0" smtClean="0"/>
          </a:p>
          <a:p>
            <a:r>
              <a:rPr lang="en-US" sz="2500" dirty="0" smtClean="0"/>
              <a:t>The </a:t>
            </a:r>
            <a:r>
              <a:rPr lang="en-US" sz="2500" dirty="0"/>
              <a:t>quantity of lead used is important. </a:t>
            </a:r>
            <a:endParaRPr lang="en-US" sz="2500" dirty="0" smtClean="0"/>
          </a:p>
          <a:p>
            <a:r>
              <a:rPr lang="en-US" sz="2500" dirty="0" smtClean="0"/>
              <a:t>Too </a:t>
            </a:r>
            <a:r>
              <a:rPr lang="en-US" sz="2500" dirty="0"/>
              <a:t>little or too much lead will lead to poor filtration and/or incorrect </a:t>
            </a:r>
            <a:r>
              <a:rPr lang="en-US" sz="2500" dirty="0" smtClean="0"/>
              <a:t>readings.</a:t>
            </a:r>
            <a:endParaRPr lang="en-US" sz="2500" dirty="0"/>
          </a:p>
        </p:txBody>
      </p:sp>
      <p:sp>
        <p:nvSpPr>
          <p:cNvPr id="7" name="Text Box 2"/>
          <p:cNvSpPr txBox="1">
            <a:spLocks noChangeArrowheads="1"/>
          </p:cNvSpPr>
          <p:nvPr/>
        </p:nvSpPr>
        <p:spPr bwMode="auto">
          <a:xfrm>
            <a:off x="4716016" y="4411558"/>
            <a:ext cx="3834234" cy="196977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ZA" sz="2800" b="0" i="0" u="none" strike="noStrike" kern="0" cap="none" spc="0" normalizeH="0" baseline="0" noProof="0" dirty="0">
                <a:ln>
                  <a:noFill/>
                </a:ln>
                <a:solidFill>
                  <a:sysClr val="windowText" lastClr="000000"/>
                </a:solidFill>
                <a:effectLst/>
                <a:uLnTx/>
                <a:uFillTx/>
                <a:latin typeface="Arial"/>
                <a:ea typeface="Calibri"/>
                <a:cs typeface="Times New Roman"/>
              </a:rPr>
              <a:t>Definition of floc: </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ZA" sz="2800" b="0" i="0" u="none" strike="noStrike" kern="0" cap="none" spc="0" normalizeH="0" baseline="0" noProof="0" dirty="0">
                <a:ln>
                  <a:noFill/>
                </a:ln>
                <a:solidFill>
                  <a:sysClr val="windowText" lastClr="000000"/>
                </a:solidFill>
                <a:effectLst/>
                <a:uLnTx/>
                <a:uFillTx/>
                <a:latin typeface="Arial"/>
                <a:ea typeface="Calibri"/>
                <a:cs typeface="Times New Roman"/>
              </a:rPr>
              <a:t>…..“a loosely clumped mass of fine particles”…..</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506183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GRAVITY </a:t>
            </a:r>
            <a:r>
              <a:rPr lang="en-US" sz="4400" dirty="0"/>
              <a:t>FILTRATION (BRIX &amp; POL</a:t>
            </a:r>
            <a:r>
              <a:rPr lang="en-US" sz="4400" dirty="0" smtClean="0"/>
              <a:t>)(1)</a:t>
            </a:r>
            <a:endParaRPr lang="en-ZA" sz="4400" dirty="0"/>
          </a:p>
        </p:txBody>
      </p:sp>
      <p:sp>
        <p:nvSpPr>
          <p:cNvPr id="5" name="Content Placeholder 2"/>
          <p:cNvSpPr>
            <a:spLocks noGrp="1"/>
          </p:cNvSpPr>
          <p:nvPr>
            <p:ph idx="1"/>
          </p:nvPr>
        </p:nvSpPr>
        <p:spPr>
          <a:xfrm>
            <a:off x="457200" y="1600200"/>
            <a:ext cx="8219256"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500" dirty="0" smtClean="0"/>
              <a:t>Done in </a:t>
            </a:r>
            <a:r>
              <a:rPr lang="en-US" sz="2500" dirty="0"/>
              <a:t>the following manner:</a:t>
            </a:r>
          </a:p>
          <a:p>
            <a:r>
              <a:rPr lang="en-US" sz="2500" dirty="0" smtClean="0"/>
              <a:t>Pour </a:t>
            </a:r>
            <a:r>
              <a:rPr lang="en-US" sz="2500" dirty="0"/>
              <a:t>approximately 100cm</a:t>
            </a:r>
            <a:r>
              <a:rPr lang="en-US" sz="2500" baseline="30000" dirty="0"/>
              <a:t>3</a:t>
            </a:r>
            <a:r>
              <a:rPr lang="en-US" sz="2500" dirty="0"/>
              <a:t> of juice (for brix) or 200cm</a:t>
            </a:r>
            <a:r>
              <a:rPr lang="en-US" sz="2500" baseline="30000" dirty="0"/>
              <a:t>3</a:t>
            </a:r>
            <a:r>
              <a:rPr lang="en-US" sz="2500" dirty="0"/>
              <a:t> of juice (for pol), into a clean, dry glass bottle, fitted with a stopper.</a:t>
            </a:r>
          </a:p>
          <a:p>
            <a:r>
              <a:rPr lang="en-US" sz="2500" dirty="0" smtClean="0"/>
              <a:t>Add </a:t>
            </a:r>
            <a:r>
              <a:rPr lang="en-US" sz="2500" dirty="0"/>
              <a:t>the required amount of lead (for pol analysis) or 1g of filter aid (for brix analysis). </a:t>
            </a:r>
          </a:p>
          <a:p>
            <a:r>
              <a:rPr lang="en-US" sz="2500" dirty="0"/>
              <a:t>Fit the stopper and shake well. </a:t>
            </a:r>
          </a:p>
          <a:p>
            <a:r>
              <a:rPr lang="en-US" sz="2500" dirty="0" smtClean="0"/>
              <a:t>Place </a:t>
            </a:r>
            <a:r>
              <a:rPr lang="en-US" sz="2500" dirty="0"/>
              <a:t>a filter funnel containing the required filter paper into a beaker.</a:t>
            </a:r>
          </a:p>
          <a:p>
            <a:r>
              <a:rPr lang="en-US" sz="2500" dirty="0" smtClean="0"/>
              <a:t>If </a:t>
            </a:r>
            <a:r>
              <a:rPr lang="en-US" sz="2500" dirty="0"/>
              <a:t>it is brix filtration the juice must be poured into the folded filter paper immediately before the filter aid can settle out. </a:t>
            </a:r>
          </a:p>
        </p:txBody>
      </p:sp>
    </p:spTree>
    <p:extLst>
      <p:ext uri="{BB962C8B-B14F-4D97-AF65-F5344CB8AC3E}">
        <p14:creationId xmlns:p14="http://schemas.microsoft.com/office/powerpoint/2010/main" val="1026183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GRAVITY </a:t>
            </a:r>
            <a:r>
              <a:rPr lang="en-US" sz="4400" dirty="0"/>
              <a:t>FILTRATION (BRIX &amp; POL</a:t>
            </a:r>
            <a:r>
              <a:rPr lang="en-US" sz="4400" dirty="0" smtClean="0"/>
              <a:t>)(2)</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500" dirty="0" smtClean="0"/>
              <a:t>It </a:t>
            </a:r>
            <a:r>
              <a:rPr lang="en-US" sz="2500" dirty="0"/>
              <a:t>is important to push the folded filter paper down into the filter funnel and to hold it down while the solution is poured with the other </a:t>
            </a:r>
            <a:r>
              <a:rPr lang="en-US" sz="2500" dirty="0" smtClean="0"/>
              <a:t>hand (This </a:t>
            </a:r>
            <a:r>
              <a:rPr lang="en-US" sz="2500" dirty="0"/>
              <a:t>will allow the watch glass to be supported by the rim of the filter funnel, thus forming a better </a:t>
            </a:r>
            <a:r>
              <a:rPr lang="en-US" sz="2500" dirty="0" smtClean="0"/>
              <a:t>seal).</a:t>
            </a:r>
            <a:endParaRPr lang="en-US" sz="2500" dirty="0"/>
          </a:p>
          <a:p>
            <a:r>
              <a:rPr lang="en-US" sz="2500" dirty="0"/>
              <a:t>During pol filtration, allow the solution to stand to allow the floc to form. </a:t>
            </a:r>
            <a:endParaRPr lang="en-US" sz="2500" dirty="0" smtClean="0"/>
          </a:p>
          <a:p>
            <a:r>
              <a:rPr lang="en-US" sz="2500" dirty="0" smtClean="0"/>
              <a:t>The </a:t>
            </a:r>
            <a:r>
              <a:rPr lang="en-US" sz="2500" dirty="0"/>
              <a:t>time it takes will depend on the product being </a:t>
            </a:r>
            <a:r>
              <a:rPr lang="en-US" sz="2500" dirty="0" err="1"/>
              <a:t>analysed</a:t>
            </a:r>
            <a:r>
              <a:rPr lang="en-US" sz="2500" dirty="0"/>
              <a:t>. </a:t>
            </a:r>
            <a:endParaRPr lang="en-US" sz="2500" dirty="0" smtClean="0"/>
          </a:p>
          <a:p>
            <a:r>
              <a:rPr lang="en-US" sz="2500" dirty="0" smtClean="0"/>
              <a:t>Once </a:t>
            </a:r>
            <a:r>
              <a:rPr lang="en-US" sz="2500" dirty="0"/>
              <a:t>the floc has formed, pour the sample into the folded filter </a:t>
            </a:r>
            <a:r>
              <a:rPr lang="en-US" sz="2500" dirty="0" smtClean="0"/>
              <a:t>paper</a:t>
            </a:r>
            <a:r>
              <a:rPr lang="en-US" sz="2500" dirty="0"/>
              <a:t>.</a:t>
            </a:r>
          </a:p>
        </p:txBody>
      </p:sp>
    </p:spTree>
    <p:extLst>
      <p:ext uri="{BB962C8B-B14F-4D97-AF65-F5344CB8AC3E}">
        <p14:creationId xmlns:p14="http://schemas.microsoft.com/office/powerpoint/2010/main" val="590327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GRAVITY </a:t>
            </a:r>
            <a:r>
              <a:rPr lang="en-US" sz="4400" dirty="0"/>
              <a:t>FILTRATION (BRIX &amp; POL</a:t>
            </a:r>
            <a:r>
              <a:rPr lang="en-US" sz="4400" dirty="0" smtClean="0"/>
              <a:t>)(3)</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500" dirty="0" smtClean="0"/>
              <a:t>The </a:t>
            </a:r>
            <a:r>
              <a:rPr lang="en-US" sz="2500" dirty="0"/>
              <a:t>funnel must now be covered with a watch glass to </a:t>
            </a:r>
            <a:r>
              <a:rPr lang="en-US" sz="2500" dirty="0" err="1"/>
              <a:t>minimise</a:t>
            </a:r>
            <a:r>
              <a:rPr lang="en-US" sz="2500" dirty="0"/>
              <a:t> evaporation.</a:t>
            </a:r>
          </a:p>
          <a:p>
            <a:r>
              <a:rPr lang="en-US" sz="2500" dirty="0" smtClean="0"/>
              <a:t>The </a:t>
            </a:r>
            <a:r>
              <a:rPr lang="en-US" sz="2500" dirty="0"/>
              <a:t>first 10 – 25cm</a:t>
            </a:r>
            <a:r>
              <a:rPr lang="en-US" sz="2500" baseline="30000" dirty="0"/>
              <a:t>3</a:t>
            </a:r>
            <a:r>
              <a:rPr lang="en-US" sz="2500" dirty="0"/>
              <a:t> of filtrate (first </a:t>
            </a:r>
            <a:r>
              <a:rPr lang="en-US" sz="2500" dirty="0" err="1"/>
              <a:t>runnings</a:t>
            </a:r>
            <a:r>
              <a:rPr lang="en-US" sz="2500" dirty="0"/>
              <a:t>) must be discarded and the funnel transferred to a clean and dry breaker. </a:t>
            </a:r>
            <a:endParaRPr lang="en-US" sz="2500" dirty="0" smtClean="0"/>
          </a:p>
          <a:p>
            <a:r>
              <a:rPr lang="en-US" sz="2500" dirty="0" smtClean="0"/>
              <a:t>This </a:t>
            </a:r>
            <a:r>
              <a:rPr lang="en-US" sz="2500" dirty="0"/>
              <a:t>is very important because the first </a:t>
            </a:r>
            <a:r>
              <a:rPr lang="en-US" sz="2500" dirty="0" err="1"/>
              <a:t>runnings</a:t>
            </a:r>
            <a:r>
              <a:rPr lang="en-US" sz="2500" dirty="0"/>
              <a:t> are more concentrated than the rest of the solution due to water being withdrawn during the wetting of the filter paper. </a:t>
            </a:r>
            <a:endParaRPr lang="en-US" sz="2500" dirty="0" smtClean="0"/>
          </a:p>
          <a:p>
            <a:r>
              <a:rPr lang="en-US" sz="2500" dirty="0" smtClean="0"/>
              <a:t>The </a:t>
            </a:r>
            <a:r>
              <a:rPr lang="en-US" sz="2500" dirty="0"/>
              <a:t>first </a:t>
            </a:r>
            <a:r>
              <a:rPr lang="en-US" sz="2500" dirty="0" err="1"/>
              <a:t>runnings</a:t>
            </a:r>
            <a:r>
              <a:rPr lang="en-US" sz="2500" dirty="0"/>
              <a:t> may also be cloudy due to some small particles of filter aid or precipitate / residue being initially washed through the filter paper.</a:t>
            </a:r>
          </a:p>
          <a:p>
            <a:endParaRPr lang="en-US" sz="2500" dirty="0"/>
          </a:p>
        </p:txBody>
      </p:sp>
    </p:spTree>
    <p:extLst>
      <p:ext uri="{BB962C8B-B14F-4D97-AF65-F5344CB8AC3E}">
        <p14:creationId xmlns:p14="http://schemas.microsoft.com/office/powerpoint/2010/main" val="2248069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VACUUM FILTRATION (1) </a:t>
            </a:r>
            <a:endParaRPr lang="en-ZA" sz="4400" dirty="0"/>
          </a:p>
        </p:txBody>
      </p:sp>
      <p:sp>
        <p:nvSpPr>
          <p:cNvPr id="5" name="Content Placeholder 2"/>
          <p:cNvSpPr>
            <a:spLocks noGrp="1"/>
          </p:cNvSpPr>
          <p:nvPr>
            <p:ph idx="1"/>
          </p:nvPr>
        </p:nvSpPr>
        <p:spPr>
          <a:xfrm>
            <a:off x="457200" y="1600200"/>
            <a:ext cx="5050904" cy="4925144"/>
          </a:xfrm>
          <a:solidFill>
            <a:schemeClr val="bg1">
              <a:lumMod val="95000"/>
              <a:alpha val="75000"/>
            </a:schemeClr>
          </a:solidFill>
          <a:scene3d>
            <a:camera prst="orthographicFront"/>
            <a:lightRig rig="threePt" dir="t"/>
          </a:scene3d>
          <a:sp3d>
            <a:bevelT/>
          </a:sp3d>
        </p:spPr>
        <p:txBody>
          <a:bodyPr>
            <a:noAutofit/>
          </a:bodyPr>
          <a:lstStyle/>
          <a:p>
            <a:r>
              <a:rPr lang="en-US" sz="2700" dirty="0" smtClean="0"/>
              <a:t>Done </a:t>
            </a:r>
            <a:r>
              <a:rPr lang="en-US" sz="2700" dirty="0"/>
              <a:t>in two stages: </a:t>
            </a:r>
            <a:endParaRPr lang="en-US" sz="2700" dirty="0" smtClean="0"/>
          </a:p>
          <a:p>
            <a:pPr lvl="1"/>
            <a:r>
              <a:rPr lang="en-US" sz="2700" dirty="0" err="1" smtClean="0"/>
              <a:t>Precoating</a:t>
            </a:r>
            <a:endParaRPr lang="en-US" sz="2700" dirty="0"/>
          </a:p>
          <a:p>
            <a:pPr lvl="1"/>
            <a:r>
              <a:rPr lang="en-US" sz="2700" dirty="0" smtClean="0"/>
              <a:t>Filtration</a:t>
            </a:r>
            <a:endParaRPr lang="en-US" sz="2700" dirty="0"/>
          </a:p>
          <a:p>
            <a:r>
              <a:rPr lang="en-US" sz="2700" dirty="0"/>
              <a:t>The </a:t>
            </a:r>
            <a:r>
              <a:rPr lang="en-US" sz="2700" dirty="0" err="1"/>
              <a:t>precoating</a:t>
            </a:r>
            <a:r>
              <a:rPr lang="en-US" sz="2700" dirty="0"/>
              <a:t> is done to form a mat of filter aid on the filter paper to improve the filtration.</a:t>
            </a:r>
          </a:p>
          <a:p>
            <a:r>
              <a:rPr lang="en-US" sz="2700" dirty="0" smtClean="0"/>
              <a:t>Fit </a:t>
            </a:r>
            <a:r>
              <a:rPr lang="en-US" sz="2700" dirty="0"/>
              <a:t>a Buchner funnel and rubber cone into a filter flask. </a:t>
            </a:r>
          </a:p>
          <a:p>
            <a:r>
              <a:rPr lang="en-US" sz="2700" dirty="0" smtClean="0"/>
              <a:t>Connect </a:t>
            </a:r>
            <a:r>
              <a:rPr lang="en-US" sz="2700" dirty="0"/>
              <a:t>the flask to a source of vacuum (a pump or water jet</a:t>
            </a:r>
            <a:r>
              <a:rPr lang="en-US" sz="2700" dirty="0" smtClean="0"/>
              <a:t>).</a:t>
            </a:r>
            <a:endParaRPr lang="en-US" sz="27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261666"/>
            <a:ext cx="304165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71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VACUUM FILTRATION (2) </a:t>
            </a:r>
            <a:endParaRPr lang="en-ZA" sz="4400" dirty="0"/>
          </a:p>
        </p:txBody>
      </p:sp>
      <p:sp>
        <p:nvSpPr>
          <p:cNvPr id="5" name="Content Placeholder 2"/>
          <p:cNvSpPr>
            <a:spLocks noGrp="1"/>
          </p:cNvSpPr>
          <p:nvPr>
            <p:ph idx="1"/>
          </p:nvPr>
        </p:nvSpPr>
        <p:spPr>
          <a:xfrm>
            <a:off x="457200" y="1600200"/>
            <a:ext cx="5266928" cy="4925144"/>
          </a:xfrm>
          <a:solidFill>
            <a:schemeClr val="bg1">
              <a:lumMod val="95000"/>
              <a:alpha val="75000"/>
            </a:schemeClr>
          </a:solidFill>
          <a:scene3d>
            <a:camera prst="orthographicFront"/>
            <a:lightRig rig="threePt" dir="t"/>
          </a:scene3d>
          <a:sp3d>
            <a:bevelT/>
          </a:sp3d>
        </p:spPr>
        <p:txBody>
          <a:bodyPr>
            <a:noAutofit/>
          </a:bodyPr>
          <a:lstStyle/>
          <a:p>
            <a:r>
              <a:rPr lang="en-US" sz="2400" dirty="0" smtClean="0"/>
              <a:t>Place </a:t>
            </a:r>
            <a:r>
              <a:rPr lang="en-US" sz="2400" dirty="0"/>
              <a:t>the filter in the funnel the right way around and, under low vacuum, wet the paper with water. </a:t>
            </a:r>
            <a:endParaRPr lang="en-US" sz="2400" dirty="0" smtClean="0"/>
          </a:p>
          <a:p>
            <a:r>
              <a:rPr lang="en-US" sz="2400" dirty="0" smtClean="0"/>
              <a:t>It </a:t>
            </a:r>
            <a:r>
              <a:rPr lang="en-US" sz="2400" dirty="0"/>
              <a:t>is important to ensure that the paper fits neatly and is flat.</a:t>
            </a:r>
          </a:p>
          <a:p>
            <a:r>
              <a:rPr lang="en-US" sz="2400" dirty="0" smtClean="0"/>
              <a:t>The </a:t>
            </a:r>
            <a:r>
              <a:rPr lang="en-US" sz="2400" dirty="0" err="1"/>
              <a:t>precoating</a:t>
            </a:r>
            <a:r>
              <a:rPr lang="en-US" sz="2400" dirty="0"/>
              <a:t> can now take place. </a:t>
            </a:r>
            <a:endParaRPr lang="en-US" sz="2400" dirty="0" smtClean="0"/>
          </a:p>
          <a:p>
            <a:r>
              <a:rPr lang="en-US" sz="2400" dirty="0" smtClean="0"/>
              <a:t>Depending </a:t>
            </a:r>
            <a:r>
              <a:rPr lang="en-US" sz="2400" dirty="0"/>
              <a:t>on the analysis 2 – 5g of </a:t>
            </a:r>
            <a:r>
              <a:rPr lang="en-US" sz="2400" dirty="0" err="1"/>
              <a:t>Kieselguhr</a:t>
            </a:r>
            <a:r>
              <a:rPr lang="en-US" sz="2400" dirty="0"/>
              <a:t> is massed into a beaker. </a:t>
            </a:r>
            <a:endParaRPr lang="en-US" sz="2400" dirty="0" smtClean="0"/>
          </a:p>
          <a:p>
            <a:r>
              <a:rPr lang="en-US" sz="2400" dirty="0" smtClean="0"/>
              <a:t>Add </a:t>
            </a:r>
            <a:r>
              <a:rPr lang="en-US" sz="2400" dirty="0"/>
              <a:t>water, or alcohol if starch is being determined, and make a slurry.</a:t>
            </a:r>
          </a:p>
          <a:p>
            <a:r>
              <a:rPr lang="en-US" sz="2400" dirty="0" smtClean="0"/>
              <a:t>Pour </a:t>
            </a:r>
            <a:r>
              <a:rPr lang="en-US" sz="2400" dirty="0"/>
              <a:t>the slurry down a glass rod onto the paper. </a:t>
            </a:r>
            <a:endParaRPr lang="en-US" sz="24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829073"/>
            <a:ext cx="2502024" cy="41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316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VACUUM FILTRATION (3) </a:t>
            </a:r>
            <a:endParaRPr lang="en-ZA" sz="4400" dirty="0"/>
          </a:p>
        </p:txBody>
      </p:sp>
      <p:sp>
        <p:nvSpPr>
          <p:cNvPr id="5" name="Content Placeholder 2"/>
          <p:cNvSpPr>
            <a:spLocks noGrp="1"/>
          </p:cNvSpPr>
          <p:nvPr>
            <p:ph idx="1"/>
          </p:nvPr>
        </p:nvSpPr>
        <p:spPr>
          <a:xfrm>
            <a:off x="457200" y="1600200"/>
            <a:ext cx="8219256" cy="5069160"/>
          </a:xfrm>
          <a:solidFill>
            <a:schemeClr val="bg1">
              <a:lumMod val="95000"/>
              <a:alpha val="75000"/>
            </a:schemeClr>
          </a:solidFill>
          <a:scene3d>
            <a:camera prst="orthographicFront"/>
            <a:lightRig rig="threePt" dir="t"/>
          </a:scene3d>
          <a:sp3d>
            <a:bevelT/>
          </a:sp3d>
        </p:spPr>
        <p:txBody>
          <a:bodyPr>
            <a:noAutofit/>
          </a:bodyPr>
          <a:lstStyle/>
          <a:p>
            <a:r>
              <a:rPr lang="en-US" sz="2500" dirty="0" smtClean="0"/>
              <a:t>Rinse </a:t>
            </a:r>
            <a:r>
              <a:rPr lang="en-US" sz="2500" dirty="0"/>
              <a:t>the beaker and rod with a wash bottle to remove all the filter aid. </a:t>
            </a:r>
            <a:endParaRPr lang="en-US" sz="2500" dirty="0" smtClean="0"/>
          </a:p>
          <a:p>
            <a:r>
              <a:rPr lang="en-US" sz="2500" dirty="0" smtClean="0"/>
              <a:t>Low </a:t>
            </a:r>
            <a:r>
              <a:rPr lang="en-US" sz="2500" dirty="0"/>
              <a:t>vacuum is used to form the filter pad.</a:t>
            </a:r>
          </a:p>
          <a:p>
            <a:r>
              <a:rPr lang="en-US" sz="2500" dirty="0" smtClean="0"/>
              <a:t>The </a:t>
            </a:r>
            <a:r>
              <a:rPr lang="en-US" sz="2500" dirty="0"/>
              <a:t>filtration can now be carried </a:t>
            </a:r>
            <a:r>
              <a:rPr lang="en-US" sz="2500" dirty="0" smtClean="0"/>
              <a:t>out.</a:t>
            </a:r>
          </a:p>
          <a:p>
            <a:r>
              <a:rPr lang="en-US" sz="2500" dirty="0" smtClean="0"/>
              <a:t>Assume </a:t>
            </a:r>
            <a:r>
              <a:rPr lang="en-US" sz="2500" dirty="0"/>
              <a:t>that the residue is required.</a:t>
            </a:r>
          </a:p>
          <a:p>
            <a:r>
              <a:rPr lang="en-US" sz="2500" dirty="0"/>
              <a:t>The juice is poured slowly down a glass rod onto the </a:t>
            </a:r>
            <a:r>
              <a:rPr lang="en-US" sz="2500" dirty="0" err="1"/>
              <a:t>precoated</a:t>
            </a:r>
            <a:r>
              <a:rPr lang="en-US" sz="2500" dirty="0"/>
              <a:t> filter paper. </a:t>
            </a:r>
            <a:endParaRPr lang="en-US" sz="2500" dirty="0" smtClean="0"/>
          </a:p>
          <a:p>
            <a:r>
              <a:rPr lang="en-US" sz="2500" dirty="0" smtClean="0"/>
              <a:t>When </a:t>
            </a:r>
            <a:r>
              <a:rPr lang="en-US" sz="2500" dirty="0" err="1"/>
              <a:t>analysing</a:t>
            </a:r>
            <a:r>
              <a:rPr lang="en-US" sz="2500" dirty="0"/>
              <a:t> for suspended solids the juice must be poured at a rate slower than the drainage rate of the </a:t>
            </a:r>
            <a:r>
              <a:rPr lang="en-US" sz="2500" dirty="0" smtClean="0"/>
              <a:t>paper (This </a:t>
            </a:r>
            <a:r>
              <a:rPr lang="en-US" sz="2500" dirty="0"/>
              <a:t>is important since a layer of liquid must NOT form over the </a:t>
            </a:r>
            <a:r>
              <a:rPr lang="en-US" sz="2500" dirty="0" smtClean="0"/>
              <a:t>mat).</a:t>
            </a:r>
            <a:endParaRPr lang="en-US" sz="2500" dirty="0"/>
          </a:p>
        </p:txBody>
      </p:sp>
    </p:spTree>
    <p:extLst>
      <p:ext uri="{BB962C8B-B14F-4D97-AF65-F5344CB8AC3E}">
        <p14:creationId xmlns:p14="http://schemas.microsoft.com/office/powerpoint/2010/main" val="2825888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VACUUM FILTRATION (4) </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500" dirty="0" smtClean="0"/>
              <a:t>While </a:t>
            </a:r>
            <a:r>
              <a:rPr lang="en-US" sz="2500" dirty="0"/>
              <a:t>filtering, stir the beaker contents. Note: This applies to suspended solids determinations but not to starch whose washing by decantation is preferable.</a:t>
            </a:r>
          </a:p>
          <a:p>
            <a:r>
              <a:rPr lang="en-US" sz="2500" dirty="0" smtClean="0"/>
              <a:t>Since </a:t>
            </a:r>
            <a:r>
              <a:rPr lang="en-US" sz="2500" dirty="0"/>
              <a:t>the residue is required wash the glass rod off into the beaker, wash the side of the beaker, pour the solution into the Buchner and rinse the beaker several times into the Buchner using the wash bottle. </a:t>
            </a:r>
            <a:endParaRPr lang="en-US" sz="2500" dirty="0" smtClean="0"/>
          </a:p>
          <a:p>
            <a:r>
              <a:rPr lang="en-US" sz="2500" dirty="0" smtClean="0"/>
              <a:t>Keep </a:t>
            </a:r>
            <a:r>
              <a:rPr lang="en-US" sz="2500" dirty="0"/>
              <a:t>the spout of the beaker over the funnel until this has been done then wash the inside and outside of the spout. </a:t>
            </a:r>
            <a:endParaRPr lang="en-US" sz="2500" dirty="0" smtClean="0"/>
          </a:p>
          <a:p>
            <a:r>
              <a:rPr lang="en-US" sz="2500" dirty="0" smtClean="0"/>
              <a:t>Touch </a:t>
            </a:r>
            <a:r>
              <a:rPr lang="en-US" sz="2500" dirty="0"/>
              <a:t>the spout to the inside surface of the funnel to remove the last </a:t>
            </a:r>
            <a:r>
              <a:rPr lang="en-US" sz="2500" dirty="0" smtClean="0"/>
              <a:t>drop (This </a:t>
            </a:r>
            <a:r>
              <a:rPr lang="en-US" sz="2500" dirty="0"/>
              <a:t>practice will ensure that none of the solution runs down the outside of the </a:t>
            </a:r>
            <a:r>
              <a:rPr lang="en-US" sz="2500" dirty="0" smtClean="0"/>
              <a:t>beaker).</a:t>
            </a:r>
            <a:endParaRPr lang="en-US" sz="2500" dirty="0"/>
          </a:p>
        </p:txBody>
      </p:sp>
    </p:spTree>
    <p:extLst>
      <p:ext uri="{BB962C8B-B14F-4D97-AF65-F5344CB8AC3E}">
        <p14:creationId xmlns:p14="http://schemas.microsoft.com/office/powerpoint/2010/main" val="3329917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VACUUM FILTRATION </a:t>
            </a:r>
            <a:r>
              <a:rPr lang="en-US" sz="4400" dirty="0" smtClean="0"/>
              <a:t>(5) </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Increase </a:t>
            </a:r>
            <a:r>
              <a:rPr lang="en-US" sz="2800" dirty="0"/>
              <a:t>the vacuum and wash the filter with distilled water or alcohol (depending on the analysis). </a:t>
            </a:r>
            <a:endParaRPr lang="en-US" sz="2800" dirty="0" smtClean="0"/>
          </a:p>
          <a:p>
            <a:r>
              <a:rPr lang="en-US" sz="2800" dirty="0" smtClean="0"/>
              <a:t>Allow </a:t>
            </a:r>
            <a:r>
              <a:rPr lang="en-US" sz="2800" dirty="0"/>
              <a:t>the filter to drain between washings.</a:t>
            </a:r>
          </a:p>
          <a:p>
            <a:r>
              <a:rPr lang="en-US" sz="2800" dirty="0" smtClean="0"/>
              <a:t>Allow </a:t>
            </a:r>
            <a:r>
              <a:rPr lang="en-US" sz="2800" dirty="0"/>
              <a:t>the filter to drain for 5 minutes under vacuum. </a:t>
            </a:r>
            <a:endParaRPr lang="en-US" sz="2800" dirty="0" smtClean="0"/>
          </a:p>
          <a:p>
            <a:r>
              <a:rPr lang="en-US" sz="2800" dirty="0" smtClean="0"/>
              <a:t>Release </a:t>
            </a:r>
            <a:r>
              <a:rPr lang="en-US" sz="2800" dirty="0"/>
              <a:t>the vacuum. </a:t>
            </a:r>
            <a:endParaRPr lang="en-US" sz="2800" dirty="0" smtClean="0"/>
          </a:p>
          <a:p>
            <a:r>
              <a:rPr lang="en-US" sz="2800" dirty="0" smtClean="0"/>
              <a:t>The </a:t>
            </a:r>
            <a:r>
              <a:rPr lang="en-US" sz="2800" dirty="0"/>
              <a:t>filter paper and contents can now be removed.</a:t>
            </a:r>
          </a:p>
          <a:p>
            <a:r>
              <a:rPr lang="en-US" sz="2800" dirty="0"/>
              <a:t>When performing suspended solids analysis the filter paper supplied has a greater diameter than the Buchner funnel used. </a:t>
            </a:r>
            <a:endParaRPr lang="en-US" sz="2800" dirty="0" smtClean="0"/>
          </a:p>
        </p:txBody>
      </p:sp>
    </p:spTree>
    <p:extLst>
      <p:ext uri="{BB962C8B-B14F-4D97-AF65-F5344CB8AC3E}">
        <p14:creationId xmlns:p14="http://schemas.microsoft.com/office/powerpoint/2010/main" val="87439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VACUUM FILTRATION </a:t>
            </a:r>
            <a:r>
              <a:rPr lang="en-US" sz="4400" dirty="0" smtClean="0"/>
              <a:t>(6) </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dirty="0" smtClean="0"/>
              <a:t>Use </a:t>
            </a:r>
            <a:r>
              <a:rPr lang="en-US" dirty="0"/>
              <a:t>an object (e.g. a beaker) that just fits into the Buchner funnel and press the paper in, then flatten the folds so that they form pleats around the sides.</a:t>
            </a:r>
          </a:p>
          <a:p>
            <a:r>
              <a:rPr lang="en-US" dirty="0"/>
              <a:t>In cases where the filtrate is required, the vacuum flask is changed for a dry clean one after the first </a:t>
            </a:r>
            <a:r>
              <a:rPr lang="en-US" dirty="0" err="1"/>
              <a:t>runnings</a:t>
            </a:r>
            <a:r>
              <a:rPr lang="en-US" dirty="0"/>
              <a:t> have been collected. </a:t>
            </a:r>
            <a:endParaRPr lang="en-US" dirty="0" smtClean="0"/>
          </a:p>
          <a:p>
            <a:r>
              <a:rPr lang="en-US" dirty="0" smtClean="0"/>
              <a:t>At </a:t>
            </a:r>
            <a:r>
              <a:rPr lang="en-US" dirty="0"/>
              <a:t>the end of the filtration, do not rinse the beaker as this will dilute the filtrate.</a:t>
            </a:r>
          </a:p>
        </p:txBody>
      </p:sp>
    </p:spTree>
    <p:extLst>
      <p:ext uri="{BB962C8B-B14F-4D97-AF65-F5344CB8AC3E}">
        <p14:creationId xmlns:p14="http://schemas.microsoft.com/office/powerpoint/2010/main" val="28760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INTRODUCTION</a:t>
            </a:r>
            <a:endParaRPr lang="en-ZA" sz="4400" dirty="0"/>
          </a:p>
        </p:txBody>
      </p:sp>
      <p:sp>
        <p:nvSpPr>
          <p:cNvPr id="5" name="Content Placeholder 2"/>
          <p:cNvSpPr>
            <a:spLocks noGrp="1"/>
          </p:cNvSpPr>
          <p:nvPr>
            <p:ph idx="1"/>
          </p:nvPr>
        </p:nvSpPr>
        <p:spPr>
          <a:xfrm>
            <a:off x="457200" y="1600200"/>
            <a:ext cx="4647778" cy="5069160"/>
          </a:xfrm>
          <a:solidFill>
            <a:schemeClr val="bg1">
              <a:lumMod val="95000"/>
              <a:alpha val="75000"/>
            </a:schemeClr>
          </a:solidFill>
          <a:scene3d>
            <a:camera prst="orthographicFront"/>
            <a:lightRig rig="threePt" dir="t"/>
          </a:scene3d>
          <a:sp3d>
            <a:bevelT/>
          </a:sp3d>
        </p:spPr>
        <p:txBody>
          <a:bodyPr>
            <a:noAutofit/>
          </a:bodyPr>
          <a:lstStyle/>
          <a:p>
            <a:r>
              <a:rPr lang="en-US" sz="2350" dirty="0"/>
              <a:t>Filtration is a process whereby the solid material is separated from the liquid part of a mixture.</a:t>
            </a:r>
          </a:p>
          <a:p>
            <a:r>
              <a:rPr lang="en-US" sz="2350" dirty="0"/>
              <a:t>The liquid that passes through the filter paper is called the filtrate. </a:t>
            </a:r>
            <a:endParaRPr lang="en-US" sz="2350" dirty="0" smtClean="0"/>
          </a:p>
          <a:p>
            <a:r>
              <a:rPr lang="en-US" sz="2350" dirty="0" smtClean="0"/>
              <a:t>The </a:t>
            </a:r>
            <a:r>
              <a:rPr lang="en-US" sz="2350" dirty="0"/>
              <a:t>solids that remain on the filter paper is called the residue. </a:t>
            </a:r>
            <a:endParaRPr lang="en-US" sz="2350" dirty="0" smtClean="0"/>
          </a:p>
          <a:p>
            <a:r>
              <a:rPr lang="en-US" sz="2350" dirty="0" smtClean="0"/>
              <a:t>Filtration </a:t>
            </a:r>
            <a:r>
              <a:rPr lang="en-US" sz="2350" dirty="0"/>
              <a:t>can be carried out in a number of ways. </a:t>
            </a:r>
            <a:endParaRPr lang="en-US" sz="2350" dirty="0" smtClean="0"/>
          </a:p>
          <a:p>
            <a:r>
              <a:rPr lang="en-US" sz="2350" dirty="0" smtClean="0"/>
              <a:t>In </a:t>
            </a:r>
            <a:r>
              <a:rPr lang="en-US" sz="2350" dirty="0"/>
              <a:t>a normal sugar mill laboratory it is done by gravity, by vacuum or by using pressure</a:t>
            </a:r>
            <a:r>
              <a:rPr lang="en-US" sz="2350" dirty="0" smtClean="0"/>
              <a:t>.</a:t>
            </a:r>
            <a:endParaRPr lang="en-US" sz="235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978" y="1916832"/>
            <a:ext cx="375592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70"/>
          <p:cNvSpPr txBox="1"/>
          <p:nvPr/>
        </p:nvSpPr>
        <p:spPr>
          <a:xfrm>
            <a:off x="5535141" y="5877272"/>
            <a:ext cx="2895600" cy="61568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58738" indent="-58738" algn="ctr">
              <a:spcBef>
                <a:spcPts val="300"/>
              </a:spcBef>
              <a:spcAft>
                <a:spcPts val="1200"/>
              </a:spcAft>
            </a:pPr>
            <a:r>
              <a:rPr lang="en-US" sz="2000" i="1" dirty="0">
                <a:solidFill>
                  <a:srgbClr val="000000"/>
                </a:solidFill>
                <a:effectLst/>
                <a:latin typeface="Arial Narrow"/>
                <a:ea typeface="Times New Roman"/>
                <a:cs typeface="Arial"/>
              </a:rPr>
              <a:t>Insoluble particles can be removed by filtration</a:t>
            </a:r>
            <a:endParaRPr lang="en-US" sz="2000" dirty="0">
              <a:solidFill>
                <a:srgbClr val="000000"/>
              </a:solidFill>
              <a:effectLst/>
              <a:latin typeface="Arial Narrow"/>
              <a:ea typeface="Times New Roman"/>
              <a:cs typeface="Arial"/>
            </a:endParaRPr>
          </a:p>
        </p:txBody>
      </p:sp>
    </p:spTree>
    <p:extLst>
      <p:ext uri="{BB962C8B-B14F-4D97-AF65-F5344CB8AC3E}">
        <p14:creationId xmlns:p14="http://schemas.microsoft.com/office/powerpoint/2010/main" val="74161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PRESSURE </a:t>
            </a:r>
            <a:r>
              <a:rPr lang="en-US" sz="4400" dirty="0"/>
              <a:t>FILTRATION (NUTSCH)</a:t>
            </a:r>
            <a:endParaRPr lang="en-ZA" sz="4400" dirty="0"/>
          </a:p>
        </p:txBody>
      </p:sp>
      <p:sp>
        <p:nvSpPr>
          <p:cNvPr id="5" name="Content Placeholder 2"/>
          <p:cNvSpPr>
            <a:spLocks noGrp="1"/>
          </p:cNvSpPr>
          <p:nvPr>
            <p:ph idx="1"/>
          </p:nvPr>
        </p:nvSpPr>
        <p:spPr>
          <a:xfrm>
            <a:off x="457200" y="1600200"/>
            <a:ext cx="5770984" cy="4925144"/>
          </a:xfrm>
          <a:solidFill>
            <a:schemeClr val="bg1">
              <a:lumMod val="95000"/>
              <a:alpha val="75000"/>
            </a:schemeClr>
          </a:solidFill>
          <a:scene3d>
            <a:camera prst="orthographicFront"/>
            <a:lightRig rig="threePt" dir="t"/>
          </a:scene3d>
          <a:sp3d>
            <a:bevelT/>
          </a:sp3d>
        </p:spPr>
        <p:txBody>
          <a:bodyPr>
            <a:noAutofit/>
          </a:bodyPr>
          <a:lstStyle/>
          <a:p>
            <a:r>
              <a:rPr lang="en-US" sz="2500" dirty="0"/>
              <a:t>The basic principle involves placing a sample of </a:t>
            </a:r>
            <a:r>
              <a:rPr lang="en-US" sz="2500" dirty="0" err="1"/>
              <a:t>massecuite</a:t>
            </a:r>
            <a:r>
              <a:rPr lang="en-US" sz="2500" dirty="0"/>
              <a:t> over a sieve and applying air pressure to force the mother liquor through the sieve while the sugar crystals remain behind. </a:t>
            </a:r>
            <a:endParaRPr lang="en-US" sz="2500" dirty="0" smtClean="0"/>
          </a:p>
          <a:p>
            <a:r>
              <a:rPr lang="en-US" sz="2500" dirty="0" smtClean="0"/>
              <a:t>The </a:t>
            </a:r>
            <a:r>
              <a:rPr lang="en-US" sz="2500" dirty="0"/>
              <a:t>mother liquor is called a NUTSCH sample and is </a:t>
            </a:r>
            <a:r>
              <a:rPr lang="en-US" sz="2500" dirty="0" err="1"/>
              <a:t>analysed</a:t>
            </a:r>
            <a:r>
              <a:rPr lang="en-US" sz="2500" dirty="0"/>
              <a:t> for pol and brix. </a:t>
            </a:r>
            <a:endParaRPr lang="en-US" sz="2500" dirty="0" smtClean="0"/>
          </a:p>
          <a:p>
            <a:r>
              <a:rPr lang="en-US" sz="2500" dirty="0" smtClean="0"/>
              <a:t>Depending </a:t>
            </a:r>
            <a:r>
              <a:rPr lang="en-US" sz="2500" dirty="0"/>
              <a:t>on where the sample has been taken, the purity of the mother liquor can be used to assess the work done in the </a:t>
            </a:r>
            <a:r>
              <a:rPr lang="en-US" sz="2500" dirty="0" err="1"/>
              <a:t>crystallisers</a:t>
            </a:r>
            <a:r>
              <a:rPr lang="en-US" sz="2500" dirty="0"/>
              <a:t>, </a:t>
            </a:r>
            <a:r>
              <a:rPr lang="en-US" sz="2500" dirty="0" err="1"/>
              <a:t>reheaters</a:t>
            </a:r>
            <a:r>
              <a:rPr lang="en-US" sz="2500" dirty="0"/>
              <a:t> and the </a:t>
            </a:r>
            <a:r>
              <a:rPr lang="en-US" sz="2500" dirty="0" err="1"/>
              <a:t>centrifugals</a:t>
            </a:r>
            <a:r>
              <a:rPr lang="en-US" sz="2500" dirty="0"/>
              <a:t>.</a:t>
            </a:r>
            <a:endParaRPr lang="en-US" sz="2500" dirty="0"/>
          </a:p>
        </p:txBody>
      </p:sp>
      <p:sp>
        <p:nvSpPr>
          <p:cNvPr id="6" name="Text Box 2"/>
          <p:cNvSpPr txBox="1">
            <a:spLocks noChangeArrowheads="1"/>
          </p:cNvSpPr>
          <p:nvPr/>
        </p:nvSpPr>
        <p:spPr bwMode="auto">
          <a:xfrm>
            <a:off x="6535053" y="5201905"/>
            <a:ext cx="2178050" cy="132343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ZA" sz="1400" b="1" i="0" u="none" strike="noStrike" kern="0" cap="none" spc="0" normalizeH="0" baseline="0" noProof="0" dirty="0" err="1">
                <a:ln>
                  <a:noFill/>
                </a:ln>
                <a:solidFill>
                  <a:sysClr val="windowText" lastClr="000000"/>
                </a:solidFill>
                <a:effectLst/>
                <a:uLnTx/>
                <a:uFillTx/>
                <a:latin typeface="Arial"/>
                <a:ea typeface="Calibri"/>
                <a:cs typeface="Times New Roman"/>
              </a:rPr>
              <a:t>Massecuite</a:t>
            </a:r>
            <a:r>
              <a:rPr kumimoji="0" lang="en-ZA" sz="1400" b="1" i="0" u="none" strike="noStrike" kern="0" cap="none" spc="0" normalizeH="0" baseline="0" noProof="0" dirty="0">
                <a:ln>
                  <a:noFill/>
                </a:ln>
                <a:solidFill>
                  <a:sysClr val="windowText" lastClr="000000"/>
                </a:solidFill>
                <a:effectLst/>
                <a:uLnTx/>
                <a:uFillTx/>
                <a:latin typeface="Arial"/>
                <a:ea typeface="Calibri"/>
                <a:cs typeface="Times New Roman"/>
              </a:rPr>
              <a:t> definition</a:t>
            </a:r>
            <a:r>
              <a:rPr kumimoji="0" lang="en-ZA" sz="1400" b="0" i="0" u="none" strike="noStrike" kern="0" cap="none" spc="0" normalizeH="0" baseline="0" noProof="0" dirty="0">
                <a:ln>
                  <a:noFill/>
                </a:ln>
                <a:solidFill>
                  <a:sysClr val="windowText" lastClr="000000"/>
                </a:solidFill>
                <a:effectLst/>
                <a:uLnTx/>
                <a:uFillTx/>
                <a:latin typeface="Arial"/>
                <a:ea typeface="Calibri"/>
                <a:cs typeface="Times New Roman"/>
              </a:rPr>
              <a:t>: </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ZA" sz="1400" b="0" i="0" u="none" strike="noStrike" kern="0" cap="none" spc="0" normalizeH="0" baseline="0" noProof="0" dirty="0">
                <a:ln>
                  <a:noFill/>
                </a:ln>
                <a:solidFill>
                  <a:sysClr val="windowText" lastClr="000000"/>
                </a:solidFill>
                <a:effectLst/>
                <a:uLnTx/>
                <a:uFillTx/>
                <a:latin typeface="Arial"/>
                <a:ea typeface="Calibri"/>
                <a:cs typeface="Times New Roman"/>
              </a:rPr>
              <a:t>…“a dense mass of sugar crystals mixed with mother liquor obtained by evaporation”….</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421" y="1479503"/>
            <a:ext cx="1865313"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124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INTRODUCTION (2)</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Effective </a:t>
            </a:r>
            <a:r>
              <a:rPr lang="en-US" sz="2000" dirty="0"/>
              <a:t>filtration is dependent on the sizes of the holes / pores in the filter paper (filtering medium). </a:t>
            </a:r>
            <a:endParaRPr lang="en-US" sz="2000" dirty="0" smtClean="0"/>
          </a:p>
          <a:p>
            <a:r>
              <a:rPr lang="en-US" sz="2000" dirty="0" smtClean="0"/>
              <a:t>Obviously </a:t>
            </a:r>
            <a:r>
              <a:rPr lang="en-US" sz="2000" dirty="0"/>
              <a:t>the holes in the filter paper must be smaller than the particles that we wish to remove.</a:t>
            </a:r>
          </a:p>
          <a:p>
            <a:r>
              <a:rPr lang="en-US" sz="2000" dirty="0"/>
              <a:t>Consider a mixture of insoluble substances of different particle sizes, for example a mixture of marbles, sand and Talcum powder. </a:t>
            </a:r>
            <a:endParaRPr lang="en-US" sz="2000" dirty="0" smtClean="0"/>
          </a:p>
          <a:p>
            <a:pPr lvl="1"/>
            <a:r>
              <a:rPr lang="en-US" sz="2000" dirty="0" smtClean="0"/>
              <a:t>By </a:t>
            </a:r>
            <a:r>
              <a:rPr lang="en-US" sz="2000" dirty="0"/>
              <a:t>filtering with filters of different porosity (pore size), it is possible to separate the different substances. </a:t>
            </a:r>
            <a:endParaRPr lang="en-US" sz="2000" dirty="0" smtClean="0"/>
          </a:p>
          <a:p>
            <a:pPr lvl="1"/>
            <a:r>
              <a:rPr lang="en-US" sz="2000" dirty="0" smtClean="0"/>
              <a:t>In </a:t>
            </a:r>
            <a:r>
              <a:rPr lang="en-US" sz="2000" dirty="0"/>
              <a:t>this example we would require different sieves</a:t>
            </a:r>
            <a:r>
              <a:rPr lang="en-US" sz="2000" dirty="0" smtClean="0"/>
              <a:t>.</a:t>
            </a:r>
          </a:p>
          <a:p>
            <a:pPr lvl="1"/>
            <a:r>
              <a:rPr lang="en-US" sz="2000" dirty="0" smtClean="0"/>
              <a:t>It </a:t>
            </a:r>
            <a:r>
              <a:rPr lang="en-US" sz="2000" dirty="0"/>
              <a:t>is important to note that filtration only removes those substances that do not dissolve i.e. insoluble substances. </a:t>
            </a:r>
            <a:endParaRPr lang="en-US" sz="2000" dirty="0" smtClean="0"/>
          </a:p>
          <a:p>
            <a:pPr lvl="1"/>
            <a:r>
              <a:rPr lang="en-US" sz="2000" dirty="0" smtClean="0"/>
              <a:t>For </a:t>
            </a:r>
            <a:r>
              <a:rPr lang="en-US" sz="2000" dirty="0"/>
              <a:t>example, if some sand and sugar are added to a beaker containing water, the sugar will dissolve and the sand will settle to the bottom. Filtering this mixture removes only the sand</a:t>
            </a:r>
            <a:r>
              <a:rPr lang="en-US" sz="2000" dirty="0" smtClean="0"/>
              <a:t>.</a:t>
            </a:r>
            <a:endParaRPr lang="en-US" sz="2000" dirty="0"/>
          </a:p>
        </p:txBody>
      </p:sp>
    </p:spTree>
    <p:extLst>
      <p:ext uri="{BB962C8B-B14F-4D97-AF65-F5344CB8AC3E}">
        <p14:creationId xmlns:p14="http://schemas.microsoft.com/office/powerpoint/2010/main" val="393008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INTRODUCTION (3)</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The </a:t>
            </a:r>
            <a:r>
              <a:rPr lang="en-US" sz="2800" dirty="0"/>
              <a:t>analytical procedure during filtration differs depending on whether we require the filtrate or residue for analysis. </a:t>
            </a:r>
            <a:endParaRPr lang="en-US" sz="2800" dirty="0" smtClean="0"/>
          </a:p>
          <a:p>
            <a:r>
              <a:rPr lang="en-US" sz="2800" dirty="0" smtClean="0"/>
              <a:t>If </a:t>
            </a:r>
            <a:r>
              <a:rPr lang="en-US" sz="2800" dirty="0"/>
              <a:t>the filtrate is required, the residue on the filter paper is NOT washed with water or other solvents, since this would dilute the filtrate. Example: pol, brix and </a:t>
            </a:r>
            <a:r>
              <a:rPr lang="en-US" sz="2800" dirty="0" err="1"/>
              <a:t>colour</a:t>
            </a:r>
            <a:r>
              <a:rPr lang="en-US" sz="2800" dirty="0"/>
              <a:t>.</a:t>
            </a:r>
          </a:p>
          <a:p>
            <a:r>
              <a:rPr lang="en-US" sz="2800" dirty="0"/>
              <a:t>However, if the residue is required, the residue remaining on the filter paper must be washed. Example: suspended solid analysis and starch analyses. </a:t>
            </a:r>
          </a:p>
        </p:txBody>
      </p:sp>
    </p:spTree>
    <p:extLst>
      <p:ext uri="{BB962C8B-B14F-4D97-AF65-F5344CB8AC3E}">
        <p14:creationId xmlns:p14="http://schemas.microsoft.com/office/powerpoint/2010/main" val="2383755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FILTER </a:t>
            </a:r>
            <a:r>
              <a:rPr lang="en-ZA" sz="4400" dirty="0"/>
              <a:t>PAPER</a:t>
            </a:r>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400" dirty="0"/>
              <a:t>Six different grades or filter media are used in the laboratory. They are:</a:t>
            </a:r>
          </a:p>
          <a:p>
            <a:pPr lvl="1"/>
            <a:r>
              <a:rPr lang="en-US" sz="2000" dirty="0" err="1" smtClean="0"/>
              <a:t>Whatman</a:t>
            </a:r>
            <a:r>
              <a:rPr lang="en-US" sz="2000" dirty="0" smtClean="0"/>
              <a:t> </a:t>
            </a:r>
            <a:r>
              <a:rPr lang="en-US" sz="2000" dirty="0"/>
              <a:t>No. 1 filter paper – insoluble matter in juice</a:t>
            </a:r>
          </a:p>
          <a:p>
            <a:pPr lvl="1"/>
            <a:r>
              <a:rPr lang="en-US" sz="2000" dirty="0" err="1" smtClean="0"/>
              <a:t>Whatman</a:t>
            </a:r>
            <a:r>
              <a:rPr lang="en-US" sz="2000" dirty="0" smtClean="0"/>
              <a:t> </a:t>
            </a:r>
            <a:r>
              <a:rPr lang="en-US" sz="2000" dirty="0"/>
              <a:t>No. 5 filter paper – starch </a:t>
            </a:r>
          </a:p>
          <a:p>
            <a:pPr lvl="1"/>
            <a:r>
              <a:rPr lang="en-US" sz="2000" dirty="0" err="1" smtClean="0"/>
              <a:t>Whatman</a:t>
            </a:r>
            <a:r>
              <a:rPr lang="en-US" sz="2000" dirty="0" smtClean="0"/>
              <a:t> </a:t>
            </a:r>
            <a:r>
              <a:rPr lang="en-US" sz="2000" dirty="0"/>
              <a:t>No. 6 filter paper – brix and turbidity </a:t>
            </a:r>
          </a:p>
          <a:p>
            <a:pPr lvl="1"/>
            <a:r>
              <a:rPr lang="en-US" sz="2000" dirty="0" err="1" smtClean="0"/>
              <a:t>Whatman</a:t>
            </a:r>
            <a:r>
              <a:rPr lang="en-US" sz="2000" dirty="0" smtClean="0"/>
              <a:t> </a:t>
            </a:r>
            <a:r>
              <a:rPr lang="en-US" sz="2000" dirty="0"/>
              <a:t>No. 91 filter paper – pol and starch </a:t>
            </a:r>
          </a:p>
          <a:p>
            <a:pPr lvl="1"/>
            <a:r>
              <a:rPr lang="en-US" sz="2000" dirty="0" err="1" smtClean="0"/>
              <a:t>Whatman</a:t>
            </a:r>
            <a:r>
              <a:rPr lang="en-US" sz="2000" dirty="0" smtClean="0"/>
              <a:t> </a:t>
            </a:r>
            <a:r>
              <a:rPr lang="en-US" sz="2000" dirty="0"/>
              <a:t>G.F.A (glass </a:t>
            </a:r>
            <a:r>
              <a:rPr lang="en-US" sz="2000" dirty="0" err="1"/>
              <a:t>fibre</a:t>
            </a:r>
            <a:r>
              <a:rPr lang="en-US" sz="2000" dirty="0"/>
              <a:t>) – insoluble matter in effluent. </a:t>
            </a:r>
          </a:p>
          <a:p>
            <a:pPr lvl="1"/>
            <a:r>
              <a:rPr lang="en-US" sz="2000" dirty="0" smtClean="0"/>
              <a:t>0,45µm </a:t>
            </a:r>
            <a:r>
              <a:rPr lang="en-US" sz="2000" dirty="0"/>
              <a:t>cellulose membrane - </a:t>
            </a:r>
            <a:r>
              <a:rPr lang="en-US" sz="2000" dirty="0" err="1"/>
              <a:t>colour</a:t>
            </a:r>
            <a:r>
              <a:rPr lang="en-US" sz="2000" dirty="0"/>
              <a:t> </a:t>
            </a:r>
          </a:p>
          <a:p>
            <a:r>
              <a:rPr lang="en-US" sz="2400" dirty="0"/>
              <a:t>You will notice that each of the above filter papers look and feel different because the sizes of their holes / pores are different. </a:t>
            </a:r>
            <a:endParaRPr lang="en-US" sz="2400" dirty="0" smtClean="0"/>
          </a:p>
          <a:p>
            <a:r>
              <a:rPr lang="en-US" sz="2400" dirty="0" smtClean="0"/>
              <a:t>Papers </a:t>
            </a:r>
            <a:r>
              <a:rPr lang="en-US" sz="2400" dirty="0"/>
              <a:t>must never be used for the wrong application as errors will result due to cloudy filtrates, slow or too rapid filtration.</a:t>
            </a:r>
          </a:p>
        </p:txBody>
      </p:sp>
    </p:spTree>
    <p:extLst>
      <p:ext uri="{BB962C8B-B14F-4D97-AF65-F5344CB8AC3E}">
        <p14:creationId xmlns:p14="http://schemas.microsoft.com/office/powerpoint/2010/main" val="2496106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FOLDING FILTER PAPER</a:t>
            </a:r>
            <a:endParaRPr lang="en-ZA" sz="4400" dirty="0"/>
          </a:p>
        </p:txBody>
      </p:sp>
      <p:sp>
        <p:nvSpPr>
          <p:cNvPr id="5" name="Content Placeholder 2"/>
          <p:cNvSpPr>
            <a:spLocks noGrp="1"/>
          </p:cNvSpPr>
          <p:nvPr>
            <p:ph idx="1"/>
          </p:nvPr>
        </p:nvSpPr>
        <p:spPr>
          <a:xfrm>
            <a:off x="457200" y="1672208"/>
            <a:ext cx="8219256" cy="3124944"/>
          </a:xfrm>
          <a:solidFill>
            <a:schemeClr val="bg1">
              <a:lumMod val="95000"/>
              <a:alpha val="75000"/>
            </a:schemeClr>
          </a:solidFill>
          <a:scene3d>
            <a:camera prst="orthographicFront"/>
            <a:lightRig rig="threePt" dir="t"/>
          </a:scene3d>
          <a:sp3d>
            <a:bevelT/>
          </a:sp3d>
        </p:spPr>
        <p:txBody>
          <a:bodyPr>
            <a:noAutofit/>
          </a:bodyPr>
          <a:lstStyle/>
          <a:p>
            <a:r>
              <a:rPr lang="en-US" sz="1900" dirty="0"/>
              <a:t>When a filter paper is folded, the creases must not be sharp. If they are sharp the paper is weakened and poor filtration can </a:t>
            </a:r>
            <a:r>
              <a:rPr lang="en-US" sz="1900" dirty="0" smtClean="0"/>
              <a:t>result.</a:t>
            </a:r>
          </a:p>
          <a:p>
            <a:r>
              <a:rPr lang="en-US" sz="1900" dirty="0" smtClean="0"/>
              <a:t>First </a:t>
            </a:r>
            <a:r>
              <a:rPr lang="en-US" sz="1900" dirty="0"/>
              <a:t>fold the paper in half, crease lightly and then fold in half again.</a:t>
            </a:r>
          </a:p>
          <a:p>
            <a:r>
              <a:rPr lang="en-US" sz="1900" dirty="0" smtClean="0"/>
              <a:t>Open </a:t>
            </a:r>
            <a:r>
              <a:rPr lang="en-US" sz="1900" dirty="0"/>
              <a:t>the paper to the half folded position and fold the ends to the middle.</a:t>
            </a:r>
          </a:p>
          <a:p>
            <a:r>
              <a:rPr lang="en-US" sz="1900" dirty="0" smtClean="0"/>
              <a:t>Again </a:t>
            </a:r>
            <a:r>
              <a:rPr lang="en-US" sz="1900" dirty="0"/>
              <a:t>open the paper to the half folded position.</a:t>
            </a:r>
          </a:p>
          <a:p>
            <a:r>
              <a:rPr lang="en-US" sz="1900" dirty="0" smtClean="0"/>
              <a:t>Proceed </a:t>
            </a:r>
            <a:r>
              <a:rPr lang="en-US" sz="1900" dirty="0"/>
              <a:t>to “concertina fold” the filter paper as follows:</a:t>
            </a:r>
          </a:p>
          <a:p>
            <a:pPr lvl="1"/>
            <a:r>
              <a:rPr lang="en-US" sz="1900" dirty="0" smtClean="0"/>
              <a:t>Open </a:t>
            </a:r>
            <a:r>
              <a:rPr lang="en-US" sz="1900" dirty="0"/>
              <a:t>the filter paper and press into a filter funnel. </a:t>
            </a:r>
          </a:p>
          <a:p>
            <a:pPr lvl="1"/>
            <a:r>
              <a:rPr lang="en-US" sz="1900" dirty="0" smtClean="0"/>
              <a:t>The </a:t>
            </a:r>
            <a:r>
              <a:rPr lang="en-US" sz="1900" dirty="0"/>
              <a:t>uneven (crepe) surface of </a:t>
            </a:r>
            <a:r>
              <a:rPr lang="en-US" sz="1900" dirty="0" err="1"/>
              <a:t>Whatman</a:t>
            </a:r>
            <a:r>
              <a:rPr lang="en-US" sz="1900" dirty="0"/>
              <a:t> No. 91 paper with its ridges and grooves promotes filtration by facilitating drainage</a:t>
            </a:r>
            <a:r>
              <a:rPr lang="en-US" sz="1900" dirty="0" smtClean="0"/>
              <a:t>.</a:t>
            </a:r>
            <a:endParaRPr lang="en-US" sz="19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892303"/>
            <a:ext cx="6948620" cy="196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885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FOLDING FILTER PAPER</a:t>
            </a:r>
            <a:endParaRPr lang="en-ZA" sz="4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378" y="1700807"/>
            <a:ext cx="8583530" cy="4756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03770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FILTER AID (1)</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500" dirty="0" smtClean="0"/>
              <a:t>Primarily used to:</a:t>
            </a:r>
          </a:p>
          <a:p>
            <a:pPr lvl="1"/>
            <a:r>
              <a:rPr lang="en-US" sz="2100" dirty="0" smtClean="0"/>
              <a:t>Improve </a:t>
            </a:r>
            <a:r>
              <a:rPr lang="en-US" sz="2100" dirty="0"/>
              <a:t>the filtration </a:t>
            </a:r>
            <a:r>
              <a:rPr lang="en-US" sz="2100" dirty="0" smtClean="0"/>
              <a:t>rate</a:t>
            </a:r>
          </a:p>
          <a:p>
            <a:pPr lvl="1"/>
            <a:r>
              <a:rPr lang="en-US" sz="2100" dirty="0" smtClean="0"/>
              <a:t>Increase </a:t>
            </a:r>
            <a:r>
              <a:rPr lang="en-US" sz="2100" dirty="0"/>
              <a:t>the clarity of the </a:t>
            </a:r>
            <a:r>
              <a:rPr lang="en-US" sz="2100" dirty="0" smtClean="0"/>
              <a:t>filtrate </a:t>
            </a:r>
          </a:p>
          <a:p>
            <a:r>
              <a:rPr lang="en-US" sz="2500" dirty="0" smtClean="0"/>
              <a:t>Inert </a:t>
            </a:r>
            <a:r>
              <a:rPr lang="en-US" sz="2500" dirty="0"/>
              <a:t>i.e. it does not change the composition of the sample but acts like an extra piece of filter paper provided it is used correctly. </a:t>
            </a:r>
            <a:endParaRPr lang="en-US" sz="2500" dirty="0" smtClean="0"/>
          </a:p>
          <a:p>
            <a:r>
              <a:rPr lang="en-US" sz="2500" dirty="0" smtClean="0"/>
              <a:t>Usually </a:t>
            </a:r>
            <a:r>
              <a:rPr lang="en-US" sz="2500" dirty="0"/>
              <a:t>a mixture to be filtered contains substances of varying particle sizes. </a:t>
            </a:r>
            <a:endParaRPr lang="en-US" sz="2500" dirty="0" smtClean="0"/>
          </a:p>
          <a:p>
            <a:r>
              <a:rPr lang="en-US" sz="2500" dirty="0" smtClean="0"/>
              <a:t>If </a:t>
            </a:r>
            <a:r>
              <a:rPr lang="en-US" sz="2500" dirty="0"/>
              <a:t>one of the constituents consists of particles that are about the size of pores in the filter paper, they will cause these pores to block / blind thus preventing the rest of the solution from passing through the filter. </a:t>
            </a:r>
          </a:p>
        </p:txBody>
      </p:sp>
    </p:spTree>
    <p:extLst>
      <p:ext uri="{BB962C8B-B14F-4D97-AF65-F5344CB8AC3E}">
        <p14:creationId xmlns:p14="http://schemas.microsoft.com/office/powerpoint/2010/main" val="3236344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FILTER AID (2)</a:t>
            </a:r>
            <a:endParaRPr lang="en-ZA" sz="4400" dirty="0"/>
          </a:p>
        </p:txBody>
      </p:sp>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To </a:t>
            </a:r>
            <a:r>
              <a:rPr lang="en-US" sz="2000" dirty="0"/>
              <a:t>prevent </a:t>
            </a:r>
            <a:r>
              <a:rPr lang="en-US" sz="2000" dirty="0" smtClean="0"/>
              <a:t>blockage, </a:t>
            </a:r>
            <a:r>
              <a:rPr lang="en-US" sz="2000" dirty="0"/>
              <a:t>a filter aid, like </a:t>
            </a:r>
            <a:r>
              <a:rPr lang="en-US" sz="2000" dirty="0" err="1"/>
              <a:t>Celite</a:t>
            </a:r>
            <a:r>
              <a:rPr lang="en-US" sz="2000" dirty="0"/>
              <a:t>, is used. </a:t>
            </a:r>
            <a:endParaRPr lang="en-US" sz="2000" dirty="0" smtClean="0"/>
          </a:p>
          <a:p>
            <a:r>
              <a:rPr lang="en-US" sz="2000" dirty="0" smtClean="0"/>
              <a:t>Forms a </a:t>
            </a:r>
            <a:r>
              <a:rPr lang="en-US" sz="2000" dirty="0"/>
              <a:t>mat called a “depth filter” which retains the smaller particles but also maintains drainage due to the spaces between the particles of the filter aid.</a:t>
            </a:r>
          </a:p>
          <a:p>
            <a:r>
              <a:rPr lang="en-US" sz="2000" dirty="0"/>
              <a:t>Two types of filter aid are used in the </a:t>
            </a:r>
            <a:r>
              <a:rPr lang="en-US" sz="2000" dirty="0" smtClean="0"/>
              <a:t>laboratory:</a:t>
            </a:r>
          </a:p>
          <a:p>
            <a:pPr lvl="1"/>
            <a:r>
              <a:rPr lang="en-US" sz="2000" dirty="0" smtClean="0"/>
              <a:t>Acid </a:t>
            </a:r>
            <a:r>
              <a:rPr lang="en-US" sz="2000" dirty="0"/>
              <a:t>washed </a:t>
            </a:r>
            <a:r>
              <a:rPr lang="en-US" sz="2000" dirty="0" err="1"/>
              <a:t>Kieselguhr</a:t>
            </a:r>
            <a:r>
              <a:rPr lang="en-US" sz="2000" dirty="0"/>
              <a:t> </a:t>
            </a:r>
            <a:endParaRPr lang="en-US" sz="2000" dirty="0" smtClean="0"/>
          </a:p>
          <a:p>
            <a:pPr lvl="1"/>
            <a:r>
              <a:rPr lang="en-US" sz="2000" dirty="0" err="1" smtClean="0"/>
              <a:t>Celite</a:t>
            </a:r>
            <a:r>
              <a:rPr lang="en-US" sz="2000" dirty="0" smtClean="0"/>
              <a:t> 577</a:t>
            </a:r>
          </a:p>
          <a:p>
            <a:r>
              <a:rPr lang="en-US" sz="2000" dirty="0" err="1" smtClean="0"/>
              <a:t>Celite</a:t>
            </a:r>
            <a:r>
              <a:rPr lang="en-US" sz="2000" dirty="0" smtClean="0"/>
              <a:t> </a:t>
            </a:r>
            <a:r>
              <a:rPr lang="en-US" sz="2000" dirty="0"/>
              <a:t>577 may be used only for brix and suspended matter. </a:t>
            </a:r>
            <a:endParaRPr lang="en-US" sz="2000" dirty="0" smtClean="0"/>
          </a:p>
          <a:p>
            <a:r>
              <a:rPr lang="en-US" sz="2000" dirty="0" smtClean="0"/>
              <a:t>When </a:t>
            </a:r>
            <a:r>
              <a:rPr lang="en-US" sz="2000" dirty="0"/>
              <a:t>doing gravity filtration the filter aid must be well mixed with the sample and poured into the folded filter paper </a:t>
            </a:r>
            <a:r>
              <a:rPr lang="en-US" sz="2000" dirty="0" smtClean="0"/>
              <a:t>immediately (This </a:t>
            </a:r>
            <a:r>
              <a:rPr lang="en-US" sz="2000" dirty="0"/>
              <a:t>ensures that the entire surface of the filter paper is coated with the filter aid and the filtration will be </a:t>
            </a:r>
            <a:r>
              <a:rPr lang="en-US" sz="2000" dirty="0" smtClean="0"/>
              <a:t>improved). </a:t>
            </a:r>
          </a:p>
          <a:p>
            <a:r>
              <a:rPr lang="en-US" sz="2000" dirty="0" smtClean="0"/>
              <a:t>When </a:t>
            </a:r>
            <a:r>
              <a:rPr lang="en-US" sz="2000" dirty="0"/>
              <a:t>doing a vacuum filtration the filter pad is first prepared with the filter aid and then the sample can be poured slowly onto the mat of filter aid.</a:t>
            </a:r>
          </a:p>
        </p:txBody>
      </p:sp>
    </p:spTree>
    <p:extLst>
      <p:ext uri="{BB962C8B-B14F-4D97-AF65-F5344CB8AC3E}">
        <p14:creationId xmlns:p14="http://schemas.microsoft.com/office/powerpoint/2010/main" val="4078913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2CE3CC-1D9C-459C-A644-DA3DA9168C4E}"/>
</file>

<file path=customXml/itemProps2.xml><?xml version="1.0" encoding="utf-8"?>
<ds:datastoreItem xmlns:ds="http://schemas.openxmlformats.org/officeDocument/2006/customXml" ds:itemID="{53D75F4B-771F-4866-845F-E7CB7CA4AC0F}"/>
</file>

<file path=customXml/itemProps3.xml><?xml version="1.0" encoding="utf-8"?>
<ds:datastoreItem xmlns:ds="http://schemas.openxmlformats.org/officeDocument/2006/customXml" ds:itemID="{A3867111-A920-4E85-B5E2-A3FF37AA573A}"/>
</file>

<file path=docProps/app.xml><?xml version="1.0" encoding="utf-8"?>
<Properties xmlns="http://schemas.openxmlformats.org/officeDocument/2006/extended-properties" xmlns:vt="http://schemas.openxmlformats.org/officeDocument/2006/docPropsVTypes">
  <Template/>
  <TotalTime>4603</TotalTime>
  <Words>1854</Words>
  <Application>Microsoft Office PowerPoint</Application>
  <PresentationFormat>On-screen Show (4:3)</PresentationFormat>
  <Paragraphs>125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INTRODUCTION</vt:lpstr>
      <vt:lpstr>INTRODUCTION (2)</vt:lpstr>
      <vt:lpstr>INTRODUCTION (3)</vt:lpstr>
      <vt:lpstr>FILTER PAPER</vt:lpstr>
      <vt:lpstr>FOLDING FILTER PAPER</vt:lpstr>
      <vt:lpstr>FOLDING FILTER PAPER</vt:lpstr>
      <vt:lpstr>FILTER AID (1)</vt:lpstr>
      <vt:lpstr>FILTER AID (2)</vt:lpstr>
      <vt:lpstr>CLARIFICATION AGENT</vt:lpstr>
      <vt:lpstr>GRAVITY FILTRATION (BRIX &amp; POL)(1)</vt:lpstr>
      <vt:lpstr>GRAVITY FILTRATION (BRIX &amp; POL)(2)</vt:lpstr>
      <vt:lpstr>GRAVITY FILTRATION (BRIX &amp; POL)(3)</vt:lpstr>
      <vt:lpstr>VACUUM FILTRATION (1) </vt:lpstr>
      <vt:lpstr>VACUUM FILTRATION (2) </vt:lpstr>
      <vt:lpstr>VACUUM FILTRATION (3) </vt:lpstr>
      <vt:lpstr>VACUUM FILTRATION (4) </vt:lpstr>
      <vt:lpstr>VACUUM FILTRATION (5) </vt:lpstr>
      <vt:lpstr>VACUUM FILTRATION (6) </vt:lpstr>
      <vt:lpstr>PRESSURE FILTRATION (NUTSCH)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196</cp:revision>
  <dcterms:created xsi:type="dcterms:W3CDTF">2016-11-15T07:03:29Z</dcterms:created>
  <dcterms:modified xsi:type="dcterms:W3CDTF">2018-02-28T06:31:01Z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