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3" r:id="rId2"/>
    <p:sldId id="382" r:id="rId3"/>
    <p:sldId id="422" r:id="rId4"/>
    <p:sldId id="412" r:id="rId5"/>
    <p:sldId id="413" r:id="rId6"/>
    <p:sldId id="403" r:id="rId7"/>
    <p:sldId id="423" r:id="rId8"/>
    <p:sldId id="404" r:id="rId9"/>
    <p:sldId id="405" r:id="rId10"/>
    <p:sldId id="414" r:id="rId11"/>
    <p:sldId id="424" r:id="rId12"/>
    <p:sldId id="40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8" autoAdjust="0"/>
    <p:restoredTop sz="94579" autoAdjust="0"/>
  </p:normalViewPr>
  <p:slideViewPr>
    <p:cSldViewPr>
      <p:cViewPr>
        <p:scale>
          <a:sx n="66" d="100"/>
          <a:sy n="66" d="100"/>
        </p:scale>
        <p:origin x="-14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395536" y="476672"/>
            <a:ext cx="5544616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  <a:latin typeface="+mj-lt"/>
              </a:rPr>
              <a:t>NQF 5: OCCUPATIONAL CERTIFICATE: SUGAR PROCESSING CONTROLLER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72608"/>
            <a:ext cx="1273287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4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9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8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583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445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287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008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666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927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775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462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3D3F1-B886-4AA3-90B5-F60263DF2F6E}" type="datetimeFigureOut">
              <a:rPr lang="en-ZA" smtClean="0"/>
              <a:t>2018/02/28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74FE-4481-45CF-9C4D-C8C0AA2C68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5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691680" y="3717032"/>
            <a:ext cx="7056784" cy="151216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KNOWLEDGE TOPIC 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10</a:t>
            </a:r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:</a:t>
            </a:r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2800" dirty="0" smtClean="0">
                <a:solidFill>
                  <a:srgbClr val="C0504D">
                    <a:lumMod val="75000"/>
                  </a:srgbClr>
                </a:solidFill>
              </a:rPr>
              <a:t>DRYING</a:t>
            </a:r>
            <a:endParaRPr lang="en-US" sz="2800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en-US" sz="2400" dirty="0" smtClean="0">
              <a:solidFill>
                <a:srgbClr val="C0504D">
                  <a:lumMod val="75000"/>
                </a:srgbClr>
              </a:solidFill>
            </a:endParaRPr>
          </a:p>
          <a:p>
            <a:endParaRPr lang="en-ZA" sz="2400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PROCEDURE FOR USING THE MOISTURE OVEN (1)</a:t>
            </a:r>
            <a:endParaRPr lang="en-ZA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99715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400" dirty="0"/>
              <a:t>Dry a clean moisture dish for 1 </a:t>
            </a:r>
            <a:r>
              <a:rPr lang="en-US" sz="2400" dirty="0" err="1"/>
              <a:t>hr</a:t>
            </a:r>
            <a:r>
              <a:rPr lang="en-US" sz="2400" dirty="0"/>
              <a:t> at 105˚C in the moisture oven. </a:t>
            </a:r>
            <a:endParaRPr lang="en-US" sz="2400" dirty="0" smtClean="0"/>
          </a:p>
          <a:p>
            <a:r>
              <a:rPr lang="en-US" sz="2400" dirty="0" smtClean="0"/>
              <a:t>Cool </a:t>
            </a:r>
            <a:r>
              <a:rPr lang="en-US" sz="2400" dirty="0"/>
              <a:t>in a desiccator. </a:t>
            </a:r>
          </a:p>
          <a:p>
            <a:r>
              <a:rPr lang="en-US" sz="2400" dirty="0" smtClean="0"/>
              <a:t>Weigh </a:t>
            </a:r>
            <a:r>
              <a:rPr lang="en-US" sz="2400" dirty="0"/>
              <a:t>the clean and dry moisture dish and lid to the accuracy required by the particular analysis.</a:t>
            </a:r>
          </a:p>
          <a:p>
            <a:r>
              <a:rPr lang="en-US" sz="2400" dirty="0" smtClean="0"/>
              <a:t>Add </a:t>
            </a:r>
            <a:r>
              <a:rPr lang="en-US" sz="2400" dirty="0"/>
              <a:t>the amount of sample required.</a:t>
            </a:r>
          </a:p>
          <a:p>
            <a:r>
              <a:rPr lang="en-US" sz="2400" dirty="0" smtClean="0"/>
              <a:t>Replace </a:t>
            </a:r>
            <a:r>
              <a:rPr lang="en-US" sz="2400" dirty="0"/>
              <a:t>the lid immediately and reweigh the moisture dish containing the sample.</a:t>
            </a:r>
          </a:p>
          <a:p>
            <a:r>
              <a:rPr lang="en-US" sz="2400" dirty="0" smtClean="0"/>
              <a:t>Place </a:t>
            </a:r>
            <a:r>
              <a:rPr lang="en-US" sz="2400" dirty="0"/>
              <a:t>the dish in the oven. </a:t>
            </a:r>
            <a:endParaRPr lang="en-US" sz="2400" dirty="0" smtClean="0"/>
          </a:p>
          <a:p>
            <a:r>
              <a:rPr lang="en-US" sz="2400" dirty="0" smtClean="0"/>
              <a:t>Remove </a:t>
            </a:r>
            <a:r>
              <a:rPr lang="en-US" sz="2400" dirty="0"/>
              <a:t>the lid, invert the lid and place the moisture dish inside the lid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89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PROCEDURE FOR USING THE MOISTURE OVEN (2)</a:t>
            </a:r>
            <a:endParaRPr lang="en-ZA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00200"/>
                <a:ext cx="8352928" cy="4997152"/>
              </a:xfrm>
              <a:solidFill>
                <a:schemeClr val="bg1">
                  <a:lumMod val="95000"/>
                  <a:alpha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Autofit/>
              </a:bodyPr>
              <a:lstStyle/>
              <a:p>
                <a:r>
                  <a:rPr lang="en-US" sz="2100" dirty="0" smtClean="0"/>
                  <a:t>Dry </a:t>
                </a:r>
                <a:r>
                  <a:rPr lang="en-US" sz="2100" dirty="0"/>
                  <a:t>for 3 hours as required at 105˚C (sugar) or 4 hours at 130˚C (filter cake)</a:t>
                </a:r>
              </a:p>
              <a:p>
                <a:r>
                  <a:rPr lang="en-US" sz="2100" dirty="0" smtClean="0"/>
                  <a:t>Using </a:t>
                </a:r>
                <a:r>
                  <a:rPr lang="en-US" sz="2100" dirty="0"/>
                  <a:t>tongs replace the lid on the dish and remove from the oven.</a:t>
                </a:r>
              </a:p>
              <a:p>
                <a:r>
                  <a:rPr lang="en-US" sz="2100" dirty="0" smtClean="0"/>
                  <a:t>Place </a:t>
                </a:r>
                <a:r>
                  <a:rPr lang="en-US" sz="2100" dirty="0"/>
                  <a:t>in a desiccator and allow to cool to ambient temperature for 1 hour.</a:t>
                </a:r>
              </a:p>
              <a:p>
                <a:r>
                  <a:rPr lang="en-US" sz="2100" dirty="0" smtClean="0"/>
                  <a:t>Weigh </a:t>
                </a:r>
                <a:r>
                  <a:rPr lang="en-US" sz="2100" dirty="0"/>
                  <a:t>the dish, lid and dry sample to the precision required</a:t>
                </a:r>
                <a:r>
                  <a:rPr lang="en-US" sz="2100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ZA" sz="4000" b="1" dirty="0" smtClean="0">
                    <a:solidFill>
                      <a:srgbClr val="C00000"/>
                    </a:solidFill>
                  </a:rPr>
                  <a:t>Moisture %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𝑴𝒂𝒔𝒔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𝒐𝒇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𝒎𝒐𝒊𝒔𝒕𝒖𝒓𝒆</m:t>
                        </m:r>
                      </m:num>
                      <m:den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𝑴𝒂𝒔𝒔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𝒐𝒇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sz="4000" b="1" i="1">
                            <a:solidFill>
                              <a:srgbClr val="C00000"/>
                            </a:solidFill>
                          </a:rPr>
                          <m:t>𝒔𝒂𝒎𝒑𝒍𝒆</m:t>
                        </m:r>
                      </m:den>
                    </m:f>
                  </m:oMath>
                </a14:m>
                <a:r>
                  <a:rPr lang="en-ZA" sz="4000" b="1" dirty="0">
                    <a:solidFill>
                      <a:srgbClr val="C00000"/>
                    </a:solidFill>
                  </a:rPr>
                  <a:t> × 100</a:t>
                </a:r>
                <a:endParaRPr lang="en-US" sz="4000" b="1" dirty="0">
                  <a:solidFill>
                    <a:srgbClr val="C00000"/>
                  </a:solidFill>
                </a:endParaRPr>
              </a:p>
              <a:p>
                <a:r>
                  <a:rPr lang="en-ZA" sz="2100" b="1" dirty="0" smtClean="0"/>
                  <a:t>Note:</a:t>
                </a:r>
                <a:r>
                  <a:rPr lang="en-US" sz="2100" dirty="0"/>
                  <a:t> </a:t>
                </a:r>
                <a:r>
                  <a:rPr lang="en-ZA" sz="2100" dirty="0" smtClean="0"/>
                  <a:t>When </a:t>
                </a:r>
                <a:r>
                  <a:rPr lang="en-ZA" sz="2100" dirty="0"/>
                  <a:t>placing samples into a moisture oven, start placing the samples on the top shelf and work down towards the bottom shelf. When removing samples from a moisture oven start at the bottom shelf and work upwards towards the top shelf. This reduces the risk of one sample spill contaminating several other samples.</a:t>
                </a:r>
                <a:endParaRPr lang="en-US" sz="2100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00200"/>
                <a:ext cx="8352928" cy="4997152"/>
              </a:xfrm>
              <a:blipFill rotWithShape="1">
                <a:blip r:embed="rId2"/>
                <a:stretch>
                  <a:fillRect l="-509" t="-364" r="-72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4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A cross-section through a typical drying oven</a:t>
            </a:r>
            <a:endParaRPr lang="en-ZA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200800" cy="529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1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INTRODUCTION (1)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472608" cy="50691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4000" dirty="0"/>
              <a:t>Drying is the process whereby moisture is removed from a substance by heating. </a:t>
            </a:r>
            <a:endParaRPr lang="en-US" sz="4000" dirty="0" smtClean="0"/>
          </a:p>
          <a:p>
            <a:r>
              <a:rPr lang="en-US" sz="4000" dirty="0" smtClean="0"/>
              <a:t>This </a:t>
            </a:r>
            <a:r>
              <a:rPr lang="en-US" sz="4000" dirty="0"/>
              <a:t>is done so that the moisture % of a substance can be determined. </a:t>
            </a:r>
            <a:endParaRPr lang="en-US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r="32933"/>
          <a:stretch/>
        </p:blipFill>
        <p:spPr bwMode="auto">
          <a:xfrm>
            <a:off x="6017796" y="2276872"/>
            <a:ext cx="287468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smtClean="0"/>
              <a:t>INTRODUCTION (2)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350" dirty="0" smtClean="0"/>
              <a:t>The </a:t>
            </a:r>
            <a:r>
              <a:rPr lang="en-US" sz="2350" dirty="0"/>
              <a:t>moisture % is used for various purposes.</a:t>
            </a:r>
          </a:p>
          <a:p>
            <a:pPr lvl="1"/>
            <a:r>
              <a:rPr lang="en-US" sz="1950" dirty="0" smtClean="0"/>
              <a:t>Moisture </a:t>
            </a:r>
            <a:r>
              <a:rPr lang="en-US" sz="1950" dirty="0"/>
              <a:t>% cane is used in the DAC calculations for cane payment.</a:t>
            </a:r>
          </a:p>
          <a:p>
            <a:pPr lvl="1"/>
            <a:r>
              <a:rPr lang="en-US" sz="1950" dirty="0" smtClean="0"/>
              <a:t>Moisture </a:t>
            </a:r>
            <a:r>
              <a:rPr lang="en-US" sz="1950" dirty="0"/>
              <a:t>% bagasse is used to measure the efficiency of the dewatering process i.e. how well the mills are working.</a:t>
            </a:r>
          </a:p>
          <a:p>
            <a:pPr lvl="1"/>
            <a:r>
              <a:rPr lang="en-US" sz="1950" dirty="0" smtClean="0"/>
              <a:t>Moisture </a:t>
            </a:r>
            <a:r>
              <a:rPr lang="en-US" sz="1950" dirty="0"/>
              <a:t>% filter cake is used as a guide to the efficiency of the rotary vacuum filters.</a:t>
            </a:r>
          </a:p>
          <a:p>
            <a:pPr lvl="1"/>
            <a:r>
              <a:rPr lang="en-US" sz="1950" dirty="0" smtClean="0"/>
              <a:t>Moisture </a:t>
            </a:r>
            <a:r>
              <a:rPr lang="en-US" sz="1950" dirty="0"/>
              <a:t>% sugar is used as a measure of the efficiency of the sugar dryer.</a:t>
            </a:r>
          </a:p>
          <a:p>
            <a:pPr lvl="1"/>
            <a:r>
              <a:rPr lang="en-US" sz="1950" dirty="0" smtClean="0"/>
              <a:t>Dry </a:t>
            </a:r>
            <a:r>
              <a:rPr lang="en-US" sz="1950" dirty="0"/>
              <a:t>solids % molasses is an alternative method of measuring the total soluble solids content of molasses and is more accurate than the refractometer brix determination.</a:t>
            </a:r>
            <a:endParaRPr lang="en-US" sz="195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70872" y="5085184"/>
            <a:ext cx="2994524" cy="1354217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Definition of DAC: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“Direct Analysis of Cane” system – used for cane payments to cane growers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04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INTRODUCTION </a:t>
            </a:r>
            <a:r>
              <a:rPr lang="en-ZA" sz="4400" dirty="0" smtClean="0"/>
              <a:t>(3)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641942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flow chart below shows the sugar production process where some of these measurements are needed: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42142"/>
            <a:ext cx="7488832" cy="461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EQUIPMENT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dirty="0"/>
              <a:t>To measure moisture % we need to use an oven.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three types of ovens in use in a mill laboratory.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are: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Spencer type oven (</a:t>
            </a:r>
            <a:r>
              <a:rPr lang="en-US" sz="3200" dirty="0" err="1"/>
              <a:t>Labotec</a:t>
            </a:r>
            <a:r>
              <a:rPr lang="en-US" sz="3200" dirty="0"/>
              <a:t> or </a:t>
            </a:r>
            <a:r>
              <a:rPr lang="en-US" sz="3200" dirty="0" err="1"/>
              <a:t>Dietert</a:t>
            </a:r>
            <a:r>
              <a:rPr lang="en-US" sz="3200" dirty="0"/>
              <a:t>) </a:t>
            </a:r>
          </a:p>
          <a:p>
            <a:pPr lvl="1"/>
            <a:r>
              <a:rPr lang="en-US" sz="3200" dirty="0" smtClean="0"/>
              <a:t>Moisture </a:t>
            </a:r>
            <a:r>
              <a:rPr lang="en-US" sz="3200" dirty="0"/>
              <a:t>oven with circulating fan</a:t>
            </a:r>
          </a:p>
          <a:p>
            <a:pPr lvl="1"/>
            <a:r>
              <a:rPr lang="en-US" sz="3200" dirty="0" smtClean="0"/>
              <a:t>Vacuum </a:t>
            </a:r>
            <a:r>
              <a:rPr lang="en-US" sz="3200" dirty="0"/>
              <a:t>oven </a:t>
            </a:r>
          </a:p>
        </p:txBody>
      </p:sp>
    </p:spTree>
    <p:extLst>
      <p:ext uri="{BB962C8B-B14F-4D97-AF65-F5344CB8AC3E}">
        <p14:creationId xmlns:p14="http://schemas.microsoft.com/office/powerpoint/2010/main" val="23837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SPENCER </a:t>
            </a:r>
            <a:r>
              <a:rPr lang="en-ZA" sz="4400" dirty="0"/>
              <a:t>TYPE OVEN 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dirty="0"/>
              <a:t>In a Spencer type oven a fan blows hot air from the top through the sample which is placed in a tray.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tray has a screen at the bottom which allows the hot moist air to pass through.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Spencer oven is used for prepared cane or bagasse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66" y="2420888"/>
            <a:ext cx="272912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1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600" dirty="0" smtClean="0"/>
              <a:t>PROCEDURE FOR ANALYSING MOISTURE</a:t>
            </a:r>
            <a:endParaRPr lang="en-ZA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2100" dirty="0" smtClean="0"/>
              <a:t>The </a:t>
            </a:r>
            <a:r>
              <a:rPr lang="en-US" sz="2100" dirty="0"/>
              <a:t>moisture tray must be thoroughly cleaned with a brush and preheated in the oven for five minutes. </a:t>
            </a:r>
            <a:endParaRPr lang="en-US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tray must be preheated because after the sample is dried it must be massed hot to prevent reabsorption of moisture. </a:t>
            </a:r>
            <a:endParaRPr lang="en-US" sz="2100" dirty="0" smtClean="0"/>
          </a:p>
          <a:p>
            <a:r>
              <a:rPr lang="en-US" sz="2100" dirty="0" smtClean="0"/>
              <a:t>It </a:t>
            </a:r>
            <a:r>
              <a:rPr lang="en-US" sz="2100" dirty="0"/>
              <a:t>is massed hot because the tray is too big to fit in a desiccator to cool. </a:t>
            </a:r>
            <a:endParaRPr lang="en-US" sz="2100" dirty="0" smtClean="0"/>
          </a:p>
          <a:p>
            <a:r>
              <a:rPr lang="en-US" sz="2100" dirty="0" smtClean="0"/>
              <a:t>The </a:t>
            </a:r>
            <a:r>
              <a:rPr lang="en-US" sz="2100" dirty="0"/>
              <a:t>tray is massed empty, the sample is added and the mass of the tray with sample is recorded.</a:t>
            </a:r>
          </a:p>
          <a:p>
            <a:r>
              <a:rPr lang="en-US" sz="2100" dirty="0"/>
              <a:t>The tray is then placed in the oven for 60 minutes at 105˚C. </a:t>
            </a:r>
            <a:endParaRPr lang="en-US" sz="2100" dirty="0" smtClean="0"/>
          </a:p>
          <a:p>
            <a:r>
              <a:rPr lang="en-US" sz="2100" dirty="0" smtClean="0"/>
              <a:t>At </a:t>
            </a:r>
            <a:r>
              <a:rPr lang="en-US" sz="2100" dirty="0"/>
              <a:t>the end of the time period the tray must be removed and massed hot. </a:t>
            </a:r>
            <a:endParaRPr lang="en-US" sz="2100" dirty="0" smtClean="0"/>
          </a:p>
          <a:p>
            <a:r>
              <a:rPr lang="en-US" sz="2100" dirty="0" smtClean="0"/>
              <a:t>This </a:t>
            </a:r>
            <a:r>
              <a:rPr lang="en-US" sz="2100" dirty="0"/>
              <a:t>must be done immediately, not 5 or 10 minutes later or the sample will have reabsorbed moisture. </a:t>
            </a:r>
            <a:endParaRPr lang="en-US" sz="2100" dirty="0" smtClean="0"/>
          </a:p>
          <a:p>
            <a:r>
              <a:rPr lang="en-US" sz="2100" dirty="0" smtClean="0"/>
              <a:t>Care </a:t>
            </a:r>
            <a:r>
              <a:rPr lang="en-US" sz="2100" dirty="0"/>
              <a:t>must be taken that the fan is not running while the tray is removed or small particles might blow away, giving an incorrect result.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29252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400" dirty="0" smtClean="0"/>
              <a:t>CALCULATION</a:t>
            </a:r>
            <a:endParaRPr lang="en-ZA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2208"/>
                <a:ext cx="8219256" cy="4853136"/>
              </a:xfrm>
              <a:solidFill>
                <a:schemeClr val="bg1">
                  <a:lumMod val="95000"/>
                  <a:alpha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ZA" sz="2800" dirty="0"/>
                  <a:t>Mass of empty </a:t>
                </a:r>
                <a:r>
                  <a:rPr lang="en-ZA" sz="2800" dirty="0" smtClean="0"/>
                  <a:t>tray =  </a:t>
                </a:r>
                <a:r>
                  <a:rPr lang="en-ZA" sz="2800" dirty="0"/>
                  <a:t>A grams</a:t>
                </a:r>
                <a:endParaRPr lang="en-US" sz="2800" dirty="0"/>
              </a:p>
              <a:p>
                <a:pPr marL="0" indent="0" algn="ctr">
                  <a:buNone/>
                </a:pPr>
                <a:r>
                  <a:rPr lang="en-ZA" sz="2800" dirty="0"/>
                  <a:t>Mass of tray and wet </a:t>
                </a:r>
                <a:r>
                  <a:rPr lang="en-ZA" sz="2800" dirty="0" smtClean="0"/>
                  <a:t>sample =  </a:t>
                </a:r>
                <a:r>
                  <a:rPr lang="en-ZA" sz="2800" dirty="0"/>
                  <a:t>B grams</a:t>
                </a:r>
                <a:endParaRPr lang="en-US" sz="2800" dirty="0"/>
              </a:p>
              <a:p>
                <a:pPr marL="0" indent="0" algn="ctr">
                  <a:buNone/>
                </a:pPr>
                <a:r>
                  <a:rPr lang="en-ZA" sz="2800" dirty="0"/>
                  <a:t>Mass of tray and dry </a:t>
                </a:r>
                <a:r>
                  <a:rPr lang="en-ZA" sz="2800" dirty="0" smtClean="0"/>
                  <a:t>sample = </a:t>
                </a:r>
                <a:r>
                  <a:rPr lang="en-ZA" sz="2800" dirty="0"/>
                  <a:t>C grams</a:t>
                </a:r>
                <a:endParaRPr lang="en-US" sz="2800" dirty="0"/>
              </a:p>
              <a:p>
                <a:pPr marL="0" indent="0" algn="ctr">
                  <a:buNone/>
                </a:pPr>
                <a:r>
                  <a:rPr lang="en-ZA" b="1" dirty="0" smtClean="0">
                    <a:solidFill>
                      <a:srgbClr val="C00000"/>
                    </a:solidFill>
                  </a:rPr>
                  <a:t>Moisture </a:t>
                </a:r>
                <a:r>
                  <a:rPr lang="en-ZA" b="1" dirty="0">
                    <a:solidFill>
                      <a:srgbClr val="C00000"/>
                    </a:solidFill>
                  </a:rPr>
                  <a:t>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𝑩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 −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𝑪</m:t>
                        </m:r>
                      </m:num>
                      <m:den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𝑩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 −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𝑨</m:t>
                        </m:r>
                      </m:den>
                    </m:f>
                  </m:oMath>
                </a14:m>
                <a:r>
                  <a:rPr lang="en-ZA" b="1" dirty="0">
                    <a:solidFill>
                      <a:srgbClr val="C00000"/>
                    </a:solidFill>
                  </a:rPr>
                  <a:t>× 100  </a:t>
                </a:r>
                <a:endParaRPr lang="en-ZA" b="1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ZA" b="1" dirty="0" smtClean="0">
                    <a:solidFill>
                      <a:srgbClr val="C00000"/>
                    </a:solidFill>
                  </a:rPr>
                  <a:t>or         </a:t>
                </a:r>
              </a:p>
              <a:p>
                <a:pPr marL="0" indent="0" algn="ctr">
                  <a:buNone/>
                </a:pPr>
                <a:r>
                  <a:rPr lang="en-ZA" b="1" dirty="0" smtClean="0">
                    <a:solidFill>
                      <a:srgbClr val="C00000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𝑴𝒂𝒔𝒔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𝒐𝒇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𝒎𝒐𝒊𝒔𝒕𝒖𝒓𝒆</m:t>
                        </m:r>
                      </m:num>
                      <m:den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𝑴𝒂𝒔𝒔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𝒐𝒇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𝒘𝒆𝒕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 </m:t>
                        </m:r>
                        <m:r>
                          <a:rPr lang="en-ZA" b="1" i="1">
                            <a:solidFill>
                              <a:srgbClr val="C00000"/>
                            </a:solidFill>
                          </a:rPr>
                          <m:t>𝒔𝒂𝒎𝒑𝒍𝒆</m:t>
                        </m:r>
                      </m:den>
                    </m:f>
                  </m:oMath>
                </a14:m>
                <a:r>
                  <a:rPr lang="en-ZA" b="1" dirty="0">
                    <a:solidFill>
                      <a:srgbClr val="C00000"/>
                    </a:solidFill>
                  </a:rPr>
                  <a:t>× 100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ZA" sz="2800" dirty="0" smtClean="0"/>
                  <a:t>Record </a:t>
                </a:r>
                <a:r>
                  <a:rPr lang="en-ZA" sz="2800" dirty="0"/>
                  <a:t>the answer correct to two decimal places.</a:t>
                </a:r>
                <a:endParaRPr lang="en-US" sz="2800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2208"/>
                <a:ext cx="8219256" cy="4853136"/>
              </a:xfrm>
              <a:blipFill rotWithShape="1">
                <a:blip r:embed="rId2"/>
                <a:stretch>
                  <a:fillRect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8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smtClean="0"/>
              <a:t>MOISTURE OVEN</a:t>
            </a:r>
            <a:endParaRPr lang="en-ZA" sz="4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  <a:solidFill>
            <a:schemeClr val="bg1">
              <a:lumMod val="95000"/>
              <a:alpha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600" dirty="0"/>
              <a:t>The moisture oven is used for sugar and filter cake moisture.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oven has a circulating fan </a:t>
            </a:r>
            <a:r>
              <a:rPr lang="en-US" sz="3600" dirty="0" smtClean="0"/>
              <a:t>to </a:t>
            </a:r>
            <a:r>
              <a:rPr lang="en-US" sz="3600" dirty="0"/>
              <a:t>ensure that the temperature inside the oven is uniform and that there are no hot spots.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moisture % sugar analysis is critical and the mass and timing must be done accurately.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63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3F3D944B9D242BC2B2B737E9F12DD" ma:contentTypeVersion="0" ma:contentTypeDescription="Create a new document." ma:contentTypeScope="" ma:versionID="ed1326efab41682ffb28ddec261807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342192-5660-4B6B-AE22-2B4E12EACD78}"/>
</file>

<file path=customXml/itemProps2.xml><?xml version="1.0" encoding="utf-8"?>
<ds:datastoreItem xmlns:ds="http://schemas.openxmlformats.org/officeDocument/2006/customXml" ds:itemID="{63BA0B3B-3DED-4229-A564-BF2164BDF114}"/>
</file>

<file path=customXml/itemProps3.xml><?xml version="1.0" encoding="utf-8"?>
<ds:datastoreItem xmlns:ds="http://schemas.openxmlformats.org/officeDocument/2006/customXml" ds:itemID="{07A8E0CF-74CA-4E57-A0CE-A893A93E5F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4656</TotalTime>
  <Words>812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INTRODUCTION (1)</vt:lpstr>
      <vt:lpstr>INTRODUCTION (2)</vt:lpstr>
      <vt:lpstr>INTRODUCTION (3)</vt:lpstr>
      <vt:lpstr>EQUIPMENT</vt:lpstr>
      <vt:lpstr>SPENCER TYPE OVEN </vt:lpstr>
      <vt:lpstr>PROCEDURE FOR ANALYSING MOISTURE</vt:lpstr>
      <vt:lpstr>CALCULATION</vt:lpstr>
      <vt:lpstr>MOISTURE OVEN</vt:lpstr>
      <vt:lpstr>PROCEDURE FOR USING THE MOISTURE OVEN (1)</vt:lpstr>
      <vt:lpstr>PROCEDURE FOR USING THE MOISTURE OVEN (2)</vt:lpstr>
      <vt:lpstr>A cross-section through a typical drying oven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Merida Roets</dc:creator>
  <cp:lastModifiedBy>User</cp:lastModifiedBy>
  <cp:revision>200</cp:revision>
  <dcterms:created xsi:type="dcterms:W3CDTF">2016-11-15T07:03:29Z</dcterms:created>
  <dcterms:modified xsi:type="dcterms:W3CDTF">2018-02-28T07:24:01Z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0x010100D883F3D944B9D242BC2B2B737E9F12DD</vt:lpwstr>
  </property>
</Properties>
</file>