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4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382" r:id="rId3"/>
    <p:sldId id="422" r:id="rId4"/>
    <p:sldId id="413" r:id="rId5"/>
    <p:sldId id="425" r:id="rId6"/>
    <p:sldId id="426" r:id="rId7"/>
    <p:sldId id="427" r:id="rId8"/>
    <p:sldId id="428" r:id="rId9"/>
    <p:sldId id="429" r:id="rId10"/>
    <p:sldId id="430" r:id="rId11"/>
    <p:sldId id="431" r:id="rId12"/>
    <p:sldId id="403" r:id="rId13"/>
    <p:sldId id="432" r:id="rId14"/>
    <p:sldId id="423" r:id="rId15"/>
    <p:sldId id="404" r:id="rId16"/>
    <p:sldId id="433" r:id="rId17"/>
    <p:sldId id="434" r:id="rId18"/>
    <p:sldId id="435" r:id="rId19"/>
    <p:sldId id="437" r:id="rId20"/>
    <p:sldId id="436" r:id="rId21"/>
    <p:sldId id="438" r:id="rId22"/>
    <p:sldId id="405" r:id="rId23"/>
    <p:sldId id="440" r:id="rId24"/>
    <p:sldId id="441" r:id="rId25"/>
    <p:sldId id="442" r:id="rId26"/>
    <p:sldId id="443" r:id="rId27"/>
    <p:sldId id="414" r:id="rId28"/>
    <p:sldId id="444" r:id="rId29"/>
    <p:sldId id="445" r:id="rId30"/>
    <p:sldId id="446" r:id="rId31"/>
    <p:sldId id="447" r:id="rId32"/>
    <p:sldId id="448" r:id="rId33"/>
    <p:sldId id="449" r:id="rId34"/>
    <p:sldId id="450" r:id="rId35"/>
    <p:sldId id="451" r:id="rId36"/>
    <p:sldId id="424" r:id="rId37"/>
    <p:sldId id="452" r:id="rId38"/>
    <p:sldId id="453" r:id="rId39"/>
    <p:sldId id="406" r:id="rId40"/>
    <p:sldId id="454" r:id="rId41"/>
    <p:sldId id="455" r:id="rId42"/>
    <p:sldId id="456" r:id="rId43"/>
    <p:sldId id="457" r:id="rId44"/>
    <p:sldId id="458" r:id="rId45"/>
    <p:sldId id="45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8" autoAdjust="0"/>
    <p:restoredTop sz="94579" autoAdjust="0"/>
  </p:normalViewPr>
  <p:slideViewPr>
    <p:cSldViewPr>
      <p:cViewPr>
        <p:scale>
          <a:sx n="66" d="100"/>
          <a:sy n="66" d="100"/>
        </p:scale>
        <p:origin x="-7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395536" y="476672"/>
            <a:ext cx="5544616" cy="1754326"/>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algn="ctr"/>
            <a:r>
              <a:rPr lang="it-IT" sz="3600" b="1" dirty="0" smtClean="0">
                <a:solidFill>
                  <a:srgbClr val="C00000"/>
                </a:solidFill>
                <a:latin typeface="+mj-lt"/>
              </a:rPr>
              <a:t>NQF 5: OCCUPATIONAL CERTIFICATE: SUGAR PROCESSING CONTROLLER</a:t>
            </a:r>
          </a:p>
        </p:txBody>
      </p:sp>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4" y="5472608"/>
            <a:ext cx="1273287"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42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2018/03/05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34910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2018/03/05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4058339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2018/03/05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9658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3D3F1-B886-4AA3-90B5-F60263DF2F6E}" type="datetimeFigureOut">
              <a:rPr lang="en-ZA" smtClean="0"/>
              <a:t>2018/03/05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5344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933D3F1-B886-4AA3-90B5-F60263DF2F6E}" type="datetimeFigureOut">
              <a:rPr lang="en-ZA" smtClean="0"/>
              <a:t>2018/03/05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36228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33D3F1-B886-4AA3-90B5-F60263DF2F6E}" type="datetimeFigureOut">
              <a:rPr lang="en-ZA" smtClean="0"/>
              <a:t>2018/03/05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86008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33D3F1-B886-4AA3-90B5-F60263DF2F6E}" type="datetimeFigureOut">
              <a:rPr lang="en-ZA" smtClean="0"/>
              <a:t>2018/03/05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3666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3D3F1-B886-4AA3-90B5-F60263DF2F6E}" type="datetimeFigureOut">
              <a:rPr lang="en-ZA" smtClean="0"/>
              <a:t>2018/03/05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992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2018/03/05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1777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2018/03/05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88462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3D3F1-B886-4AA3-90B5-F60263DF2F6E}" type="datetimeFigureOut">
              <a:rPr lang="en-ZA" smtClean="0"/>
              <a:t>2018/03/05</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74FE-4481-45CF-9C4D-C8C0AA2C6835}" type="slidenum">
              <a:rPr lang="en-ZA" smtClean="0"/>
              <a:t>‹#›</a:t>
            </a:fld>
            <a:endParaRPr lang="en-ZA"/>
          </a:p>
        </p:txBody>
      </p:sp>
    </p:spTree>
    <p:extLst>
      <p:ext uri="{BB962C8B-B14F-4D97-AF65-F5344CB8AC3E}">
        <p14:creationId xmlns:p14="http://schemas.microsoft.com/office/powerpoint/2010/main" val="48500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691680" y="3717032"/>
            <a:ext cx="7056784" cy="1512168"/>
          </a:xfrm>
          <a:prstGeom prst="rect">
            <a:avLst/>
          </a:prstGeom>
          <a:solidFill>
            <a:schemeClr val="bg1">
              <a:lumMod val="85000"/>
            </a:schemeClr>
          </a:solidFill>
          <a:scene3d>
            <a:camera prst="orthographicFront"/>
            <a:lightRig rig="threePt" dir="t"/>
          </a:scene3d>
          <a:sp3d>
            <a:bevelT/>
          </a:sp3d>
        </p:spPr>
        <p:txBody>
          <a:bodyPr>
            <a:normAutofit fontScale="85000" lnSpcReduction="2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endParaRPr lang="en-US" sz="2800" dirty="0" smtClean="0">
              <a:solidFill>
                <a:srgbClr val="C0504D">
                  <a:lumMod val="75000"/>
                </a:srgbClr>
              </a:solidFill>
            </a:endParaRPr>
          </a:p>
          <a:p>
            <a:pPr algn="ctr"/>
            <a:r>
              <a:rPr lang="en-US" sz="2800" dirty="0" smtClean="0">
                <a:solidFill>
                  <a:srgbClr val="C0504D">
                    <a:lumMod val="75000"/>
                  </a:srgbClr>
                </a:solidFill>
              </a:rPr>
              <a:t>KNOWLEDGE TOPIC </a:t>
            </a:r>
            <a:r>
              <a:rPr lang="en-US" sz="2800" dirty="0" smtClean="0">
                <a:solidFill>
                  <a:srgbClr val="C0504D">
                    <a:lumMod val="75000"/>
                  </a:srgbClr>
                </a:solidFill>
              </a:rPr>
              <a:t>11:</a:t>
            </a:r>
            <a:endParaRPr lang="en-US" sz="2800" dirty="0" smtClean="0">
              <a:solidFill>
                <a:srgbClr val="C0504D">
                  <a:lumMod val="75000"/>
                </a:srgbClr>
              </a:solidFill>
            </a:endParaRPr>
          </a:p>
          <a:p>
            <a:pPr algn="ctr"/>
            <a:r>
              <a:rPr lang="en-US" sz="2800" dirty="0" smtClean="0">
                <a:solidFill>
                  <a:srgbClr val="C0504D">
                    <a:lumMod val="75000"/>
                  </a:srgbClr>
                </a:solidFill>
              </a:rPr>
              <a:t>PREPARATION OF SOLUTIONS AND CONCENTRATION CALCULATIONS</a:t>
            </a:r>
            <a:endParaRPr lang="en-US" sz="2800" dirty="0" smtClean="0">
              <a:solidFill>
                <a:srgbClr val="C0504D">
                  <a:lumMod val="75000"/>
                </a:srgbClr>
              </a:solidFill>
            </a:endParaRPr>
          </a:p>
          <a:p>
            <a:endParaRPr lang="en-US" sz="2400" dirty="0" smtClean="0">
              <a:solidFill>
                <a:srgbClr val="C0504D">
                  <a:lumMod val="75000"/>
                </a:srgbClr>
              </a:solidFill>
            </a:endParaRPr>
          </a:p>
          <a:p>
            <a:endParaRPr lang="en-ZA" sz="2400" dirty="0">
              <a:solidFill>
                <a:srgbClr val="C0504D">
                  <a:lumMod val="75000"/>
                </a:srgbClr>
              </a:solidFill>
            </a:endParaRPr>
          </a:p>
        </p:txBody>
      </p:sp>
    </p:spTree>
    <p:extLst>
      <p:ext uri="{BB962C8B-B14F-4D97-AF65-F5344CB8AC3E}">
        <p14:creationId xmlns:p14="http://schemas.microsoft.com/office/powerpoint/2010/main" val="165909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PREPARATION </a:t>
            </a:r>
            <a:r>
              <a:rPr lang="en-ZA" sz="4400" dirty="0"/>
              <a:t>OF </a:t>
            </a:r>
            <a:r>
              <a:rPr lang="en-ZA" sz="4400" dirty="0" smtClean="0"/>
              <a:t>STANDARD SOLUTIONS FROM A SOLUTE</a:t>
            </a:r>
            <a:endParaRPr lang="en-ZA" sz="44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407" y="1628800"/>
            <a:ext cx="8485077"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11760" y="6093296"/>
            <a:ext cx="4577215" cy="369332"/>
          </a:xfrm>
          <a:prstGeom prst="rect">
            <a:avLst/>
          </a:prstGeom>
          <a:solidFill>
            <a:schemeClr val="bg1"/>
          </a:solidFill>
        </p:spPr>
        <p:txBody>
          <a:bodyPr wrap="none">
            <a:spAutoFit/>
          </a:bodyPr>
          <a:lstStyle/>
          <a:p>
            <a:r>
              <a:rPr lang="en-US" dirty="0"/>
              <a:t>How to make a standard solution from a solute</a:t>
            </a:r>
          </a:p>
        </p:txBody>
      </p:sp>
    </p:spTree>
    <p:extLst>
      <p:ext uri="{BB962C8B-B14F-4D97-AF65-F5344CB8AC3E}">
        <p14:creationId xmlns:p14="http://schemas.microsoft.com/office/powerpoint/2010/main" val="3465322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PREPARATION </a:t>
            </a:r>
            <a:r>
              <a:rPr lang="en-ZA" sz="4400" dirty="0"/>
              <a:t>OF </a:t>
            </a:r>
            <a:r>
              <a:rPr lang="en-ZA" sz="4400" dirty="0" smtClean="0"/>
              <a:t>STANDARD SOLUTIONS FROM LIQUIDS</a:t>
            </a:r>
            <a:endParaRPr lang="en-ZA" sz="44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542314"/>
            <a:ext cx="5674428" cy="446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79712" y="6093296"/>
            <a:ext cx="5310336" cy="369332"/>
          </a:xfrm>
          <a:prstGeom prst="rect">
            <a:avLst/>
          </a:prstGeom>
          <a:solidFill>
            <a:schemeClr val="bg1"/>
          </a:solidFill>
        </p:spPr>
        <p:txBody>
          <a:bodyPr wrap="square">
            <a:spAutoFit/>
          </a:bodyPr>
          <a:lstStyle/>
          <a:p>
            <a:pPr algn="ctr"/>
            <a:r>
              <a:rPr lang="en-US" dirty="0"/>
              <a:t>Process of making standard solution from liquids</a:t>
            </a:r>
          </a:p>
        </p:txBody>
      </p:sp>
    </p:spTree>
    <p:extLst>
      <p:ext uri="{BB962C8B-B14F-4D97-AF65-F5344CB8AC3E}">
        <p14:creationId xmlns:p14="http://schemas.microsoft.com/office/powerpoint/2010/main" val="4010038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STORAGE </a:t>
            </a:r>
            <a:r>
              <a:rPr lang="en-ZA" sz="4400" dirty="0"/>
              <a:t>OF SOLUTIONS</a:t>
            </a:r>
            <a:endParaRPr lang="en-ZA" sz="4400" dirty="0"/>
          </a:p>
        </p:txBody>
      </p:sp>
      <p:sp>
        <p:nvSpPr>
          <p:cNvPr id="5" name="Content Placeholder 2"/>
          <p:cNvSpPr>
            <a:spLocks noGrp="1"/>
          </p:cNvSpPr>
          <p:nvPr>
            <p:ph idx="1"/>
          </p:nvPr>
        </p:nvSpPr>
        <p:spPr>
          <a:xfrm>
            <a:off x="457200" y="1600200"/>
            <a:ext cx="8219256" cy="4925144"/>
          </a:xfrm>
          <a:solidFill>
            <a:schemeClr val="bg1">
              <a:lumMod val="95000"/>
              <a:alpha val="75000"/>
            </a:schemeClr>
          </a:solidFill>
          <a:scene3d>
            <a:camera prst="orthographicFront"/>
            <a:lightRig rig="threePt" dir="t"/>
          </a:scene3d>
          <a:sp3d>
            <a:bevelT/>
          </a:sp3d>
        </p:spPr>
        <p:txBody>
          <a:bodyPr>
            <a:noAutofit/>
          </a:bodyPr>
          <a:lstStyle/>
          <a:p>
            <a:r>
              <a:rPr lang="en-US" sz="2600" dirty="0"/>
              <a:t>It is usual to store solutions in reagent bottles with ground glass or polythene stoppers. </a:t>
            </a:r>
            <a:endParaRPr lang="en-US" sz="2600" dirty="0" smtClean="0"/>
          </a:p>
          <a:p>
            <a:r>
              <a:rPr lang="en-US" sz="2600" dirty="0" smtClean="0"/>
              <a:t>When </a:t>
            </a:r>
            <a:r>
              <a:rPr lang="en-US" sz="2600" dirty="0"/>
              <a:t>storing alkaline solutions a polythene or rubber stopper must be used as a glass stopper will seize in the bottle.</a:t>
            </a:r>
          </a:p>
          <a:p>
            <a:r>
              <a:rPr lang="en-US" sz="2600" dirty="0"/>
              <a:t>The bottle must be clean and dry to prevent </a:t>
            </a:r>
            <a:r>
              <a:rPr lang="en-US" sz="2600" dirty="0" smtClean="0"/>
              <a:t>contamination</a:t>
            </a:r>
          </a:p>
          <a:p>
            <a:r>
              <a:rPr lang="en-US" sz="2600" dirty="0" smtClean="0"/>
              <a:t>The bottle should be </a:t>
            </a:r>
            <a:r>
              <a:rPr lang="en-US" sz="2600" dirty="0"/>
              <a:t>rinsed with a small portion of the solution before the solution is transferred to the bottle. </a:t>
            </a:r>
            <a:endParaRPr lang="en-US" sz="2600" dirty="0" smtClean="0"/>
          </a:p>
          <a:p>
            <a:r>
              <a:rPr lang="en-US" sz="2600" dirty="0" smtClean="0"/>
              <a:t>The </a:t>
            </a:r>
            <a:r>
              <a:rPr lang="en-US" sz="2600" dirty="0"/>
              <a:t>bottle must be labelled and have a tight fitting stopper. </a:t>
            </a:r>
            <a:endParaRPr lang="en-US" sz="2600" dirty="0" smtClean="0"/>
          </a:p>
        </p:txBody>
      </p:sp>
    </p:spTree>
    <p:extLst>
      <p:ext uri="{BB962C8B-B14F-4D97-AF65-F5344CB8AC3E}">
        <p14:creationId xmlns:p14="http://schemas.microsoft.com/office/powerpoint/2010/main" val="2496106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LABELLING </a:t>
            </a:r>
            <a:r>
              <a:rPr lang="en-ZA" sz="4400" dirty="0"/>
              <a:t>SOLUTIONS</a:t>
            </a:r>
            <a:endParaRPr lang="en-ZA" sz="4400" dirty="0"/>
          </a:p>
        </p:txBody>
      </p:sp>
      <p:sp>
        <p:nvSpPr>
          <p:cNvPr id="5" name="Content Placeholder 2"/>
          <p:cNvSpPr>
            <a:spLocks noGrp="1"/>
          </p:cNvSpPr>
          <p:nvPr>
            <p:ph idx="1"/>
          </p:nvPr>
        </p:nvSpPr>
        <p:spPr>
          <a:xfrm>
            <a:off x="457200" y="1600200"/>
            <a:ext cx="5338936" cy="4925144"/>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dirty="0" smtClean="0"/>
              <a:t>The </a:t>
            </a:r>
            <a:r>
              <a:rPr lang="en-US" sz="2800" dirty="0"/>
              <a:t>label must contain the following information:</a:t>
            </a:r>
          </a:p>
          <a:p>
            <a:r>
              <a:rPr lang="en-US" sz="2800" dirty="0" smtClean="0"/>
              <a:t>Name of </a:t>
            </a:r>
            <a:r>
              <a:rPr lang="en-US" sz="2800" dirty="0"/>
              <a:t>the solution </a:t>
            </a:r>
          </a:p>
          <a:p>
            <a:r>
              <a:rPr lang="en-US" sz="2800" dirty="0"/>
              <a:t>C</a:t>
            </a:r>
            <a:r>
              <a:rPr lang="en-US" sz="2800" dirty="0" smtClean="0"/>
              <a:t>oncentration </a:t>
            </a:r>
            <a:r>
              <a:rPr lang="en-US" sz="2800" dirty="0"/>
              <a:t>of the solution </a:t>
            </a:r>
          </a:p>
          <a:p>
            <a:r>
              <a:rPr lang="en-US" sz="2800" dirty="0"/>
              <a:t>N</a:t>
            </a:r>
            <a:r>
              <a:rPr lang="en-US" sz="2800" dirty="0" smtClean="0"/>
              <a:t>ame </a:t>
            </a:r>
            <a:r>
              <a:rPr lang="en-US" sz="2800" dirty="0"/>
              <a:t>of the person who prepared the solution</a:t>
            </a:r>
          </a:p>
          <a:p>
            <a:r>
              <a:rPr lang="en-US" sz="2800" dirty="0" smtClean="0"/>
              <a:t>Date </a:t>
            </a:r>
            <a:r>
              <a:rPr lang="en-US" sz="2800" dirty="0"/>
              <a:t>when prepared </a:t>
            </a:r>
          </a:p>
          <a:p>
            <a:r>
              <a:rPr lang="en-US" sz="2800" dirty="0"/>
              <a:t>E</a:t>
            </a:r>
            <a:r>
              <a:rPr lang="en-US" sz="2800" dirty="0" smtClean="0"/>
              <a:t>xpiry </a:t>
            </a:r>
            <a:r>
              <a:rPr lang="en-US" sz="2800" dirty="0"/>
              <a:t>date (if applicable)</a:t>
            </a:r>
          </a:p>
          <a:p>
            <a:r>
              <a:rPr lang="en-US" sz="2800" dirty="0"/>
              <a:t>S</a:t>
            </a:r>
            <a:r>
              <a:rPr lang="en-US" sz="2800" dirty="0" smtClean="0"/>
              <a:t>pecial </a:t>
            </a:r>
            <a:r>
              <a:rPr lang="en-US" sz="2800" dirty="0"/>
              <a:t>instructions (e.g. “store in fridge”) if applicable.</a:t>
            </a:r>
            <a:endParaRPr lang="en-U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156" y="2492896"/>
            <a:ext cx="292300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28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PROTECTING LABELS</a:t>
            </a:r>
            <a:endParaRPr lang="en-ZA" sz="3600" dirty="0"/>
          </a:p>
        </p:txBody>
      </p:sp>
      <p:sp>
        <p:nvSpPr>
          <p:cNvPr id="5" name="Content Placeholder 2"/>
          <p:cNvSpPr>
            <a:spLocks noGrp="1"/>
          </p:cNvSpPr>
          <p:nvPr>
            <p:ph idx="1"/>
          </p:nvPr>
        </p:nvSpPr>
        <p:spPr>
          <a:xfrm>
            <a:off x="457200" y="1600200"/>
            <a:ext cx="4834880" cy="5069160"/>
          </a:xfrm>
          <a:solidFill>
            <a:schemeClr val="bg1">
              <a:lumMod val="95000"/>
              <a:alpha val="75000"/>
            </a:schemeClr>
          </a:solidFill>
          <a:scene3d>
            <a:camera prst="orthographicFront"/>
            <a:lightRig rig="threePt" dir="t"/>
          </a:scene3d>
          <a:sp3d>
            <a:bevelT/>
          </a:sp3d>
        </p:spPr>
        <p:txBody>
          <a:bodyPr>
            <a:noAutofit/>
          </a:bodyPr>
          <a:lstStyle/>
          <a:p>
            <a:r>
              <a:rPr lang="en-US" sz="3000" dirty="0"/>
              <a:t>In order to protect the label and the information on it, it is a good idea to cover the label with clear </a:t>
            </a:r>
            <a:r>
              <a:rPr lang="en-US" sz="3000" dirty="0" err="1"/>
              <a:t>cellotape</a:t>
            </a:r>
            <a:r>
              <a:rPr lang="en-US" sz="3000" dirty="0"/>
              <a:t> or other self-adhesive plastic.</a:t>
            </a:r>
          </a:p>
          <a:p>
            <a:r>
              <a:rPr lang="en-US" sz="3000" dirty="0"/>
              <a:t>Remember always to dispense liquid from the side opposite the label so as to not obliterate the information on it.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708920"/>
            <a:ext cx="32924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526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800" dirty="0" smtClean="0"/>
              <a:t>AMOUNT </a:t>
            </a:r>
            <a:r>
              <a:rPr lang="en-US" sz="3800" dirty="0"/>
              <a:t>OF DISSOLVED SUBSTANCE(S</a:t>
            </a:r>
            <a:r>
              <a:rPr lang="en-US" sz="3800" dirty="0" smtClean="0"/>
              <a:t>)</a:t>
            </a:r>
            <a:endParaRPr lang="en-ZA" sz="38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457200" y="1672208"/>
                <a:ext cx="8219256" cy="4853136"/>
              </a:xfrm>
              <a:solidFill>
                <a:schemeClr val="bg1">
                  <a:lumMod val="95000"/>
                  <a:alpha val="75000"/>
                </a:schemeClr>
              </a:solidFill>
              <a:scene3d>
                <a:camera prst="orthographicFront"/>
                <a:lightRig rig="threePt" dir="t"/>
              </a:scene3d>
              <a:sp3d>
                <a:bevelT/>
              </a:sp3d>
            </p:spPr>
            <p:txBody>
              <a:bodyPr>
                <a:noAutofit/>
              </a:bodyPr>
              <a:lstStyle/>
              <a:p>
                <a:pPr marL="6350" lvl="3" indent="0">
                  <a:buNone/>
                </a:pPr>
                <a:r>
                  <a:rPr lang="en-ZA" sz="2200" b="1" dirty="0"/>
                  <a:t>Percentage dissolved Substance(s)</a:t>
                </a:r>
                <a:endParaRPr lang="en-US" sz="2200" b="1" dirty="0"/>
              </a:p>
              <a:p>
                <a:r>
                  <a:rPr lang="en-ZA" sz="2200" dirty="0"/>
                  <a:t>It is </a:t>
                </a:r>
                <a:r>
                  <a:rPr lang="en-ZA" sz="2200" dirty="0" smtClean="0"/>
                  <a:t>often </a:t>
                </a:r>
                <a:r>
                  <a:rPr lang="en-ZA" sz="2200" dirty="0"/>
                  <a:t>convenient to express the amount of dissolved substance (solute) in a solution as a percentage by mass.</a:t>
                </a:r>
                <a:endParaRPr lang="en-US" sz="2200" dirty="0"/>
              </a:p>
              <a:p>
                <a:pPr marL="0" indent="0">
                  <a:buNone/>
                </a:pPr>
                <a:r>
                  <a:rPr lang="en-ZA" sz="2200" b="1" dirty="0"/>
                  <a:t>Formula:</a:t>
                </a:r>
                <a:r>
                  <a:rPr lang="en-ZA" sz="2200" dirty="0"/>
                  <a:t> </a:t>
                </a:r>
                <a:endParaRPr lang="en-US" sz="2200" dirty="0"/>
              </a:p>
              <a:p>
                <a:pPr marL="0" indent="0" algn="ctr">
                  <a:buNone/>
                </a:pPr>
                <a:r>
                  <a:rPr lang="en-ZA" sz="2200" b="1" dirty="0" smtClean="0">
                    <a:solidFill>
                      <a:srgbClr val="FF0000"/>
                    </a:solidFill>
                  </a:rPr>
                  <a:t>% Dissolved substance(s) =  </a:t>
                </a:r>
                <a14:m>
                  <m:oMath xmlns:m="http://schemas.openxmlformats.org/officeDocument/2006/math">
                    <m:f>
                      <m:fPr>
                        <m:ctrlPr>
                          <a:rPr lang="en-US" sz="2200" b="1" i="1">
                            <a:solidFill>
                              <a:srgbClr val="FF0000"/>
                            </a:solidFill>
                          </a:rPr>
                        </m:ctrlPr>
                      </m:fPr>
                      <m:num>
                        <m:r>
                          <a:rPr lang="en-ZA" sz="2200" b="1" i="1">
                            <a:solidFill>
                              <a:srgbClr val="FF0000"/>
                            </a:solidFill>
                          </a:rPr>
                          <m:t>𝑴𝒂𝒔𝒔𝒐𝒇</m:t>
                        </m:r>
                        <m:r>
                          <a:rPr lang="en-ZA" sz="2200" b="1" i="1">
                            <a:solidFill>
                              <a:srgbClr val="FF0000"/>
                            </a:solidFill>
                          </a:rPr>
                          <m:t> </m:t>
                        </m:r>
                        <m:r>
                          <a:rPr lang="en-ZA" sz="2200" b="1" i="1">
                            <a:solidFill>
                              <a:srgbClr val="FF0000"/>
                            </a:solidFill>
                          </a:rPr>
                          <m:t>𝑫𝒊𝒔𝒔𝒐𝒍𝒗𝒆𝒅</m:t>
                        </m:r>
                        <m:r>
                          <a:rPr lang="en-ZA" sz="2200" b="1" i="1">
                            <a:solidFill>
                              <a:srgbClr val="FF0000"/>
                            </a:solidFill>
                          </a:rPr>
                          <m:t> </m:t>
                        </m:r>
                        <m:r>
                          <a:rPr lang="en-ZA" sz="2200" b="1" i="1">
                            <a:solidFill>
                              <a:srgbClr val="FF0000"/>
                            </a:solidFill>
                          </a:rPr>
                          <m:t>𝒔𝒖𝒃𝒔𝒕𝒂𝒏𝒄𝒆</m:t>
                        </m:r>
                        <m:r>
                          <a:rPr lang="en-ZA" sz="2200" b="1" i="1">
                            <a:solidFill>
                              <a:srgbClr val="FF0000"/>
                            </a:solidFill>
                          </a:rPr>
                          <m:t>(</m:t>
                        </m:r>
                        <m:r>
                          <a:rPr lang="en-ZA" sz="2200" b="1" i="1">
                            <a:solidFill>
                              <a:srgbClr val="FF0000"/>
                            </a:solidFill>
                          </a:rPr>
                          <m:t>𝒔</m:t>
                        </m:r>
                        <m:r>
                          <a:rPr lang="en-ZA" sz="2200" b="1" i="1">
                            <a:solidFill>
                              <a:srgbClr val="FF0000"/>
                            </a:solidFill>
                          </a:rPr>
                          <m:t>)</m:t>
                        </m:r>
                      </m:num>
                      <m:den>
                        <m:r>
                          <a:rPr lang="en-ZA" sz="2200" b="1" i="1">
                            <a:solidFill>
                              <a:srgbClr val="FF0000"/>
                            </a:solidFill>
                          </a:rPr>
                          <m:t>𝑴𝒂𝒔𝒔</m:t>
                        </m:r>
                        <m:r>
                          <a:rPr lang="en-ZA" sz="2200" b="1" i="1">
                            <a:solidFill>
                              <a:srgbClr val="FF0000"/>
                            </a:solidFill>
                          </a:rPr>
                          <m:t> </m:t>
                        </m:r>
                        <m:r>
                          <a:rPr lang="en-ZA" sz="2200" b="1" i="1">
                            <a:solidFill>
                              <a:srgbClr val="FF0000"/>
                            </a:solidFill>
                          </a:rPr>
                          <m:t>𝒐𝒇</m:t>
                        </m:r>
                        <m:r>
                          <a:rPr lang="en-ZA" sz="2200" b="1" i="1">
                            <a:solidFill>
                              <a:srgbClr val="FF0000"/>
                            </a:solidFill>
                          </a:rPr>
                          <m:t> </m:t>
                        </m:r>
                        <m:r>
                          <a:rPr lang="en-ZA" sz="2200" b="1" i="1">
                            <a:solidFill>
                              <a:srgbClr val="FF0000"/>
                            </a:solidFill>
                          </a:rPr>
                          <m:t>𝒔𝒐𝒍𝒖𝒕𝒊𝒐𝒏</m:t>
                        </m:r>
                      </m:den>
                    </m:f>
                  </m:oMath>
                </a14:m>
                <a:r>
                  <a:rPr lang="en-ZA" sz="2200" b="1" dirty="0">
                    <a:solidFill>
                      <a:srgbClr val="FF0000"/>
                    </a:solidFill>
                  </a:rPr>
                  <a:t> × 100 </a:t>
                </a:r>
                <a:endParaRPr lang="en-US" sz="2200" b="1" dirty="0">
                  <a:solidFill>
                    <a:srgbClr val="FF0000"/>
                  </a:solidFill>
                </a:endParaRPr>
              </a:p>
              <a:p>
                <a:pPr marL="0" indent="0">
                  <a:buNone/>
                </a:pPr>
                <a:r>
                  <a:rPr lang="en-ZA" sz="2200" b="1" dirty="0" smtClean="0"/>
                  <a:t>Examples:</a:t>
                </a:r>
                <a:r>
                  <a:rPr lang="en-ZA" sz="2200" dirty="0" smtClean="0"/>
                  <a:t> </a:t>
                </a:r>
                <a:endParaRPr lang="en-US" sz="2200" dirty="0"/>
              </a:p>
              <a:p>
                <a:pPr lvl="0"/>
                <a:r>
                  <a:rPr lang="en-ZA" sz="2200" dirty="0"/>
                  <a:t>15 g sugar in 85 g water</a:t>
                </a:r>
                <a:endParaRPr lang="en-US" sz="2200" dirty="0"/>
              </a:p>
              <a:p>
                <a:pPr marL="0" indent="0" algn="ctr">
                  <a:buNone/>
                </a:pPr>
                <a:r>
                  <a:rPr lang="en-ZA" sz="2200" b="1" dirty="0" smtClean="0">
                    <a:solidFill>
                      <a:srgbClr val="FF0000"/>
                    </a:solidFill>
                  </a:rPr>
                  <a:t>% Dissolved substance = </a:t>
                </a:r>
                <a14:m>
                  <m:oMath xmlns:m="http://schemas.openxmlformats.org/officeDocument/2006/math">
                    <m:f>
                      <m:fPr>
                        <m:ctrlPr>
                          <a:rPr lang="en-US" sz="2200" b="1" i="1">
                            <a:solidFill>
                              <a:srgbClr val="FF0000"/>
                            </a:solidFill>
                          </a:rPr>
                        </m:ctrlPr>
                      </m:fPr>
                      <m:num>
                        <m:r>
                          <a:rPr lang="en-ZA" sz="2200" b="1" i="1">
                            <a:solidFill>
                              <a:srgbClr val="FF0000"/>
                            </a:solidFill>
                          </a:rPr>
                          <m:t>𝟏𝟓</m:t>
                        </m:r>
                        <m:r>
                          <a:rPr lang="en-ZA" sz="2200" b="1" i="1">
                            <a:solidFill>
                              <a:srgbClr val="FF0000"/>
                            </a:solidFill>
                          </a:rPr>
                          <m:t> </m:t>
                        </m:r>
                        <m:r>
                          <a:rPr lang="en-ZA" sz="2200" b="1" i="1">
                            <a:solidFill>
                              <a:srgbClr val="FF0000"/>
                            </a:solidFill>
                          </a:rPr>
                          <m:t>𝒈</m:t>
                        </m:r>
                      </m:num>
                      <m:den>
                        <m:r>
                          <a:rPr lang="en-ZA" sz="2200" b="1" i="1">
                            <a:solidFill>
                              <a:srgbClr val="FF0000"/>
                            </a:solidFill>
                          </a:rPr>
                          <m:t>𝟏𝟎𝟎</m:t>
                        </m:r>
                        <m:r>
                          <a:rPr lang="en-ZA" sz="2200" b="1" i="1">
                            <a:solidFill>
                              <a:srgbClr val="FF0000"/>
                            </a:solidFill>
                          </a:rPr>
                          <m:t> </m:t>
                        </m:r>
                        <m:r>
                          <a:rPr lang="en-ZA" sz="2200" b="1" i="1">
                            <a:solidFill>
                              <a:srgbClr val="FF0000"/>
                            </a:solidFill>
                          </a:rPr>
                          <m:t>𝒈</m:t>
                        </m:r>
                      </m:den>
                    </m:f>
                  </m:oMath>
                </a14:m>
                <a:r>
                  <a:rPr lang="en-ZA" sz="2200" b="1" dirty="0">
                    <a:solidFill>
                      <a:srgbClr val="FF0000"/>
                    </a:solidFill>
                  </a:rPr>
                  <a:t> × 100 = 15 % sugar</a:t>
                </a:r>
                <a:endParaRPr lang="en-US" sz="2200" b="1" dirty="0">
                  <a:solidFill>
                    <a:srgbClr val="FF0000"/>
                  </a:solidFill>
                </a:endParaRPr>
              </a:p>
              <a:p>
                <a:pPr lvl="0"/>
                <a:r>
                  <a:rPr lang="en-ZA" sz="2200" dirty="0"/>
                  <a:t>85 g sugar in 125 g water</a:t>
                </a:r>
                <a:endParaRPr lang="en-US" sz="2200" dirty="0"/>
              </a:p>
              <a:p>
                <a:pPr marL="0" indent="0" algn="ctr">
                  <a:buNone/>
                </a:pPr>
                <a:r>
                  <a:rPr lang="en-ZA" sz="2200" b="1" dirty="0" smtClean="0">
                    <a:solidFill>
                      <a:srgbClr val="FF0000"/>
                    </a:solidFill>
                  </a:rPr>
                  <a:t>% Dissolved substance = </a:t>
                </a:r>
                <a14:m>
                  <m:oMath xmlns:m="http://schemas.openxmlformats.org/officeDocument/2006/math">
                    <m:f>
                      <m:fPr>
                        <m:ctrlPr>
                          <a:rPr lang="en-US" sz="2200" b="1" i="1">
                            <a:solidFill>
                              <a:srgbClr val="FF0000"/>
                            </a:solidFill>
                          </a:rPr>
                        </m:ctrlPr>
                      </m:fPr>
                      <m:num>
                        <m:r>
                          <a:rPr lang="en-ZA" sz="2200" b="1" i="1">
                            <a:solidFill>
                              <a:srgbClr val="FF0000"/>
                            </a:solidFill>
                          </a:rPr>
                          <m:t>𝟖𝟓</m:t>
                        </m:r>
                        <m:r>
                          <a:rPr lang="en-ZA" sz="2200" b="1" i="1">
                            <a:solidFill>
                              <a:srgbClr val="FF0000"/>
                            </a:solidFill>
                          </a:rPr>
                          <m:t> </m:t>
                        </m:r>
                        <m:r>
                          <a:rPr lang="en-ZA" sz="2200" b="1" i="1">
                            <a:solidFill>
                              <a:srgbClr val="FF0000"/>
                            </a:solidFill>
                          </a:rPr>
                          <m:t>𝒈</m:t>
                        </m:r>
                      </m:num>
                      <m:den>
                        <m:r>
                          <a:rPr lang="en-ZA" sz="2200" b="1" i="1">
                            <a:solidFill>
                              <a:srgbClr val="FF0000"/>
                            </a:solidFill>
                          </a:rPr>
                          <m:t>𝟐𝟏𝟎</m:t>
                        </m:r>
                        <m:r>
                          <a:rPr lang="en-ZA" sz="2200" b="1" i="1">
                            <a:solidFill>
                              <a:srgbClr val="FF0000"/>
                            </a:solidFill>
                          </a:rPr>
                          <m:t> </m:t>
                        </m:r>
                        <m:r>
                          <a:rPr lang="en-ZA" sz="2200" b="1" i="1">
                            <a:solidFill>
                              <a:srgbClr val="FF0000"/>
                            </a:solidFill>
                          </a:rPr>
                          <m:t>𝒈</m:t>
                        </m:r>
                      </m:den>
                    </m:f>
                  </m:oMath>
                </a14:m>
                <a:r>
                  <a:rPr lang="en-ZA" sz="2200" b="1" dirty="0">
                    <a:solidFill>
                      <a:srgbClr val="FF0000"/>
                    </a:solidFill>
                  </a:rPr>
                  <a:t> × 100 = 40.5% sugar</a:t>
                </a:r>
                <a:endParaRPr lang="en-US" sz="2200" b="1" dirty="0">
                  <a:solidFill>
                    <a:srgbClr val="FF0000"/>
                  </a:solidFill>
                </a:endParaRPr>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457200" y="1672208"/>
                <a:ext cx="8219256" cy="4853136"/>
              </a:xfrm>
              <a:blipFill rotWithShape="1">
                <a:blip r:embed="rId2"/>
                <a:stretch>
                  <a:fillRect l="-665" t="-499" r="-517"/>
                </a:stretch>
              </a:blipFill>
            </p:spPr>
            <p:txBody>
              <a:bodyPr/>
              <a:lstStyle/>
              <a:p>
                <a:r>
                  <a:rPr lang="en-US">
                    <a:noFill/>
                  </a:rPr>
                  <a:t> </a:t>
                </a:r>
              </a:p>
            </p:txBody>
          </p:sp>
        </mc:Fallback>
      </mc:AlternateContent>
    </p:spTree>
    <p:extLst>
      <p:ext uri="{BB962C8B-B14F-4D97-AF65-F5344CB8AC3E}">
        <p14:creationId xmlns:p14="http://schemas.microsoft.com/office/powerpoint/2010/main" val="1519885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800" dirty="0" smtClean="0"/>
              <a:t>AMOUNT </a:t>
            </a:r>
            <a:r>
              <a:rPr lang="en-US" sz="3800" dirty="0"/>
              <a:t>OF DISSOLVED SUBSTANCE(S</a:t>
            </a:r>
            <a:r>
              <a:rPr lang="en-US" sz="3800" dirty="0" smtClean="0"/>
              <a:t>)</a:t>
            </a:r>
            <a:endParaRPr lang="en-ZA" sz="38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457200" y="1672208"/>
                <a:ext cx="8219256" cy="4853136"/>
              </a:xfrm>
              <a:solidFill>
                <a:schemeClr val="bg1">
                  <a:lumMod val="95000"/>
                  <a:alpha val="75000"/>
                </a:schemeClr>
              </a:solidFill>
              <a:scene3d>
                <a:camera prst="orthographicFront"/>
                <a:lightRig rig="threePt" dir="t"/>
              </a:scene3d>
              <a:sp3d>
                <a:bevelT/>
              </a:sp3d>
            </p:spPr>
            <p:txBody>
              <a:bodyPr>
                <a:noAutofit/>
              </a:bodyPr>
              <a:lstStyle/>
              <a:p>
                <a:pPr marL="6350" lvl="3" indent="0">
                  <a:buNone/>
                </a:pPr>
                <a:r>
                  <a:rPr lang="en-ZA" sz="2200" b="1" dirty="0"/>
                  <a:t>Mass of Dissolved Substance:</a:t>
                </a:r>
                <a:endParaRPr lang="en-US" sz="2200" b="1" dirty="0"/>
              </a:p>
              <a:p>
                <a:pPr marL="0" indent="0">
                  <a:buNone/>
                </a:pPr>
                <a:endParaRPr lang="en-ZA" sz="2200" b="1" dirty="0" smtClean="0"/>
              </a:p>
              <a:p>
                <a:pPr marL="0" indent="0">
                  <a:buNone/>
                </a:pPr>
                <a:r>
                  <a:rPr lang="en-ZA" sz="2200" b="1" dirty="0" smtClean="0"/>
                  <a:t>Formula</a:t>
                </a:r>
                <a:r>
                  <a:rPr lang="en-ZA" sz="2200" b="1" dirty="0"/>
                  <a:t>:</a:t>
                </a:r>
                <a:endParaRPr lang="en-US" sz="2200" dirty="0"/>
              </a:p>
              <a:p>
                <a:pPr marL="0" indent="0" algn="ctr">
                  <a:buNone/>
                </a:pPr>
                <a:r>
                  <a:rPr lang="en-ZA" sz="1800" b="1" dirty="0" smtClean="0">
                    <a:solidFill>
                      <a:srgbClr val="FF0000"/>
                    </a:solidFill>
                  </a:rPr>
                  <a:t>Mass of Dissolved substance(s) = </a:t>
                </a:r>
                <a14:m>
                  <m:oMath xmlns:m="http://schemas.openxmlformats.org/officeDocument/2006/math">
                    <m:f>
                      <m:fPr>
                        <m:ctrlPr>
                          <a:rPr lang="en-US" sz="1800" b="1" i="1">
                            <a:solidFill>
                              <a:srgbClr val="FF0000"/>
                            </a:solidFill>
                          </a:rPr>
                        </m:ctrlPr>
                      </m:fPr>
                      <m:num>
                        <m:r>
                          <a:rPr lang="en-ZA" sz="1800" b="1" i="1">
                            <a:solidFill>
                              <a:srgbClr val="FF0000"/>
                            </a:solidFill>
                          </a:rPr>
                          <m:t>𝑷𝒆𝒓𝒄𝒆𝒏𝒕𝒂𝒈𝒆</m:t>
                        </m:r>
                        <m:r>
                          <a:rPr lang="en-ZA" sz="1800" b="1" i="1">
                            <a:solidFill>
                              <a:srgbClr val="FF0000"/>
                            </a:solidFill>
                          </a:rPr>
                          <m:t> </m:t>
                        </m:r>
                        <m:r>
                          <a:rPr lang="en-ZA" sz="1800" b="1" i="1">
                            <a:solidFill>
                              <a:srgbClr val="FF0000"/>
                            </a:solidFill>
                          </a:rPr>
                          <m:t>𝒅𝒊𝒔𝒔𝒐𝒍𝒗𝒆𝒅</m:t>
                        </m:r>
                        <m:r>
                          <a:rPr lang="en-ZA" sz="1800" b="1" i="1">
                            <a:solidFill>
                              <a:srgbClr val="FF0000"/>
                            </a:solidFill>
                          </a:rPr>
                          <m:t> </m:t>
                        </m:r>
                        <m:r>
                          <a:rPr lang="en-ZA" sz="1800" b="1" i="1">
                            <a:solidFill>
                              <a:srgbClr val="FF0000"/>
                            </a:solidFill>
                          </a:rPr>
                          <m:t>𝒔𝒖𝒃𝒔𝒕𝒂𝒏𝒄𝒆</m:t>
                        </m:r>
                        <m:r>
                          <a:rPr lang="en-ZA" sz="1800" b="1" i="1">
                            <a:solidFill>
                              <a:srgbClr val="FF0000"/>
                            </a:solidFill>
                          </a:rPr>
                          <m:t>(</m:t>
                        </m:r>
                        <m:r>
                          <a:rPr lang="en-ZA" sz="1800" b="1" i="1">
                            <a:solidFill>
                              <a:srgbClr val="FF0000"/>
                            </a:solidFill>
                          </a:rPr>
                          <m:t>𝒔</m:t>
                        </m:r>
                        <m:r>
                          <a:rPr lang="en-ZA" sz="1800" b="1" i="1">
                            <a:solidFill>
                              <a:srgbClr val="FF0000"/>
                            </a:solidFill>
                          </a:rPr>
                          <m:t>)</m:t>
                        </m:r>
                      </m:num>
                      <m:den>
                        <m:r>
                          <a:rPr lang="en-ZA" sz="1800" b="1" i="1">
                            <a:solidFill>
                              <a:srgbClr val="FF0000"/>
                            </a:solidFill>
                          </a:rPr>
                          <m:t>𝟏𝟎𝟎</m:t>
                        </m:r>
                      </m:den>
                    </m:f>
                  </m:oMath>
                </a14:m>
                <a:r>
                  <a:rPr lang="en-ZA" sz="1800" b="1" dirty="0">
                    <a:solidFill>
                      <a:srgbClr val="FF0000"/>
                    </a:solidFill>
                  </a:rPr>
                  <a:t> × Mass of solution </a:t>
                </a:r>
                <a:endParaRPr lang="en-US" sz="1800" b="1" dirty="0">
                  <a:solidFill>
                    <a:srgbClr val="FF0000"/>
                  </a:solidFill>
                </a:endParaRPr>
              </a:p>
              <a:p>
                <a:pPr marL="0" indent="0">
                  <a:buNone/>
                </a:pPr>
                <a:endParaRPr lang="en-ZA" sz="2200" dirty="0" smtClean="0"/>
              </a:p>
              <a:p>
                <a:pPr marL="0" indent="0">
                  <a:buNone/>
                </a:pPr>
                <a:r>
                  <a:rPr lang="en-ZA" sz="2200" b="1" dirty="0" smtClean="0"/>
                  <a:t>Example:</a:t>
                </a:r>
                <a:endParaRPr lang="en-US" sz="2200" b="1" dirty="0"/>
              </a:p>
              <a:p>
                <a:r>
                  <a:rPr lang="en-ZA" sz="2200" dirty="0"/>
                  <a:t>Find the mass of sucrose in 150 g of a 35% sucrose solution.</a:t>
                </a:r>
                <a:endParaRPr lang="en-US" sz="2200" dirty="0"/>
              </a:p>
              <a:p>
                <a:pPr marL="0" indent="0" algn="ctr">
                  <a:buNone/>
                </a:pPr>
                <a:r>
                  <a:rPr lang="en-ZA" sz="2800" b="1" dirty="0" smtClean="0">
                    <a:solidFill>
                      <a:srgbClr val="FF0000"/>
                    </a:solidFill>
                  </a:rPr>
                  <a:t>Mass of sucrose = </a:t>
                </a:r>
                <a14:m>
                  <m:oMath xmlns:m="http://schemas.openxmlformats.org/officeDocument/2006/math">
                    <m:f>
                      <m:fPr>
                        <m:ctrlPr>
                          <a:rPr lang="en-US" sz="2800" b="1" i="1">
                            <a:solidFill>
                              <a:srgbClr val="FF0000"/>
                            </a:solidFill>
                          </a:rPr>
                        </m:ctrlPr>
                      </m:fPr>
                      <m:num>
                        <m:r>
                          <a:rPr lang="en-ZA" sz="2800" b="1" i="1">
                            <a:solidFill>
                              <a:srgbClr val="FF0000"/>
                            </a:solidFill>
                          </a:rPr>
                          <m:t>𝟑𝟓</m:t>
                        </m:r>
                      </m:num>
                      <m:den>
                        <m:r>
                          <a:rPr lang="en-ZA" sz="2800" b="1" i="1">
                            <a:solidFill>
                              <a:srgbClr val="FF0000"/>
                            </a:solidFill>
                          </a:rPr>
                          <m:t>𝟏𝟎𝟎</m:t>
                        </m:r>
                      </m:den>
                    </m:f>
                  </m:oMath>
                </a14:m>
                <a:r>
                  <a:rPr lang="en-ZA" sz="2800" b="1" dirty="0">
                    <a:solidFill>
                      <a:srgbClr val="FF0000"/>
                    </a:solidFill>
                  </a:rPr>
                  <a:t> × 150g = 52.5 g</a:t>
                </a:r>
                <a:endParaRPr lang="en-US" sz="2800" b="1" dirty="0">
                  <a:solidFill>
                    <a:srgbClr val="FF0000"/>
                  </a:solidFill>
                </a:endParaRPr>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457200" y="1672208"/>
                <a:ext cx="8219256" cy="4853136"/>
              </a:xfrm>
              <a:blipFill rotWithShape="1">
                <a:blip r:embed="rId2"/>
                <a:stretch>
                  <a:fillRect l="-665" t="-499"/>
                </a:stretch>
              </a:blipFill>
            </p:spPr>
            <p:txBody>
              <a:bodyPr/>
              <a:lstStyle/>
              <a:p>
                <a:r>
                  <a:rPr lang="en-US">
                    <a:noFill/>
                  </a:rPr>
                  <a:t> </a:t>
                </a:r>
              </a:p>
            </p:txBody>
          </p:sp>
        </mc:Fallback>
      </mc:AlternateContent>
    </p:spTree>
    <p:extLst>
      <p:ext uri="{BB962C8B-B14F-4D97-AF65-F5344CB8AC3E}">
        <p14:creationId xmlns:p14="http://schemas.microsoft.com/office/powerpoint/2010/main" val="1844160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800" dirty="0" smtClean="0"/>
              <a:t>AMOUNT OF DISSOLVED SUBSTANCE(S)</a:t>
            </a:r>
            <a:endParaRPr lang="en-ZA" sz="38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457200" y="1672208"/>
                <a:ext cx="6131024" cy="4853136"/>
              </a:xfrm>
              <a:solidFill>
                <a:schemeClr val="bg1">
                  <a:lumMod val="95000"/>
                  <a:alpha val="75000"/>
                </a:schemeClr>
              </a:solidFill>
              <a:scene3d>
                <a:camera prst="orthographicFront"/>
                <a:lightRig rig="threePt" dir="t"/>
              </a:scene3d>
              <a:sp3d>
                <a:bevelT/>
              </a:sp3d>
            </p:spPr>
            <p:txBody>
              <a:bodyPr>
                <a:noAutofit/>
              </a:bodyPr>
              <a:lstStyle/>
              <a:p>
                <a:pPr marL="6350" lvl="3" indent="0" algn="just">
                  <a:lnSpc>
                    <a:spcPct val="150000"/>
                  </a:lnSpc>
                  <a:spcAft>
                    <a:spcPts val="1200"/>
                  </a:spcAft>
                  <a:buNone/>
                </a:pPr>
                <a:r>
                  <a:rPr lang="en-ZA" sz="1800" b="1" dirty="0">
                    <a:latin typeface="Arial"/>
                  </a:rPr>
                  <a:t>Mass of solution </a:t>
                </a:r>
                <a:endParaRPr lang="en-US" sz="1800" b="1" dirty="0">
                  <a:effectLst/>
                  <a:latin typeface="Arial"/>
                </a:endParaRPr>
              </a:p>
              <a:p>
                <a:pPr marL="0" indent="0" algn="just">
                  <a:lnSpc>
                    <a:spcPct val="150000"/>
                  </a:lnSpc>
                  <a:spcAft>
                    <a:spcPts val="1200"/>
                  </a:spcAft>
                  <a:buNone/>
                </a:pPr>
                <a:r>
                  <a:rPr lang="en-ZA" sz="1800" b="1" dirty="0">
                    <a:effectLst/>
                    <a:latin typeface="Arial"/>
                    <a:ea typeface="Calibri"/>
                    <a:cs typeface="Times New Roman"/>
                  </a:rPr>
                  <a:t>Formula:</a:t>
                </a:r>
                <a:endParaRPr lang="en-US" sz="1800" dirty="0">
                  <a:ea typeface="Calibri"/>
                  <a:cs typeface="Times New Roman"/>
                </a:endParaRPr>
              </a:p>
              <a:p>
                <a:pPr marL="0" indent="0" algn="ctr">
                  <a:lnSpc>
                    <a:spcPct val="150000"/>
                  </a:lnSpc>
                  <a:spcAft>
                    <a:spcPts val="1200"/>
                  </a:spcAft>
                  <a:buNone/>
                </a:pPr>
                <a:r>
                  <a:rPr lang="en-ZA" sz="2000" b="1" dirty="0" smtClean="0">
                    <a:solidFill>
                      <a:srgbClr val="FF0000"/>
                    </a:solidFill>
                    <a:effectLst/>
                    <a:latin typeface="Arial"/>
                    <a:ea typeface="Calibri"/>
                    <a:cs typeface="Times New Roman"/>
                  </a:rPr>
                  <a:t>Mass of solution = </a:t>
                </a:r>
                <a14:m>
                  <m:oMath xmlns:m="http://schemas.openxmlformats.org/officeDocument/2006/math">
                    <m:f>
                      <m:fPr>
                        <m:ctrlPr>
                          <a:rPr lang="en-US" sz="2000" b="1" i="1">
                            <a:solidFill>
                              <a:srgbClr val="FF0000"/>
                            </a:solidFill>
                            <a:effectLst/>
                            <a:latin typeface="Cambria Math"/>
                            <a:ea typeface="Calibri"/>
                            <a:cs typeface="Arial"/>
                          </a:rPr>
                        </m:ctrlPr>
                      </m:fPr>
                      <m:num>
                        <m:r>
                          <a:rPr lang="en-ZA" sz="2000" b="1" i="1">
                            <a:solidFill>
                              <a:srgbClr val="FF0000"/>
                            </a:solidFill>
                            <a:effectLst/>
                            <a:latin typeface="Cambria Math"/>
                            <a:ea typeface="Calibri"/>
                            <a:cs typeface="Arial"/>
                          </a:rPr>
                          <m:t>𝑴𝒂𝒔𝒔</m:t>
                        </m:r>
                        <m:r>
                          <a:rPr lang="en-ZA" sz="2000" b="1" i="1">
                            <a:solidFill>
                              <a:srgbClr val="FF0000"/>
                            </a:solidFill>
                            <a:effectLst/>
                            <a:latin typeface="Cambria Math"/>
                            <a:ea typeface="Calibri"/>
                            <a:cs typeface="Arial"/>
                          </a:rPr>
                          <m:t> </m:t>
                        </m:r>
                        <m:r>
                          <a:rPr lang="en-ZA" sz="2000" b="1" i="1">
                            <a:solidFill>
                              <a:srgbClr val="FF0000"/>
                            </a:solidFill>
                            <a:effectLst/>
                            <a:latin typeface="Cambria Math"/>
                            <a:ea typeface="Calibri"/>
                            <a:cs typeface="Arial"/>
                          </a:rPr>
                          <m:t>𝒐𝒇</m:t>
                        </m:r>
                        <m:r>
                          <a:rPr lang="en-ZA" sz="2000" b="1" i="1">
                            <a:solidFill>
                              <a:srgbClr val="FF0000"/>
                            </a:solidFill>
                            <a:effectLst/>
                            <a:latin typeface="Cambria Math"/>
                            <a:ea typeface="Calibri"/>
                            <a:cs typeface="Arial"/>
                          </a:rPr>
                          <m:t> </m:t>
                        </m:r>
                        <m:r>
                          <a:rPr lang="en-ZA" sz="2000" b="1" i="1">
                            <a:solidFill>
                              <a:srgbClr val="FF0000"/>
                            </a:solidFill>
                            <a:effectLst/>
                            <a:latin typeface="Cambria Math"/>
                            <a:ea typeface="Calibri"/>
                            <a:cs typeface="Arial"/>
                          </a:rPr>
                          <m:t>𝑫𝒊𝒔𝒔𝒐𝒍𝒗𝒆𝒅</m:t>
                        </m:r>
                        <m:r>
                          <a:rPr lang="en-ZA" sz="2000" b="1" i="1">
                            <a:solidFill>
                              <a:srgbClr val="FF0000"/>
                            </a:solidFill>
                            <a:effectLst/>
                            <a:latin typeface="Cambria Math"/>
                            <a:ea typeface="Calibri"/>
                            <a:cs typeface="Arial"/>
                          </a:rPr>
                          <m:t> </m:t>
                        </m:r>
                        <m:r>
                          <a:rPr lang="en-ZA" sz="2000" b="1" i="1">
                            <a:solidFill>
                              <a:srgbClr val="FF0000"/>
                            </a:solidFill>
                            <a:effectLst/>
                            <a:latin typeface="Cambria Math"/>
                            <a:ea typeface="Calibri"/>
                            <a:cs typeface="Arial"/>
                          </a:rPr>
                          <m:t>𝒔𝒖𝒃𝒔𝒕𝒂𝒏𝒄𝒆</m:t>
                        </m:r>
                        <m:r>
                          <a:rPr lang="en-ZA" sz="2000" b="1" i="1">
                            <a:solidFill>
                              <a:srgbClr val="FF0000"/>
                            </a:solidFill>
                            <a:effectLst/>
                            <a:latin typeface="Cambria Math"/>
                            <a:ea typeface="Calibri"/>
                            <a:cs typeface="Arial"/>
                          </a:rPr>
                          <m:t>(</m:t>
                        </m:r>
                        <m:r>
                          <a:rPr lang="en-ZA" sz="2000" b="1" i="1">
                            <a:solidFill>
                              <a:srgbClr val="FF0000"/>
                            </a:solidFill>
                            <a:effectLst/>
                            <a:latin typeface="Cambria Math"/>
                            <a:ea typeface="Calibri"/>
                            <a:cs typeface="Arial"/>
                          </a:rPr>
                          <m:t>𝒔</m:t>
                        </m:r>
                        <m:r>
                          <a:rPr lang="en-ZA" sz="2000" b="1" i="1">
                            <a:solidFill>
                              <a:srgbClr val="FF0000"/>
                            </a:solidFill>
                            <a:effectLst/>
                            <a:latin typeface="Cambria Math"/>
                            <a:ea typeface="Calibri"/>
                            <a:cs typeface="Arial"/>
                          </a:rPr>
                          <m:t>)</m:t>
                        </m:r>
                      </m:num>
                      <m:den>
                        <m:r>
                          <a:rPr lang="en-ZA" sz="2000" b="1" i="1">
                            <a:solidFill>
                              <a:srgbClr val="FF0000"/>
                            </a:solidFill>
                            <a:effectLst/>
                            <a:latin typeface="Cambria Math"/>
                            <a:ea typeface="Calibri"/>
                            <a:cs typeface="Arial"/>
                          </a:rPr>
                          <m:t>% </m:t>
                        </m:r>
                        <m:r>
                          <a:rPr lang="en-ZA" sz="2000" b="1" i="1">
                            <a:solidFill>
                              <a:srgbClr val="FF0000"/>
                            </a:solidFill>
                            <a:effectLst/>
                            <a:latin typeface="Cambria Math"/>
                            <a:ea typeface="Calibri"/>
                            <a:cs typeface="Arial"/>
                          </a:rPr>
                          <m:t>𝑫𝒊𝒔𝒔𝒐𝒍𝒗𝒆𝒅</m:t>
                        </m:r>
                        <m:r>
                          <a:rPr lang="en-ZA" sz="2000" b="1" i="1">
                            <a:solidFill>
                              <a:srgbClr val="FF0000"/>
                            </a:solidFill>
                            <a:effectLst/>
                            <a:latin typeface="Cambria Math"/>
                            <a:ea typeface="Calibri"/>
                            <a:cs typeface="Arial"/>
                          </a:rPr>
                          <m:t> </m:t>
                        </m:r>
                        <m:r>
                          <a:rPr lang="en-ZA" sz="2000" b="1" i="1">
                            <a:solidFill>
                              <a:srgbClr val="FF0000"/>
                            </a:solidFill>
                            <a:effectLst/>
                            <a:latin typeface="Cambria Math"/>
                            <a:ea typeface="Calibri"/>
                            <a:cs typeface="Arial"/>
                          </a:rPr>
                          <m:t>𝒔𝒖𝒃𝒔𝒕𝒂𝒏𝒄𝒆</m:t>
                        </m:r>
                        <m:r>
                          <a:rPr lang="en-ZA" sz="2000" b="1" i="1">
                            <a:solidFill>
                              <a:srgbClr val="FF0000"/>
                            </a:solidFill>
                            <a:effectLst/>
                            <a:latin typeface="Cambria Math"/>
                            <a:ea typeface="Calibri"/>
                            <a:cs typeface="Arial"/>
                          </a:rPr>
                          <m:t>(</m:t>
                        </m:r>
                        <m:r>
                          <a:rPr lang="en-ZA" sz="2000" b="1" i="1">
                            <a:solidFill>
                              <a:srgbClr val="FF0000"/>
                            </a:solidFill>
                            <a:effectLst/>
                            <a:latin typeface="Cambria Math"/>
                            <a:ea typeface="Calibri"/>
                            <a:cs typeface="Arial"/>
                          </a:rPr>
                          <m:t>𝒔</m:t>
                        </m:r>
                        <m:r>
                          <a:rPr lang="en-ZA" sz="2000" b="1" i="1">
                            <a:solidFill>
                              <a:srgbClr val="FF0000"/>
                            </a:solidFill>
                            <a:effectLst/>
                            <a:latin typeface="Cambria Math"/>
                            <a:ea typeface="Calibri"/>
                            <a:cs typeface="Arial"/>
                          </a:rPr>
                          <m:t>)</m:t>
                        </m:r>
                      </m:den>
                    </m:f>
                  </m:oMath>
                </a14:m>
                <a:r>
                  <a:rPr lang="en-ZA" sz="2000" b="1" dirty="0">
                    <a:solidFill>
                      <a:srgbClr val="FF0000"/>
                    </a:solidFill>
                    <a:effectLst/>
                    <a:latin typeface="Arial"/>
                    <a:ea typeface="Calibri"/>
                    <a:cs typeface="Times New Roman"/>
                  </a:rPr>
                  <a:t> × 100</a:t>
                </a:r>
                <a:endParaRPr lang="en-US" sz="2000" b="1" dirty="0">
                  <a:solidFill>
                    <a:srgbClr val="FF0000"/>
                  </a:solidFill>
                  <a:ea typeface="Calibri"/>
                  <a:cs typeface="Times New Roman"/>
                </a:endParaRPr>
              </a:p>
              <a:p>
                <a:pPr marL="0" indent="0" algn="just">
                  <a:lnSpc>
                    <a:spcPct val="150000"/>
                  </a:lnSpc>
                  <a:spcAft>
                    <a:spcPts val="1200"/>
                  </a:spcAft>
                  <a:buNone/>
                </a:pPr>
                <a:r>
                  <a:rPr lang="en-ZA" sz="1800" b="1" dirty="0" smtClean="0">
                    <a:effectLst/>
                    <a:latin typeface="Arial"/>
                    <a:ea typeface="Calibri"/>
                    <a:cs typeface="Times New Roman"/>
                  </a:rPr>
                  <a:t>Example</a:t>
                </a:r>
                <a:r>
                  <a:rPr lang="en-ZA" sz="1800" dirty="0" smtClean="0">
                    <a:effectLst/>
                    <a:latin typeface="Arial"/>
                    <a:ea typeface="Calibri"/>
                    <a:cs typeface="Times New Roman"/>
                  </a:rPr>
                  <a:t>: </a:t>
                </a:r>
                <a:endParaRPr lang="en-US" sz="1800" dirty="0">
                  <a:ea typeface="Calibri"/>
                  <a:cs typeface="Times New Roman"/>
                </a:endParaRPr>
              </a:p>
              <a:p>
                <a:pPr algn="just">
                  <a:spcAft>
                    <a:spcPts val="1200"/>
                  </a:spcAft>
                </a:pPr>
                <a:r>
                  <a:rPr lang="en-ZA" sz="1800" dirty="0">
                    <a:effectLst/>
                    <a:latin typeface="Arial"/>
                    <a:ea typeface="Calibri"/>
                    <a:cs typeface="Times New Roman"/>
                  </a:rPr>
                  <a:t>Find the mass of a 40% sucrose solution if the </a:t>
                </a:r>
                <a:endParaRPr lang="en-ZA" sz="1800" dirty="0" smtClean="0">
                  <a:effectLst/>
                  <a:latin typeface="Arial"/>
                  <a:ea typeface="Calibri"/>
                  <a:cs typeface="Times New Roman"/>
                </a:endParaRPr>
              </a:p>
              <a:p>
                <a:pPr marL="0" indent="0" algn="just">
                  <a:spcAft>
                    <a:spcPts val="1200"/>
                  </a:spcAft>
                  <a:buNone/>
                </a:pPr>
                <a:r>
                  <a:rPr lang="en-ZA" sz="1800" dirty="0">
                    <a:latin typeface="Arial"/>
                    <a:ea typeface="Calibri"/>
                    <a:cs typeface="Times New Roman"/>
                  </a:rPr>
                  <a:t> </a:t>
                </a:r>
                <a:r>
                  <a:rPr lang="en-ZA" sz="1800" dirty="0" smtClean="0">
                    <a:latin typeface="Arial"/>
                    <a:ea typeface="Calibri"/>
                    <a:cs typeface="Times New Roman"/>
                  </a:rPr>
                  <a:t>     </a:t>
                </a:r>
                <a:r>
                  <a:rPr lang="en-ZA" sz="1800" dirty="0" smtClean="0">
                    <a:effectLst/>
                    <a:latin typeface="Arial"/>
                    <a:ea typeface="Calibri"/>
                    <a:cs typeface="Times New Roman"/>
                  </a:rPr>
                  <a:t>solution </a:t>
                </a:r>
                <a:r>
                  <a:rPr lang="en-ZA" sz="1800" dirty="0">
                    <a:effectLst/>
                    <a:latin typeface="Arial"/>
                    <a:ea typeface="Calibri"/>
                    <a:cs typeface="Times New Roman"/>
                  </a:rPr>
                  <a:t>contains 75g of sucrose.</a:t>
                </a:r>
                <a:endParaRPr lang="en-US" sz="1800" dirty="0">
                  <a:ea typeface="Calibri"/>
                  <a:cs typeface="Times New Roman"/>
                </a:endParaRPr>
              </a:p>
              <a:p>
                <a:pPr marL="0" indent="0" algn="ctr">
                  <a:lnSpc>
                    <a:spcPct val="150000"/>
                  </a:lnSpc>
                  <a:spcAft>
                    <a:spcPts val="1200"/>
                  </a:spcAft>
                  <a:buNone/>
                </a:pPr>
                <a:r>
                  <a:rPr lang="en-ZA" sz="2000" b="1" dirty="0" smtClean="0">
                    <a:solidFill>
                      <a:srgbClr val="FF0000"/>
                    </a:solidFill>
                    <a:effectLst/>
                    <a:latin typeface="Arial"/>
                    <a:ea typeface="Calibri"/>
                    <a:cs typeface="Times New Roman"/>
                  </a:rPr>
                  <a:t>Mass of solution = </a:t>
                </a:r>
                <a14:m>
                  <m:oMath xmlns:m="http://schemas.openxmlformats.org/officeDocument/2006/math">
                    <m:f>
                      <m:fPr>
                        <m:ctrlPr>
                          <a:rPr lang="en-US" sz="2000" b="1" i="1">
                            <a:solidFill>
                              <a:srgbClr val="FF0000"/>
                            </a:solidFill>
                            <a:effectLst/>
                            <a:latin typeface="Cambria Math"/>
                            <a:ea typeface="Calibri"/>
                            <a:cs typeface="Arial"/>
                          </a:rPr>
                        </m:ctrlPr>
                      </m:fPr>
                      <m:num>
                        <m:r>
                          <a:rPr lang="en-ZA" sz="2000" b="1" i="1">
                            <a:solidFill>
                              <a:srgbClr val="FF0000"/>
                            </a:solidFill>
                            <a:effectLst/>
                            <a:latin typeface="Cambria Math"/>
                            <a:ea typeface="Calibri"/>
                            <a:cs typeface="Arial"/>
                          </a:rPr>
                          <m:t>𝟕𝟓</m:t>
                        </m:r>
                        <m:r>
                          <a:rPr lang="en-ZA" sz="2000" b="1" i="1">
                            <a:solidFill>
                              <a:srgbClr val="FF0000"/>
                            </a:solidFill>
                            <a:effectLst/>
                            <a:latin typeface="Cambria Math"/>
                            <a:ea typeface="Calibri"/>
                            <a:cs typeface="Arial"/>
                          </a:rPr>
                          <m:t> </m:t>
                        </m:r>
                        <m:r>
                          <a:rPr lang="en-ZA" sz="2000" b="1" i="1">
                            <a:solidFill>
                              <a:srgbClr val="FF0000"/>
                            </a:solidFill>
                            <a:effectLst/>
                            <a:latin typeface="Cambria Math"/>
                            <a:ea typeface="Calibri"/>
                            <a:cs typeface="Arial"/>
                          </a:rPr>
                          <m:t>𝒈</m:t>
                        </m:r>
                      </m:num>
                      <m:den>
                        <m:r>
                          <a:rPr lang="en-ZA" sz="2000" b="1" i="1">
                            <a:solidFill>
                              <a:srgbClr val="FF0000"/>
                            </a:solidFill>
                            <a:effectLst/>
                            <a:latin typeface="Cambria Math"/>
                            <a:ea typeface="Calibri"/>
                            <a:cs typeface="Arial"/>
                          </a:rPr>
                          <m:t>𝟒𝟎</m:t>
                        </m:r>
                        <m:r>
                          <a:rPr lang="en-ZA" sz="2000" b="1" i="1">
                            <a:solidFill>
                              <a:srgbClr val="FF0000"/>
                            </a:solidFill>
                            <a:effectLst/>
                            <a:latin typeface="Cambria Math"/>
                            <a:ea typeface="Calibri"/>
                            <a:cs typeface="Arial"/>
                          </a:rPr>
                          <m:t>%</m:t>
                        </m:r>
                      </m:den>
                    </m:f>
                  </m:oMath>
                </a14:m>
                <a:r>
                  <a:rPr lang="en-ZA" sz="2000" b="1" dirty="0">
                    <a:solidFill>
                      <a:srgbClr val="FF0000"/>
                    </a:solidFill>
                    <a:effectLst/>
                    <a:latin typeface="Arial"/>
                    <a:ea typeface="Calibri"/>
                    <a:cs typeface="Times New Roman"/>
                  </a:rPr>
                  <a:t> × 100 = 187.5g</a:t>
                </a:r>
                <a:endParaRPr lang="en-US" sz="2000" b="1" dirty="0">
                  <a:solidFill>
                    <a:srgbClr val="FF0000"/>
                  </a:solidFill>
                  <a:ea typeface="Calibri"/>
                  <a:cs typeface="Times New Roman"/>
                </a:endParaRPr>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457200" y="1672208"/>
                <a:ext cx="6131024" cy="4853136"/>
              </a:xfrm>
              <a:blipFill rotWithShape="1">
                <a:blip r:embed="rId2"/>
                <a:stretch>
                  <a:fillRect l="-495"/>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077072"/>
            <a:ext cx="267017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376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800" dirty="0" smtClean="0"/>
              <a:t>EXPRESSING </a:t>
            </a:r>
            <a:r>
              <a:rPr lang="en-US" sz="3800" dirty="0"/>
              <a:t>CONCENTRATION </a:t>
            </a:r>
            <a:endParaRPr lang="en-ZA" sz="3800" dirty="0"/>
          </a:p>
        </p:txBody>
      </p:sp>
      <p:sp>
        <p:nvSpPr>
          <p:cNvPr id="5" name="Content Placeholder 2"/>
          <p:cNvSpPr>
            <a:spLocks noGrp="1"/>
          </p:cNvSpPr>
          <p:nvPr>
            <p:ph idx="1"/>
          </p:nvPr>
        </p:nvSpPr>
        <p:spPr>
          <a:xfrm>
            <a:off x="457200" y="1672208"/>
            <a:ext cx="8363272" cy="4853136"/>
          </a:xfrm>
          <a:solidFill>
            <a:schemeClr val="bg1">
              <a:lumMod val="95000"/>
              <a:alpha val="75000"/>
            </a:schemeClr>
          </a:solidFill>
          <a:scene3d>
            <a:camera prst="orthographicFront"/>
            <a:lightRig rig="threePt" dir="t"/>
          </a:scene3d>
          <a:sp3d>
            <a:bevelT/>
          </a:sp3d>
        </p:spPr>
        <p:txBody>
          <a:bodyPr>
            <a:noAutofit/>
          </a:bodyPr>
          <a:lstStyle/>
          <a:p>
            <a:pPr marL="292100" lvl="3" indent="-285750" algn="just">
              <a:spcAft>
                <a:spcPts val="1200"/>
              </a:spcAft>
            </a:pPr>
            <a:r>
              <a:rPr lang="en-US" sz="2400" dirty="0"/>
              <a:t>The concentration of a substance in water can be expressed as a mass per certain volume of solution.</a:t>
            </a:r>
          </a:p>
          <a:p>
            <a:pPr marL="292100" lvl="3" indent="-285750" algn="just">
              <a:spcAft>
                <a:spcPts val="1200"/>
              </a:spcAft>
            </a:pPr>
            <a:r>
              <a:rPr lang="en-US" sz="2400" dirty="0"/>
              <a:t>The concentration is usually expressed as the mass of solute per </a:t>
            </a:r>
            <a:r>
              <a:rPr lang="en-US" sz="2400" dirty="0" err="1"/>
              <a:t>litre</a:t>
            </a:r>
            <a:r>
              <a:rPr lang="en-US" sz="2400" dirty="0"/>
              <a:t> of </a:t>
            </a:r>
            <a:r>
              <a:rPr lang="en-US" sz="2400" dirty="0" smtClean="0"/>
              <a:t>solution.</a:t>
            </a:r>
          </a:p>
          <a:p>
            <a:pPr marL="6350" lvl="3" indent="0" algn="just">
              <a:spcAft>
                <a:spcPts val="1200"/>
              </a:spcAft>
              <a:buNone/>
            </a:pPr>
            <a:r>
              <a:rPr lang="en-US" sz="2400" dirty="0" smtClean="0"/>
              <a:t>Example: </a:t>
            </a:r>
            <a:endParaRPr lang="en-US" sz="2400" dirty="0"/>
          </a:p>
          <a:p>
            <a:pPr marL="292100" lvl="3" indent="-285750" algn="just">
              <a:spcAft>
                <a:spcPts val="1200"/>
              </a:spcAft>
            </a:pPr>
            <a:r>
              <a:rPr lang="en-US" sz="2400" dirty="0"/>
              <a:t>1 g per </a:t>
            </a:r>
            <a:r>
              <a:rPr lang="en-US" sz="2400" dirty="0" err="1"/>
              <a:t>litre</a:t>
            </a:r>
            <a:r>
              <a:rPr lang="en-US" sz="2400" dirty="0"/>
              <a:t> ; 7g per </a:t>
            </a:r>
            <a:r>
              <a:rPr lang="en-US" sz="2400" dirty="0" err="1"/>
              <a:t>litre</a:t>
            </a:r>
            <a:r>
              <a:rPr lang="en-US" sz="2400" dirty="0"/>
              <a:t> ; 11.3g per </a:t>
            </a:r>
            <a:r>
              <a:rPr lang="en-US" sz="2400" dirty="0" err="1"/>
              <a:t>litre</a:t>
            </a:r>
            <a:r>
              <a:rPr lang="en-US" sz="2400" dirty="0"/>
              <a:t>; 1 g per 1000 cm</a:t>
            </a:r>
            <a:r>
              <a:rPr lang="en-US" sz="2400" baseline="30000" dirty="0"/>
              <a:t>3</a:t>
            </a:r>
          </a:p>
          <a:p>
            <a:pPr marL="292100" lvl="3" indent="-285750" algn="just">
              <a:spcAft>
                <a:spcPts val="1200"/>
              </a:spcAft>
            </a:pPr>
            <a:r>
              <a:rPr lang="en-US" sz="2400" dirty="0"/>
              <a:t>It is important that the above is remembered as it simplifies the working out of different concentrations and volumes.</a:t>
            </a:r>
          </a:p>
          <a:p>
            <a:pPr marL="292100" lvl="3" indent="-285750" algn="just">
              <a:spcAft>
                <a:spcPts val="1200"/>
              </a:spcAft>
            </a:pPr>
            <a:r>
              <a:rPr lang="en-US" sz="2400" dirty="0"/>
              <a:t>Remember 1 </a:t>
            </a:r>
            <a:r>
              <a:rPr lang="en-US" sz="2400" dirty="0" err="1"/>
              <a:t>litre</a:t>
            </a:r>
            <a:r>
              <a:rPr lang="en-US" sz="2400" dirty="0"/>
              <a:t> is always the basis of the calculation i.e. 1 l or 1000 cm</a:t>
            </a:r>
            <a:r>
              <a:rPr lang="en-US" sz="2400" baseline="30000" dirty="0"/>
              <a:t>3</a:t>
            </a:r>
            <a:r>
              <a:rPr lang="en-US" sz="2400" dirty="0"/>
              <a:t> is the denominator in all cases.</a:t>
            </a:r>
          </a:p>
        </p:txBody>
      </p:sp>
    </p:spTree>
    <p:extLst>
      <p:ext uri="{BB962C8B-B14F-4D97-AF65-F5344CB8AC3E}">
        <p14:creationId xmlns:p14="http://schemas.microsoft.com/office/powerpoint/2010/main" val="3002344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800" dirty="0" smtClean="0"/>
              <a:t>EXPRESSING </a:t>
            </a:r>
            <a:r>
              <a:rPr lang="en-US" sz="3800" dirty="0"/>
              <a:t>CONCENTRATION </a:t>
            </a:r>
            <a:endParaRPr lang="en-ZA" sz="38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457200" y="1672208"/>
                <a:ext cx="8363272" cy="4853136"/>
              </a:xfrm>
              <a:solidFill>
                <a:schemeClr val="bg1">
                  <a:lumMod val="95000"/>
                  <a:alpha val="75000"/>
                </a:schemeClr>
              </a:solidFill>
              <a:scene3d>
                <a:camera prst="orthographicFront"/>
                <a:lightRig rig="threePt" dir="t"/>
              </a:scene3d>
              <a:sp3d>
                <a:bevelT/>
              </a:sp3d>
            </p:spPr>
            <p:txBody>
              <a:bodyPr>
                <a:noAutofit/>
              </a:bodyPr>
              <a:lstStyle/>
              <a:p>
                <a:pPr marL="0" indent="0" algn="just">
                  <a:spcBef>
                    <a:spcPts val="0"/>
                  </a:spcBef>
                  <a:spcAft>
                    <a:spcPts val="1200"/>
                  </a:spcAft>
                  <a:buNone/>
                </a:pPr>
                <a:r>
                  <a:rPr lang="en-ZA" sz="2000" b="1" dirty="0" smtClean="0">
                    <a:ea typeface="Calibri"/>
                    <a:cs typeface="Times New Roman"/>
                  </a:rPr>
                  <a:t>Calculating of Volume</a:t>
                </a:r>
              </a:p>
              <a:p>
                <a:pPr algn="just">
                  <a:spcBef>
                    <a:spcPts val="0"/>
                  </a:spcBef>
                  <a:spcAft>
                    <a:spcPts val="1200"/>
                  </a:spcAft>
                </a:pPr>
                <a:r>
                  <a:rPr lang="en-ZA" sz="2000" dirty="0" smtClean="0">
                    <a:ea typeface="Calibri"/>
                    <a:cs typeface="Times New Roman"/>
                  </a:rPr>
                  <a:t>Given </a:t>
                </a:r>
                <a:r>
                  <a:rPr lang="en-ZA" sz="2000" dirty="0">
                    <a:ea typeface="Calibri"/>
                    <a:cs typeface="Times New Roman"/>
                  </a:rPr>
                  <a:t>mass and concentration the volume can be obtained.</a:t>
                </a:r>
                <a:endParaRPr lang="en-US" sz="2000" b="1" dirty="0">
                  <a:ea typeface="Calibri"/>
                  <a:cs typeface="Times New Roman"/>
                </a:endParaRPr>
              </a:p>
              <a:p>
                <a:pPr marL="0" indent="0" algn="just">
                  <a:spcBef>
                    <a:spcPts val="0"/>
                  </a:spcBef>
                  <a:spcAft>
                    <a:spcPts val="1200"/>
                  </a:spcAft>
                  <a:buNone/>
                </a:pPr>
                <a:r>
                  <a:rPr lang="en-ZA" sz="2000" b="1" dirty="0" smtClean="0">
                    <a:effectLst/>
                    <a:ea typeface="Calibri"/>
                    <a:cs typeface="Times New Roman"/>
                  </a:rPr>
                  <a:t>Example</a:t>
                </a:r>
                <a:r>
                  <a:rPr lang="en-ZA" sz="2000" dirty="0" smtClean="0">
                    <a:effectLst/>
                    <a:ea typeface="Calibri"/>
                    <a:cs typeface="Times New Roman"/>
                  </a:rPr>
                  <a:t>:</a:t>
                </a:r>
                <a:endParaRPr lang="en-US" sz="2000" dirty="0">
                  <a:ea typeface="Calibri"/>
                  <a:cs typeface="Times New Roman"/>
                </a:endParaRPr>
              </a:p>
              <a:p>
                <a:pPr algn="just">
                  <a:spcBef>
                    <a:spcPts val="0"/>
                  </a:spcBef>
                  <a:spcAft>
                    <a:spcPts val="1200"/>
                  </a:spcAft>
                </a:pPr>
                <a:r>
                  <a:rPr lang="en-ZA" sz="2000" dirty="0">
                    <a:effectLst/>
                    <a:ea typeface="Calibri"/>
                    <a:cs typeface="Times New Roman"/>
                  </a:rPr>
                  <a:t>Mass = 500 g</a:t>
                </a:r>
                <a:endParaRPr lang="en-US" sz="2000" dirty="0">
                  <a:ea typeface="Calibri"/>
                  <a:cs typeface="Times New Roman"/>
                </a:endParaRPr>
              </a:p>
              <a:p>
                <a:pPr algn="just">
                  <a:spcBef>
                    <a:spcPts val="0"/>
                  </a:spcBef>
                  <a:spcAft>
                    <a:spcPts val="1200"/>
                  </a:spcAft>
                </a:pPr>
                <a:r>
                  <a:rPr lang="en-ZA" sz="2000" dirty="0">
                    <a:effectLst/>
                    <a:ea typeface="Calibri"/>
                    <a:cs typeface="Times New Roman"/>
                  </a:rPr>
                  <a:t>Concentration = 250 g/l</a:t>
                </a:r>
                <a:endParaRPr lang="en-US" sz="2000" dirty="0">
                  <a:ea typeface="Calibri"/>
                  <a:cs typeface="Times New Roman"/>
                </a:endParaRPr>
              </a:p>
              <a:p>
                <a:pPr marL="0" indent="0" algn="just">
                  <a:spcBef>
                    <a:spcPts val="0"/>
                  </a:spcBef>
                  <a:spcAft>
                    <a:spcPts val="1200"/>
                  </a:spcAft>
                  <a:buNone/>
                </a:pPr>
                <a:r>
                  <a:rPr lang="en-ZA" sz="2000" dirty="0">
                    <a:effectLst/>
                    <a:ea typeface="Calibri"/>
                    <a:cs typeface="Times New Roman"/>
                  </a:rPr>
                  <a:t>                                                                    		</a:t>
                </a:r>
                <a:r>
                  <a:rPr lang="en-ZA" sz="2000" u="sng" dirty="0">
                    <a:effectLst/>
                    <a:ea typeface="Calibri"/>
                    <a:cs typeface="Times New Roman"/>
                  </a:rPr>
                  <a:t>using ratio:</a:t>
                </a:r>
                <a:endParaRPr lang="en-US" sz="2000" dirty="0">
                  <a:ea typeface="Calibri"/>
                  <a:cs typeface="Times New Roman"/>
                </a:endParaRPr>
              </a:p>
              <a:p>
                <a:pPr marL="0" indent="0" algn="just">
                  <a:spcBef>
                    <a:spcPts val="0"/>
                  </a:spcBef>
                  <a:spcAft>
                    <a:spcPts val="1200"/>
                  </a:spcAft>
                  <a:buNone/>
                </a:pPr>
                <a:r>
                  <a:rPr lang="en-ZA" sz="2000" b="1" dirty="0" smtClean="0">
                    <a:solidFill>
                      <a:srgbClr val="FF0000"/>
                    </a:solidFill>
                    <a:effectLst/>
                    <a:ea typeface="Calibri"/>
                    <a:cs typeface="Times New Roman"/>
                  </a:rPr>
                  <a:t>Volume = </a:t>
                </a:r>
                <a14:m>
                  <m:oMath xmlns:m="http://schemas.openxmlformats.org/officeDocument/2006/math">
                    <m:f>
                      <m:fPr>
                        <m:ctrlPr>
                          <a:rPr lang="en-US" sz="2000" b="1" i="1">
                            <a:solidFill>
                              <a:srgbClr val="FF0000"/>
                            </a:solidFill>
                            <a:effectLst/>
                            <a:ea typeface="Calibri"/>
                            <a:cs typeface="Arial"/>
                          </a:rPr>
                        </m:ctrlPr>
                      </m:fPr>
                      <m:num>
                        <m:r>
                          <a:rPr lang="en-ZA" sz="2000" b="1" i="1">
                            <a:solidFill>
                              <a:srgbClr val="FF0000"/>
                            </a:solidFill>
                            <a:effectLst/>
                            <a:ea typeface="Calibri"/>
                            <a:cs typeface="Arial"/>
                          </a:rPr>
                          <m:t>𝑴𝒂𝒔𝒔</m:t>
                        </m:r>
                      </m:num>
                      <m:den>
                        <m:r>
                          <a:rPr lang="en-ZA" sz="2000" b="1" i="1">
                            <a:solidFill>
                              <a:srgbClr val="FF0000"/>
                            </a:solidFill>
                            <a:effectLst/>
                            <a:ea typeface="Calibri"/>
                            <a:cs typeface="Arial"/>
                          </a:rPr>
                          <m:t>𝑪𝒐𝒏𝒄𝒆𝒏𝒕𝒓𝒂𝒕𝒊𝒐𝒏</m:t>
                        </m:r>
                      </m:den>
                    </m:f>
                  </m:oMath>
                </a14:m>
                <a:r>
                  <a:rPr lang="en-ZA" sz="2000" b="1" dirty="0">
                    <a:solidFill>
                      <a:srgbClr val="FF0000"/>
                    </a:solidFill>
                    <a:effectLst/>
                    <a:ea typeface="Calibri"/>
                    <a:cs typeface="Times New Roman"/>
                  </a:rPr>
                  <a:t> </a:t>
                </a:r>
                <a:r>
                  <a:rPr lang="en-ZA" sz="2000" dirty="0">
                    <a:effectLst/>
                    <a:ea typeface="Calibri"/>
                    <a:cs typeface="Times New Roman"/>
                  </a:rPr>
                  <a:t>                       </a:t>
                </a:r>
                <a:r>
                  <a:rPr lang="en-ZA" sz="2000" dirty="0" smtClean="0">
                    <a:ea typeface="Calibri"/>
                    <a:cs typeface="Times New Roman"/>
                  </a:rPr>
                  <a:t>	</a:t>
                </a:r>
                <a:r>
                  <a:rPr lang="en-ZA" sz="2000" dirty="0">
                    <a:ea typeface="Calibri"/>
                    <a:cs typeface="Times New Roman"/>
                  </a:rPr>
                  <a:t> </a:t>
                </a:r>
                <a:r>
                  <a:rPr lang="en-ZA" sz="2000" dirty="0" smtClean="0">
                    <a:ea typeface="Calibri"/>
                    <a:cs typeface="Times New Roman"/>
                  </a:rPr>
                  <a:t>     </a:t>
                </a:r>
                <a:r>
                  <a:rPr lang="en-ZA" sz="2000" dirty="0" smtClean="0">
                    <a:effectLst/>
                    <a:ea typeface="Calibri"/>
                    <a:cs typeface="Times New Roman"/>
                  </a:rPr>
                  <a:t>250g </a:t>
                </a:r>
                <a:r>
                  <a:rPr lang="en-ZA" sz="2000" dirty="0">
                    <a:effectLst/>
                    <a:ea typeface="Calibri"/>
                    <a:cs typeface="Times New Roman"/>
                  </a:rPr>
                  <a:t>solute in 1 l (</a:t>
                </a:r>
                <a:r>
                  <a:rPr lang="en-ZA" sz="2000" dirty="0" smtClean="0">
                    <a:effectLst/>
                    <a:ea typeface="Calibri"/>
                    <a:cs typeface="Times New Roman"/>
                  </a:rPr>
                  <a:t>given)</a:t>
                </a:r>
                <a:endParaRPr lang="en-US" sz="2000" dirty="0" smtClean="0">
                  <a:ea typeface="Calibri"/>
                  <a:cs typeface="Times New Roman"/>
                </a:endParaRPr>
              </a:p>
              <a:p>
                <a:pPr marL="0" indent="0" algn="just">
                  <a:spcBef>
                    <a:spcPts val="0"/>
                  </a:spcBef>
                  <a:spcAft>
                    <a:spcPts val="1200"/>
                  </a:spcAft>
                  <a:buNone/>
                </a:pPr>
                <a:r>
                  <a:rPr lang="en-ZA" sz="2000" dirty="0" smtClean="0">
                    <a:effectLst/>
                    <a:ea typeface="Calibri"/>
                    <a:cs typeface="Times New Roman"/>
                  </a:rPr>
                  <a:t>               </a:t>
                </a:r>
                <a:r>
                  <a:rPr lang="en-ZA" sz="2000" dirty="0" smtClean="0">
                    <a:solidFill>
                      <a:schemeClr val="tx1"/>
                    </a:solidFill>
                    <a:effectLst/>
                    <a:ea typeface="Calibri"/>
                    <a:cs typeface="Times New Roman"/>
                  </a:rPr>
                  <a:t>= </a:t>
                </a:r>
                <a14:m>
                  <m:oMath xmlns:m="http://schemas.openxmlformats.org/officeDocument/2006/math">
                    <m:f>
                      <m:fPr>
                        <m:ctrlPr>
                          <a:rPr lang="en-US" sz="2000" i="1">
                            <a:solidFill>
                              <a:schemeClr val="tx1"/>
                            </a:solidFill>
                            <a:effectLst/>
                            <a:ea typeface="Calibri"/>
                            <a:cs typeface="Arial"/>
                          </a:rPr>
                        </m:ctrlPr>
                      </m:fPr>
                      <m:num>
                        <m:r>
                          <a:rPr lang="en-ZA" sz="2000" b="0" i="1">
                            <a:solidFill>
                              <a:schemeClr val="tx1"/>
                            </a:solidFill>
                            <a:effectLst/>
                            <a:ea typeface="Calibri"/>
                            <a:cs typeface="Arial"/>
                          </a:rPr>
                          <m:t> </m:t>
                        </m:r>
                        <m:r>
                          <a:rPr lang="en-ZA" sz="2000" b="0" i="1">
                            <a:solidFill>
                              <a:schemeClr val="tx1"/>
                            </a:solidFill>
                            <a:effectLst/>
                            <a:ea typeface="Calibri"/>
                            <a:cs typeface="Arial"/>
                          </a:rPr>
                          <m:t>500</m:t>
                        </m:r>
                        <m:r>
                          <a:rPr lang="en-ZA" sz="2000" b="0" i="1">
                            <a:solidFill>
                              <a:schemeClr val="tx1"/>
                            </a:solidFill>
                            <a:effectLst/>
                            <a:ea typeface="Calibri"/>
                            <a:cs typeface="Arial"/>
                          </a:rPr>
                          <m:t> </m:t>
                        </m:r>
                        <m:r>
                          <a:rPr lang="en-ZA" sz="2000" b="0" i="1">
                            <a:solidFill>
                              <a:schemeClr val="tx1"/>
                            </a:solidFill>
                            <a:effectLst/>
                            <a:ea typeface="Calibri"/>
                            <a:cs typeface="Arial"/>
                          </a:rPr>
                          <m:t>𝑔</m:t>
                        </m:r>
                      </m:num>
                      <m:den>
                        <m:r>
                          <a:rPr lang="en-ZA" sz="2000" b="0" i="1">
                            <a:solidFill>
                              <a:schemeClr val="tx1"/>
                            </a:solidFill>
                            <a:effectLst/>
                            <a:ea typeface="Calibri"/>
                            <a:cs typeface="Arial"/>
                          </a:rPr>
                          <m:t>250</m:t>
                        </m:r>
                        <m:r>
                          <a:rPr lang="en-ZA" sz="2000" b="0" i="1">
                            <a:solidFill>
                              <a:schemeClr val="tx1"/>
                            </a:solidFill>
                            <a:effectLst/>
                            <a:ea typeface="Calibri"/>
                            <a:cs typeface="Arial"/>
                          </a:rPr>
                          <m:t> </m:t>
                        </m:r>
                        <m:r>
                          <a:rPr lang="en-ZA" sz="2000" b="0" i="1">
                            <a:solidFill>
                              <a:schemeClr val="tx1"/>
                            </a:solidFill>
                            <a:effectLst/>
                            <a:ea typeface="Calibri"/>
                            <a:cs typeface="Arial"/>
                          </a:rPr>
                          <m:t>𝑔</m:t>
                        </m:r>
                        <m:r>
                          <a:rPr lang="en-ZA" sz="2000" b="0" i="1">
                            <a:solidFill>
                              <a:schemeClr val="tx1"/>
                            </a:solidFill>
                            <a:effectLst/>
                            <a:ea typeface="Calibri"/>
                            <a:cs typeface="Arial"/>
                          </a:rPr>
                          <m:t> ̸</m:t>
                        </m:r>
                        <m:r>
                          <a:rPr lang="en-ZA" sz="2000" b="0" i="1">
                            <a:solidFill>
                              <a:schemeClr val="tx1"/>
                            </a:solidFill>
                            <a:effectLst/>
                            <a:ea typeface="Calibri"/>
                            <a:cs typeface="Arial"/>
                          </a:rPr>
                          <m:t>𝑙</m:t>
                        </m:r>
                      </m:den>
                    </m:f>
                  </m:oMath>
                </a14:m>
                <a:r>
                  <a:rPr lang="en-ZA" sz="2000" dirty="0">
                    <a:solidFill>
                      <a:schemeClr val="tx1"/>
                    </a:solidFill>
                    <a:effectLst/>
                    <a:ea typeface="Calibri"/>
                    <a:cs typeface="Times New Roman"/>
                  </a:rPr>
                  <a:t>                                   		</a:t>
                </a:r>
                <a:r>
                  <a:rPr lang="en-ZA" sz="2000" dirty="0" smtClean="0">
                    <a:solidFill>
                      <a:schemeClr val="tx1"/>
                    </a:solidFill>
                    <a:effectLst/>
                    <a:ea typeface="Calibri"/>
                    <a:cs typeface="Times New Roman"/>
                  </a:rPr>
                  <a:t>    </a:t>
                </a:r>
                <a:r>
                  <a:rPr lang="en-ZA" sz="2000" dirty="0" smtClean="0">
                    <a:solidFill>
                      <a:schemeClr val="tx1"/>
                    </a:solidFill>
                    <a:effectLst/>
                    <a:ea typeface="Calibri"/>
                    <a:cs typeface="Cambria Math"/>
                  </a:rPr>
                  <a:t>∴</a:t>
                </a:r>
                <a:r>
                  <a:rPr lang="en-ZA" sz="2000" dirty="0">
                    <a:solidFill>
                      <a:schemeClr val="tx1"/>
                    </a:solidFill>
                    <a:effectLst/>
                    <a:ea typeface="Calibri"/>
                    <a:cs typeface="Times New Roman"/>
                  </a:rPr>
                  <a:t>(2 × 250g) solute in (2 × 1 l)</a:t>
                </a:r>
                <a:endParaRPr lang="en-US" sz="2000" dirty="0">
                  <a:solidFill>
                    <a:schemeClr val="tx1"/>
                  </a:solidFill>
                  <a:ea typeface="Calibri"/>
                  <a:cs typeface="Times New Roman"/>
                </a:endParaRPr>
              </a:p>
              <a:p>
                <a:pPr marL="0" indent="0" algn="just">
                  <a:spcBef>
                    <a:spcPts val="0"/>
                  </a:spcBef>
                  <a:spcAft>
                    <a:spcPts val="1200"/>
                  </a:spcAft>
                  <a:buNone/>
                </a:pPr>
                <a:r>
                  <a:rPr lang="en-ZA" sz="2000" dirty="0" smtClean="0">
                    <a:solidFill>
                      <a:schemeClr val="tx1"/>
                    </a:solidFill>
                    <a:effectLst/>
                    <a:ea typeface="Calibri"/>
                    <a:cs typeface="Times New Roman"/>
                  </a:rPr>
                  <a:t>                = </a:t>
                </a:r>
                <a:r>
                  <a:rPr lang="en-ZA" sz="2000" dirty="0">
                    <a:solidFill>
                      <a:schemeClr val="tx1"/>
                    </a:solidFill>
                    <a:effectLst/>
                    <a:ea typeface="Calibri"/>
                    <a:cs typeface="Times New Roman"/>
                  </a:rPr>
                  <a:t>2l                                              </a:t>
                </a:r>
                <a:r>
                  <a:rPr lang="en-ZA" sz="2000" dirty="0">
                    <a:effectLst/>
                    <a:ea typeface="Calibri"/>
                    <a:cs typeface="Times New Roman"/>
                  </a:rPr>
                  <a:t>	</a:t>
                </a:r>
                <a:r>
                  <a:rPr lang="en-ZA" sz="2000" dirty="0" smtClean="0">
                    <a:effectLst/>
                    <a:ea typeface="Calibri"/>
                    <a:cs typeface="Times New Roman"/>
                  </a:rPr>
                  <a:t>    </a:t>
                </a:r>
                <a:r>
                  <a:rPr lang="en-ZA" sz="2000" dirty="0" smtClean="0">
                    <a:effectLst/>
                    <a:ea typeface="Calibri"/>
                    <a:cs typeface="Cambria Math"/>
                  </a:rPr>
                  <a:t>∴</a:t>
                </a:r>
                <a:r>
                  <a:rPr lang="en-ZA" sz="2000" dirty="0" smtClean="0">
                    <a:effectLst/>
                    <a:ea typeface="Calibri"/>
                    <a:cs typeface="Times New Roman"/>
                  </a:rPr>
                  <a:t>500 </a:t>
                </a:r>
                <a:r>
                  <a:rPr lang="en-ZA" sz="2000" dirty="0">
                    <a:effectLst/>
                    <a:ea typeface="Calibri"/>
                    <a:cs typeface="Times New Roman"/>
                  </a:rPr>
                  <a:t>g solute in 2000 cm</a:t>
                </a:r>
                <a:r>
                  <a:rPr lang="en-ZA" sz="2000" baseline="30000" dirty="0">
                    <a:effectLst/>
                    <a:ea typeface="Calibri"/>
                    <a:cs typeface="Times New Roman"/>
                  </a:rPr>
                  <a:t>3</a:t>
                </a:r>
                <a:endParaRPr lang="en-US" sz="2000" baseline="30000" dirty="0">
                  <a:ea typeface="Calibri"/>
                  <a:cs typeface="Times New Roman"/>
                </a:endParaRPr>
              </a:p>
              <a:p>
                <a:pPr marL="0" indent="0" algn="just">
                  <a:spcBef>
                    <a:spcPts val="0"/>
                  </a:spcBef>
                  <a:spcAft>
                    <a:spcPts val="1200"/>
                  </a:spcAft>
                  <a:buNone/>
                </a:pPr>
                <a:r>
                  <a:rPr lang="en-ZA" sz="2000" dirty="0">
                    <a:effectLst/>
                    <a:ea typeface="Calibri"/>
                    <a:cs typeface="Times New Roman"/>
                  </a:rPr>
                  <a:t>                                                                                    </a:t>
                </a:r>
                <a:r>
                  <a:rPr lang="en-ZA" sz="2000" dirty="0" smtClean="0">
                    <a:effectLst/>
                    <a:ea typeface="Calibri"/>
                    <a:cs typeface="Cambria Math"/>
                  </a:rPr>
                  <a:t>∴</a:t>
                </a:r>
                <a:r>
                  <a:rPr lang="en-ZA" sz="2000" dirty="0">
                    <a:effectLst/>
                    <a:ea typeface="Calibri"/>
                    <a:cs typeface="Times New Roman"/>
                  </a:rPr>
                  <a:t>500 g solute in 2 </a:t>
                </a:r>
                <a:r>
                  <a:rPr lang="en-ZA" sz="2000" dirty="0" smtClean="0">
                    <a:effectLst/>
                    <a:ea typeface="Calibri"/>
                    <a:cs typeface="Times New Roman"/>
                  </a:rPr>
                  <a:t>l</a:t>
                </a:r>
                <a:endParaRPr lang="en-US" sz="2000" dirty="0">
                  <a:ea typeface="Calibri"/>
                  <a:cs typeface="Times New Roman"/>
                </a:endParaRPr>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457200" y="1672208"/>
                <a:ext cx="8363272" cy="4853136"/>
              </a:xfrm>
              <a:blipFill rotWithShape="1">
                <a:blip r:embed="rId2"/>
                <a:stretch>
                  <a:fillRect l="-581" t="-375" b="-1124"/>
                </a:stretch>
              </a:blipFill>
            </p:spPr>
            <p:txBody>
              <a:bodyPr/>
              <a:lstStyle/>
              <a:p>
                <a:r>
                  <a:rPr lang="en-US">
                    <a:noFill/>
                  </a:rPr>
                  <a:t> </a:t>
                </a:r>
              </a:p>
            </p:txBody>
          </p:sp>
        </mc:Fallback>
      </mc:AlternateContent>
    </p:spTree>
    <p:extLst>
      <p:ext uri="{BB962C8B-B14F-4D97-AF65-F5344CB8AC3E}">
        <p14:creationId xmlns:p14="http://schemas.microsoft.com/office/powerpoint/2010/main" val="3156222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INTRODUCTION</a:t>
            </a:r>
            <a:endParaRPr lang="en-ZA" sz="4400" dirty="0"/>
          </a:p>
        </p:txBody>
      </p:sp>
      <p:sp>
        <p:nvSpPr>
          <p:cNvPr id="5" name="Content Placeholder 2"/>
          <p:cNvSpPr>
            <a:spLocks noGrp="1"/>
          </p:cNvSpPr>
          <p:nvPr>
            <p:ph idx="1"/>
          </p:nvPr>
        </p:nvSpPr>
        <p:spPr>
          <a:xfrm>
            <a:off x="179512" y="1600200"/>
            <a:ext cx="8784976" cy="5141168"/>
          </a:xfrm>
          <a:solidFill>
            <a:schemeClr val="bg1">
              <a:lumMod val="95000"/>
              <a:alpha val="75000"/>
            </a:schemeClr>
          </a:solidFill>
          <a:scene3d>
            <a:camera prst="orthographicFront"/>
            <a:lightRig rig="threePt" dir="t"/>
          </a:scene3d>
          <a:sp3d>
            <a:bevelT/>
          </a:sp3d>
        </p:spPr>
        <p:txBody>
          <a:bodyPr>
            <a:noAutofit/>
          </a:bodyPr>
          <a:lstStyle/>
          <a:p>
            <a:r>
              <a:rPr lang="en-US" sz="2200" dirty="0" smtClean="0"/>
              <a:t>If a solute (e.g. sugar) is mixed with a solvent (e.g. water) the result is called a solution. </a:t>
            </a:r>
          </a:p>
          <a:p>
            <a:r>
              <a:rPr lang="en-US" sz="2200" dirty="0" smtClean="0"/>
              <a:t>A homogeneous mixture of two (or more) components. </a:t>
            </a:r>
          </a:p>
          <a:p>
            <a:r>
              <a:rPr lang="en-US" sz="2200" dirty="0" smtClean="0"/>
              <a:t>Homogeneous means uniform i.e. the components cannot be told apart e.g. we cannot see the sugar dissolved in a sugar solution. </a:t>
            </a:r>
          </a:p>
          <a:p>
            <a:r>
              <a:rPr lang="en-US" sz="2200" dirty="0" smtClean="0"/>
              <a:t>A heterogeneous mixture is a mixture of two or more components where it is possible to tell the components apart e.g. a mixture of sugar and sand.</a:t>
            </a:r>
          </a:p>
          <a:p>
            <a:r>
              <a:rPr lang="en-US" sz="2200" dirty="0" smtClean="0"/>
              <a:t>A standard solution is a solution with a known concentration of chemicals.</a:t>
            </a:r>
          </a:p>
          <a:p>
            <a:r>
              <a:rPr lang="en-US" sz="2200" dirty="0" smtClean="0"/>
              <a:t>A standard solution is necessary when doing most analyses so that the unknown can be compared with the known. </a:t>
            </a:r>
          </a:p>
          <a:p>
            <a:r>
              <a:rPr lang="en-US" sz="2200" dirty="0" smtClean="0"/>
              <a:t>The accuracy of the final result of the analysis will thus depend on whether the solution was made correctly or not.</a:t>
            </a:r>
            <a:endParaRPr lang="en-US" sz="2200" dirty="0"/>
          </a:p>
        </p:txBody>
      </p:sp>
    </p:spTree>
    <p:extLst>
      <p:ext uri="{BB962C8B-B14F-4D97-AF65-F5344CB8AC3E}">
        <p14:creationId xmlns:p14="http://schemas.microsoft.com/office/powerpoint/2010/main" val="741613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800" dirty="0" smtClean="0"/>
              <a:t>EXPRESSING </a:t>
            </a:r>
            <a:r>
              <a:rPr lang="en-US" sz="3800" dirty="0"/>
              <a:t>CONCENTRATION </a:t>
            </a:r>
            <a:endParaRPr lang="en-ZA" sz="38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457200" y="1672208"/>
                <a:ext cx="8363272" cy="4853136"/>
              </a:xfrm>
              <a:solidFill>
                <a:schemeClr val="bg1">
                  <a:lumMod val="95000"/>
                  <a:alpha val="75000"/>
                </a:schemeClr>
              </a:solidFill>
              <a:scene3d>
                <a:camera prst="orthographicFront"/>
                <a:lightRig rig="threePt" dir="t"/>
              </a:scene3d>
              <a:sp3d>
                <a:bevelT/>
              </a:sp3d>
            </p:spPr>
            <p:txBody>
              <a:bodyPr>
                <a:noAutofit/>
              </a:bodyPr>
              <a:lstStyle/>
              <a:p>
                <a:pPr marL="0" indent="0" algn="just">
                  <a:spcBef>
                    <a:spcPts val="0"/>
                  </a:spcBef>
                  <a:spcAft>
                    <a:spcPts val="600"/>
                  </a:spcAft>
                  <a:buNone/>
                </a:pPr>
                <a:r>
                  <a:rPr lang="en-ZA" sz="2000" b="1" dirty="0" smtClean="0">
                    <a:ea typeface="Calibri"/>
                    <a:cs typeface="Times New Roman"/>
                  </a:rPr>
                  <a:t>Calculating of Volume</a:t>
                </a:r>
              </a:p>
              <a:p>
                <a:pPr marL="0" indent="0" algn="just">
                  <a:spcAft>
                    <a:spcPts val="600"/>
                  </a:spcAft>
                  <a:buNone/>
                </a:pPr>
                <a:r>
                  <a:rPr lang="en-ZA" sz="2000" b="1" dirty="0" smtClean="0">
                    <a:effectLst/>
                    <a:ea typeface="Calibri"/>
                    <a:cs typeface="Times New Roman"/>
                  </a:rPr>
                  <a:t>Example:</a:t>
                </a:r>
                <a:endParaRPr lang="en-US" sz="2000" b="1" dirty="0">
                  <a:ea typeface="Calibri"/>
                  <a:cs typeface="Times New Roman"/>
                </a:endParaRPr>
              </a:p>
              <a:p>
                <a:pPr algn="just">
                  <a:spcAft>
                    <a:spcPts val="600"/>
                  </a:spcAft>
                </a:pPr>
                <a:r>
                  <a:rPr lang="en-ZA" sz="2000" dirty="0">
                    <a:effectLst/>
                    <a:ea typeface="Calibri"/>
                    <a:cs typeface="Times New Roman"/>
                  </a:rPr>
                  <a:t>Mass = 270 g</a:t>
                </a:r>
                <a:endParaRPr lang="en-US" sz="2000" dirty="0">
                  <a:ea typeface="Calibri"/>
                  <a:cs typeface="Times New Roman"/>
                </a:endParaRPr>
              </a:p>
              <a:p>
                <a:pPr algn="just">
                  <a:spcAft>
                    <a:spcPts val="600"/>
                  </a:spcAft>
                </a:pPr>
                <a:r>
                  <a:rPr lang="en-ZA" sz="2000" dirty="0">
                    <a:effectLst/>
                    <a:ea typeface="Calibri"/>
                    <a:cs typeface="Times New Roman"/>
                  </a:rPr>
                  <a:t>Concentration = 72 g/l</a:t>
                </a:r>
                <a:endParaRPr lang="en-US" sz="2000" dirty="0">
                  <a:ea typeface="Calibri"/>
                  <a:cs typeface="Times New Roman"/>
                </a:endParaRPr>
              </a:p>
              <a:p>
                <a:pPr marL="0" indent="0" algn="just">
                  <a:spcAft>
                    <a:spcPts val="600"/>
                  </a:spcAft>
                  <a:buNone/>
                </a:pPr>
                <a:r>
                  <a:rPr lang="en-ZA" sz="2000" dirty="0" smtClean="0">
                    <a:ea typeface="Calibri"/>
                    <a:cs typeface="Times New Roman"/>
                  </a:rPr>
                  <a:t>    </a:t>
                </a:r>
                <a:r>
                  <a:rPr lang="en-ZA" sz="2000" dirty="0" smtClean="0">
                    <a:effectLst/>
                    <a:ea typeface="Calibri"/>
                    <a:cs typeface="Times New Roman"/>
                  </a:rPr>
                  <a:t>                                                            </a:t>
                </a:r>
                <a:r>
                  <a:rPr lang="en-ZA" sz="2000" dirty="0">
                    <a:effectLst/>
                    <a:ea typeface="Calibri"/>
                    <a:cs typeface="Times New Roman"/>
                  </a:rPr>
                  <a:t>		</a:t>
                </a:r>
                <a:r>
                  <a:rPr lang="en-ZA" sz="2000" dirty="0" smtClean="0">
                    <a:effectLst/>
                    <a:ea typeface="Calibri"/>
                    <a:cs typeface="Times New Roman"/>
                  </a:rPr>
                  <a:t>   </a:t>
                </a:r>
                <a:r>
                  <a:rPr lang="en-ZA" sz="2000" u="sng" dirty="0" smtClean="0">
                    <a:effectLst/>
                    <a:ea typeface="Calibri"/>
                    <a:cs typeface="Times New Roman"/>
                  </a:rPr>
                  <a:t>using </a:t>
                </a:r>
                <a:r>
                  <a:rPr lang="en-ZA" sz="2000" u="sng" dirty="0">
                    <a:effectLst/>
                    <a:ea typeface="Calibri"/>
                    <a:cs typeface="Times New Roman"/>
                  </a:rPr>
                  <a:t>ratio:</a:t>
                </a:r>
                <a:endParaRPr lang="en-US" sz="2000" dirty="0">
                  <a:ea typeface="Calibri"/>
                  <a:cs typeface="Times New Roman"/>
                </a:endParaRPr>
              </a:p>
              <a:p>
                <a:pPr marL="0" indent="0" algn="just">
                  <a:spcAft>
                    <a:spcPts val="600"/>
                  </a:spcAft>
                  <a:buNone/>
                </a:pPr>
                <a:r>
                  <a:rPr lang="en-ZA" sz="2000" b="1" dirty="0" smtClean="0">
                    <a:solidFill>
                      <a:srgbClr val="FF0000"/>
                    </a:solidFill>
                    <a:effectLst/>
                    <a:ea typeface="Calibri"/>
                    <a:cs typeface="Times New Roman"/>
                  </a:rPr>
                  <a:t>Volume =  </a:t>
                </a:r>
                <a14:m>
                  <m:oMath xmlns:m="http://schemas.openxmlformats.org/officeDocument/2006/math">
                    <m:f>
                      <m:fPr>
                        <m:ctrlPr>
                          <a:rPr lang="en-US" sz="2000" b="1" i="1">
                            <a:solidFill>
                              <a:srgbClr val="FF0000"/>
                            </a:solidFill>
                            <a:effectLst/>
                            <a:ea typeface="Calibri"/>
                            <a:cs typeface="Arial"/>
                          </a:rPr>
                        </m:ctrlPr>
                      </m:fPr>
                      <m:num>
                        <m:r>
                          <a:rPr lang="en-ZA" sz="2000" b="1" i="1">
                            <a:solidFill>
                              <a:srgbClr val="FF0000"/>
                            </a:solidFill>
                            <a:effectLst/>
                            <a:ea typeface="Calibri"/>
                            <a:cs typeface="Arial"/>
                          </a:rPr>
                          <m:t>𝑴𝒂𝒔𝒔</m:t>
                        </m:r>
                        <m:r>
                          <a:rPr lang="en-ZA" sz="2000" b="1" i="1">
                            <a:solidFill>
                              <a:srgbClr val="FF0000"/>
                            </a:solidFill>
                            <a:effectLst/>
                            <a:ea typeface="Calibri"/>
                            <a:cs typeface="Arial"/>
                          </a:rPr>
                          <m:t> </m:t>
                        </m:r>
                      </m:num>
                      <m:den>
                        <m:r>
                          <a:rPr lang="en-ZA" sz="2000" b="1" i="1">
                            <a:solidFill>
                              <a:srgbClr val="FF0000"/>
                            </a:solidFill>
                            <a:effectLst/>
                            <a:ea typeface="Calibri"/>
                            <a:cs typeface="Arial"/>
                          </a:rPr>
                          <m:t>𝑪𝒐𝒏𝒄𝒆𝒏𝒕𝒓𝒂𝒕𝒊𝒐𝒏</m:t>
                        </m:r>
                      </m:den>
                    </m:f>
                  </m:oMath>
                </a14:m>
                <a:r>
                  <a:rPr lang="en-ZA" sz="2000" b="1" dirty="0">
                    <a:solidFill>
                      <a:srgbClr val="FF0000"/>
                    </a:solidFill>
                    <a:effectLst/>
                    <a:ea typeface="Calibri"/>
                    <a:cs typeface="Times New Roman"/>
                  </a:rPr>
                  <a:t> </a:t>
                </a:r>
                <a:r>
                  <a:rPr lang="en-ZA" sz="2000" dirty="0">
                    <a:effectLst/>
                    <a:ea typeface="Calibri"/>
                    <a:cs typeface="Times New Roman"/>
                  </a:rPr>
                  <a:t>                           	</a:t>
                </a:r>
                <a:r>
                  <a:rPr lang="en-ZA" sz="2000" dirty="0" smtClean="0">
                    <a:effectLst/>
                    <a:ea typeface="Calibri"/>
                    <a:cs typeface="Times New Roman"/>
                  </a:rPr>
                  <a:t> 72 </a:t>
                </a:r>
                <a:r>
                  <a:rPr lang="en-ZA" sz="2000" dirty="0">
                    <a:effectLst/>
                    <a:ea typeface="Calibri"/>
                    <a:cs typeface="Times New Roman"/>
                  </a:rPr>
                  <a:t>g solute in 1 l (</a:t>
                </a:r>
                <a:r>
                  <a:rPr lang="en-ZA" sz="2000" dirty="0" smtClean="0">
                    <a:effectLst/>
                    <a:ea typeface="Calibri"/>
                    <a:cs typeface="Times New Roman"/>
                  </a:rPr>
                  <a:t>concentration)</a:t>
                </a:r>
                <a:endParaRPr lang="en-US" sz="2000" dirty="0" smtClean="0">
                  <a:ea typeface="Calibri"/>
                  <a:cs typeface="Times New Roman"/>
                </a:endParaRPr>
              </a:p>
              <a:p>
                <a:pPr marL="0" indent="0" algn="just">
                  <a:spcAft>
                    <a:spcPts val="600"/>
                  </a:spcAft>
                  <a:buNone/>
                </a:pPr>
                <a:r>
                  <a:rPr lang="en-ZA" sz="2000" dirty="0" smtClean="0">
                    <a:effectLst/>
                    <a:ea typeface="Calibri"/>
                    <a:cs typeface="Times New Roman"/>
                  </a:rPr>
                  <a:t>               = </a:t>
                </a:r>
                <a14:m>
                  <m:oMath xmlns:m="http://schemas.openxmlformats.org/officeDocument/2006/math">
                    <m:f>
                      <m:fPr>
                        <m:ctrlPr>
                          <a:rPr lang="en-US" sz="2000" i="1">
                            <a:effectLst/>
                            <a:ea typeface="Calibri"/>
                            <a:cs typeface="Arial"/>
                          </a:rPr>
                        </m:ctrlPr>
                      </m:fPr>
                      <m:num>
                        <m:r>
                          <a:rPr lang="en-ZA" sz="2000" i="1">
                            <a:effectLst/>
                            <a:ea typeface="Calibri"/>
                            <a:cs typeface="Arial"/>
                          </a:rPr>
                          <m:t>270</m:t>
                        </m:r>
                        <m:r>
                          <a:rPr lang="en-ZA" sz="2000" i="1">
                            <a:effectLst/>
                            <a:ea typeface="Calibri"/>
                            <a:cs typeface="Arial"/>
                          </a:rPr>
                          <m:t> </m:t>
                        </m:r>
                        <m:r>
                          <a:rPr lang="en-ZA" sz="2000" i="1">
                            <a:effectLst/>
                            <a:ea typeface="Calibri"/>
                            <a:cs typeface="Arial"/>
                          </a:rPr>
                          <m:t>𝑔</m:t>
                        </m:r>
                      </m:num>
                      <m:den>
                        <m:r>
                          <a:rPr lang="en-ZA" sz="2000" i="1">
                            <a:effectLst/>
                            <a:ea typeface="Calibri"/>
                            <a:cs typeface="Arial"/>
                          </a:rPr>
                          <m:t>72</m:t>
                        </m:r>
                        <m:r>
                          <a:rPr lang="en-ZA" sz="2000" i="1">
                            <a:effectLst/>
                            <a:ea typeface="Calibri"/>
                            <a:cs typeface="Arial"/>
                          </a:rPr>
                          <m:t> </m:t>
                        </m:r>
                        <m:r>
                          <a:rPr lang="en-ZA" sz="2000" i="1">
                            <a:effectLst/>
                            <a:ea typeface="Calibri"/>
                            <a:cs typeface="Arial"/>
                          </a:rPr>
                          <m:t>𝑔</m:t>
                        </m:r>
                        <m:r>
                          <a:rPr lang="en-ZA" sz="2000" i="1">
                            <a:effectLst/>
                            <a:ea typeface="Calibri"/>
                            <a:cs typeface="Arial"/>
                          </a:rPr>
                          <m:t> ̸</m:t>
                        </m:r>
                        <m:r>
                          <a:rPr lang="en-ZA" sz="2000" i="1">
                            <a:effectLst/>
                            <a:ea typeface="Calibri"/>
                            <a:cs typeface="Arial"/>
                          </a:rPr>
                          <m:t> </m:t>
                        </m:r>
                        <m:r>
                          <a:rPr lang="en-ZA" sz="2000" i="1">
                            <a:effectLst/>
                            <a:ea typeface="Calibri"/>
                            <a:cs typeface="Arial"/>
                          </a:rPr>
                          <m:t>𝑙</m:t>
                        </m:r>
                      </m:den>
                    </m:f>
                  </m:oMath>
                </a14:m>
                <a:r>
                  <a:rPr lang="en-ZA" sz="2000" dirty="0">
                    <a:effectLst/>
                    <a:ea typeface="Calibri"/>
                    <a:cs typeface="Times New Roman"/>
                  </a:rPr>
                  <a:t>                                      	</a:t>
                </a:r>
                <a:r>
                  <a:rPr lang="en-ZA" sz="2000" dirty="0" smtClean="0">
                    <a:effectLst/>
                    <a:ea typeface="Calibri"/>
                    <a:cs typeface="Times New Roman"/>
                  </a:rPr>
                  <a:t> </a:t>
                </a:r>
                <a:r>
                  <a:rPr lang="en-ZA" sz="2000" dirty="0" smtClean="0">
                    <a:effectLst/>
                    <a:ea typeface="Calibri"/>
                    <a:cs typeface="Cambria Math"/>
                  </a:rPr>
                  <a:t>∴</a:t>
                </a:r>
                <a:r>
                  <a:rPr lang="en-ZA" sz="2000" dirty="0" smtClean="0">
                    <a:effectLst/>
                    <a:ea typeface="Calibri"/>
                    <a:cs typeface="Times New Roman"/>
                  </a:rPr>
                  <a:t>(</a:t>
                </a:r>
                <a:r>
                  <a:rPr lang="en-ZA" sz="2000" dirty="0">
                    <a:effectLst/>
                    <a:ea typeface="Calibri"/>
                    <a:cs typeface="Times New Roman"/>
                  </a:rPr>
                  <a:t>3.75 × 72 g) solute in (3.75 × 1 l</a:t>
                </a:r>
                <a:r>
                  <a:rPr lang="en-ZA" sz="2000" dirty="0" smtClean="0">
                    <a:effectLst/>
                    <a:ea typeface="Calibri"/>
                    <a:cs typeface="Times New Roman"/>
                  </a:rPr>
                  <a:t>)</a:t>
                </a:r>
                <a:endParaRPr lang="en-US" sz="2000" dirty="0" smtClean="0">
                  <a:ea typeface="Calibri"/>
                  <a:cs typeface="Times New Roman"/>
                </a:endParaRPr>
              </a:p>
              <a:p>
                <a:pPr marL="0" indent="0">
                  <a:spcAft>
                    <a:spcPts val="600"/>
                  </a:spcAft>
                  <a:buNone/>
                </a:pPr>
                <a:r>
                  <a:rPr lang="en-ZA" sz="2000" dirty="0" smtClean="0">
                    <a:effectLst/>
                    <a:ea typeface="Calibri"/>
                  </a:rPr>
                  <a:t>               = 3.75 l                                         	      </a:t>
                </a:r>
                <a:r>
                  <a:rPr lang="en-ZA" sz="2000" dirty="0" smtClean="0">
                    <a:effectLst/>
                    <a:ea typeface="Calibri"/>
                    <a:cs typeface="Cambria Math"/>
                  </a:rPr>
                  <a:t>∴</a:t>
                </a:r>
                <a:r>
                  <a:rPr lang="en-ZA" sz="2000" dirty="0" smtClean="0">
                    <a:effectLst/>
                    <a:ea typeface="Calibri"/>
                  </a:rPr>
                  <a:t> 270 g solute in 3.75 l</a:t>
                </a:r>
                <a:endParaRPr lang="en-US" sz="2000"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457200" y="1672208"/>
                <a:ext cx="8363272" cy="4853136"/>
              </a:xfrm>
              <a:blipFill rotWithShape="1">
                <a:blip r:embed="rId2"/>
                <a:stretch>
                  <a:fillRect l="-581" t="-375" r="-218"/>
                </a:stretch>
              </a:blipFill>
            </p:spPr>
            <p:txBody>
              <a:bodyPr/>
              <a:lstStyle/>
              <a:p>
                <a:r>
                  <a:rPr lang="en-US">
                    <a:noFill/>
                  </a:rPr>
                  <a:t> </a:t>
                </a:r>
              </a:p>
            </p:txBody>
          </p:sp>
        </mc:Fallback>
      </mc:AlternateContent>
    </p:spTree>
    <p:extLst>
      <p:ext uri="{BB962C8B-B14F-4D97-AF65-F5344CB8AC3E}">
        <p14:creationId xmlns:p14="http://schemas.microsoft.com/office/powerpoint/2010/main" val="206873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800" dirty="0" smtClean="0"/>
              <a:t>EXPRESSING </a:t>
            </a:r>
            <a:r>
              <a:rPr lang="en-US" sz="3800" dirty="0"/>
              <a:t>CONCENTRATION </a:t>
            </a:r>
            <a:endParaRPr lang="en-ZA" sz="38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457200" y="1672208"/>
                <a:ext cx="8507288" cy="4853136"/>
              </a:xfrm>
              <a:solidFill>
                <a:schemeClr val="bg1">
                  <a:lumMod val="95000"/>
                  <a:alpha val="75000"/>
                </a:schemeClr>
              </a:solidFill>
              <a:scene3d>
                <a:camera prst="orthographicFront"/>
                <a:lightRig rig="threePt" dir="t"/>
              </a:scene3d>
              <a:sp3d>
                <a:bevelT/>
              </a:sp3d>
            </p:spPr>
            <p:txBody>
              <a:bodyPr>
                <a:noAutofit/>
              </a:bodyPr>
              <a:lstStyle/>
              <a:p>
                <a:pPr marL="6350" lvl="3" indent="0" algn="just">
                  <a:spcBef>
                    <a:spcPts val="0"/>
                  </a:spcBef>
                  <a:spcAft>
                    <a:spcPts val="600"/>
                  </a:spcAft>
                  <a:buNone/>
                </a:pPr>
                <a:r>
                  <a:rPr lang="en-ZA" b="1" dirty="0">
                    <a:latin typeface="Arial"/>
                  </a:rPr>
                  <a:t>Calculation of Mass</a:t>
                </a:r>
                <a:endParaRPr lang="en-US" b="1" dirty="0">
                  <a:effectLst/>
                  <a:latin typeface="Arial"/>
                </a:endParaRPr>
              </a:p>
              <a:p>
                <a:pPr algn="just">
                  <a:spcBef>
                    <a:spcPts val="0"/>
                  </a:spcBef>
                  <a:spcAft>
                    <a:spcPts val="600"/>
                  </a:spcAft>
                </a:pPr>
                <a:r>
                  <a:rPr lang="en-ZA" sz="2000" dirty="0">
                    <a:effectLst/>
                    <a:latin typeface="Arial"/>
                    <a:ea typeface="Calibri"/>
                    <a:cs typeface="Times New Roman"/>
                  </a:rPr>
                  <a:t>Given volume and concentration the mass can be obtained.</a:t>
                </a:r>
                <a:endParaRPr lang="en-US" sz="2000" dirty="0">
                  <a:ea typeface="Calibri"/>
                  <a:cs typeface="Times New Roman"/>
                </a:endParaRPr>
              </a:p>
              <a:p>
                <a:pPr marL="0" indent="0" algn="just">
                  <a:spcBef>
                    <a:spcPts val="0"/>
                  </a:spcBef>
                  <a:spcAft>
                    <a:spcPts val="600"/>
                  </a:spcAft>
                  <a:buNone/>
                </a:pPr>
                <a:endParaRPr lang="en-ZA" sz="2000" dirty="0" smtClean="0">
                  <a:effectLst/>
                  <a:latin typeface="Arial"/>
                  <a:ea typeface="Calibri"/>
                  <a:cs typeface="Times New Roman"/>
                </a:endParaRPr>
              </a:p>
              <a:p>
                <a:pPr marL="0" indent="0" algn="just">
                  <a:spcBef>
                    <a:spcPts val="0"/>
                  </a:spcBef>
                  <a:spcAft>
                    <a:spcPts val="600"/>
                  </a:spcAft>
                  <a:buNone/>
                </a:pPr>
                <a:r>
                  <a:rPr lang="en-ZA" sz="2000" dirty="0" smtClean="0">
                    <a:effectLst/>
                    <a:latin typeface="Arial"/>
                    <a:ea typeface="Calibri"/>
                    <a:cs typeface="Times New Roman"/>
                  </a:rPr>
                  <a:t>Example:</a:t>
                </a:r>
                <a:endParaRPr lang="en-US" sz="2000" dirty="0">
                  <a:ea typeface="Calibri"/>
                  <a:cs typeface="Times New Roman"/>
                </a:endParaRPr>
              </a:p>
              <a:p>
                <a:pPr algn="just">
                  <a:spcBef>
                    <a:spcPts val="0"/>
                  </a:spcBef>
                  <a:spcAft>
                    <a:spcPts val="600"/>
                  </a:spcAft>
                </a:pPr>
                <a:r>
                  <a:rPr lang="en-ZA" sz="2000" dirty="0">
                    <a:effectLst/>
                    <a:latin typeface="Arial"/>
                    <a:ea typeface="Calibri"/>
                    <a:cs typeface="Times New Roman"/>
                  </a:rPr>
                  <a:t>Volume = 300 cm</a:t>
                </a:r>
                <a:r>
                  <a:rPr lang="en-ZA" sz="2000" baseline="30000" dirty="0">
                    <a:effectLst/>
                    <a:latin typeface="Arial"/>
                    <a:ea typeface="Calibri"/>
                    <a:cs typeface="Times New Roman"/>
                  </a:rPr>
                  <a:t>3</a:t>
                </a:r>
                <a:r>
                  <a:rPr lang="en-ZA" sz="2000" dirty="0">
                    <a:effectLst/>
                    <a:latin typeface="Arial"/>
                    <a:ea typeface="Calibri"/>
                    <a:cs typeface="Times New Roman"/>
                  </a:rPr>
                  <a:t> (0.3 l)</a:t>
                </a:r>
                <a:endParaRPr lang="en-US" sz="2000" dirty="0">
                  <a:ea typeface="Calibri"/>
                  <a:cs typeface="Times New Roman"/>
                </a:endParaRPr>
              </a:p>
              <a:p>
                <a:pPr algn="just">
                  <a:spcBef>
                    <a:spcPts val="0"/>
                  </a:spcBef>
                  <a:spcAft>
                    <a:spcPts val="600"/>
                  </a:spcAft>
                </a:pPr>
                <a:r>
                  <a:rPr lang="en-ZA" sz="2000" dirty="0">
                    <a:effectLst/>
                    <a:latin typeface="Arial"/>
                    <a:ea typeface="Calibri"/>
                    <a:cs typeface="Times New Roman"/>
                  </a:rPr>
                  <a:t>Concentration = 100 g/l</a:t>
                </a:r>
                <a:endParaRPr lang="en-US" sz="2000" dirty="0">
                  <a:ea typeface="Calibri"/>
                  <a:cs typeface="Times New Roman"/>
                </a:endParaRPr>
              </a:p>
              <a:p>
                <a:pPr marL="0" indent="0" algn="just">
                  <a:spcBef>
                    <a:spcPts val="0"/>
                  </a:spcBef>
                  <a:spcAft>
                    <a:spcPts val="600"/>
                  </a:spcAft>
                  <a:buNone/>
                </a:pPr>
                <a:r>
                  <a:rPr lang="en-ZA" sz="2000" dirty="0">
                    <a:effectLst/>
                    <a:latin typeface="Arial"/>
                    <a:ea typeface="Calibri"/>
                    <a:cs typeface="Times New Roman"/>
                  </a:rPr>
                  <a:t>                                                                       </a:t>
                </a:r>
                <a:r>
                  <a:rPr lang="en-ZA" sz="2000" u="sng" dirty="0">
                    <a:effectLst/>
                    <a:latin typeface="Arial"/>
                    <a:ea typeface="Calibri"/>
                    <a:cs typeface="Times New Roman"/>
                  </a:rPr>
                  <a:t> using ratio:</a:t>
                </a:r>
                <a:endParaRPr lang="en-US" sz="2000" dirty="0">
                  <a:ea typeface="Calibri"/>
                  <a:cs typeface="Times New Roman"/>
                </a:endParaRPr>
              </a:p>
              <a:p>
                <a:pPr marL="0" indent="0" algn="just">
                  <a:spcBef>
                    <a:spcPts val="0"/>
                  </a:spcBef>
                  <a:spcAft>
                    <a:spcPts val="600"/>
                  </a:spcAft>
                  <a:buNone/>
                </a:pPr>
                <a:r>
                  <a:rPr lang="en-ZA" sz="2000" dirty="0">
                    <a:solidFill>
                      <a:srgbClr val="FF0000"/>
                    </a:solidFill>
                    <a:effectLst/>
                    <a:latin typeface="Arial"/>
                    <a:ea typeface="Calibri"/>
                    <a:cs typeface="Times New Roman"/>
                  </a:rPr>
                  <a:t>Mass = Concentration × volume </a:t>
                </a:r>
                <a:r>
                  <a:rPr lang="en-ZA" sz="2000" dirty="0" smtClean="0">
                    <a:solidFill>
                      <a:srgbClr val="FF0000"/>
                    </a:solidFill>
                    <a:effectLst/>
                    <a:latin typeface="Arial"/>
                    <a:ea typeface="Calibri"/>
                    <a:cs typeface="Times New Roman"/>
                  </a:rPr>
                  <a:t>       </a:t>
                </a:r>
                <a:r>
                  <a:rPr lang="en-ZA" sz="2000" dirty="0" smtClean="0">
                    <a:effectLst/>
                    <a:latin typeface="Arial"/>
                    <a:ea typeface="Calibri"/>
                    <a:cs typeface="Times New Roman"/>
                  </a:rPr>
                  <a:t>100 </a:t>
                </a:r>
                <a:r>
                  <a:rPr lang="en-ZA" sz="2000" dirty="0">
                    <a:effectLst/>
                    <a:latin typeface="Arial"/>
                    <a:ea typeface="Calibri"/>
                    <a:cs typeface="Times New Roman"/>
                  </a:rPr>
                  <a:t>g solute in 1 litre (concentration)</a:t>
                </a:r>
                <a:endParaRPr lang="en-US" sz="2000" dirty="0">
                  <a:ea typeface="Calibri"/>
                  <a:cs typeface="Times New Roman"/>
                </a:endParaRPr>
              </a:p>
              <a:p>
                <a:pPr marL="0" indent="0" algn="just">
                  <a:spcBef>
                    <a:spcPts val="0"/>
                  </a:spcBef>
                  <a:spcAft>
                    <a:spcPts val="600"/>
                  </a:spcAft>
                  <a:buNone/>
                </a:pPr>
                <a:r>
                  <a:rPr lang="en-ZA" sz="2000" dirty="0" smtClean="0">
                    <a:effectLst/>
                    <a:latin typeface="Arial"/>
                    <a:ea typeface="Calibri"/>
                    <a:cs typeface="Times New Roman"/>
                  </a:rPr>
                  <a:t>          =</a:t>
                </a:r>
                <a14:m>
                  <m:oMath xmlns:m="http://schemas.openxmlformats.org/officeDocument/2006/math">
                    <m:f>
                      <m:fPr>
                        <m:ctrlPr>
                          <a:rPr lang="en-US" sz="2000" i="1">
                            <a:effectLst/>
                            <a:latin typeface="Cambria Math"/>
                            <a:ea typeface="Calibri"/>
                            <a:cs typeface="Arial"/>
                          </a:rPr>
                        </m:ctrlPr>
                      </m:fPr>
                      <m:num>
                        <m:r>
                          <a:rPr lang="en-ZA" sz="2000" i="1">
                            <a:effectLst/>
                            <a:latin typeface="Cambria Math"/>
                            <a:ea typeface="Calibri"/>
                            <a:cs typeface="Arial"/>
                          </a:rPr>
                          <m:t>100</m:t>
                        </m:r>
                        <m:r>
                          <a:rPr lang="en-ZA" sz="2000" i="1">
                            <a:effectLst/>
                            <a:latin typeface="Cambria Math"/>
                            <a:ea typeface="Calibri"/>
                            <a:cs typeface="Arial"/>
                          </a:rPr>
                          <m:t> </m:t>
                        </m:r>
                        <m:r>
                          <a:rPr lang="en-ZA" sz="2000" i="1">
                            <a:effectLst/>
                            <a:latin typeface="Cambria Math"/>
                            <a:ea typeface="Calibri"/>
                            <a:cs typeface="Arial"/>
                          </a:rPr>
                          <m:t>𝑔</m:t>
                        </m:r>
                      </m:num>
                      <m:den>
                        <m:r>
                          <a:rPr lang="en-ZA" sz="2000" i="1">
                            <a:effectLst/>
                            <a:latin typeface="Cambria Math"/>
                            <a:ea typeface="Calibri"/>
                            <a:cs typeface="Arial"/>
                          </a:rPr>
                          <m:t>11</m:t>
                        </m:r>
                      </m:den>
                    </m:f>
                  </m:oMath>
                </a14:m>
                <a:r>
                  <a:rPr lang="en-ZA" sz="2000" dirty="0">
                    <a:effectLst/>
                    <a:latin typeface="Arial"/>
                    <a:ea typeface="Calibri"/>
                    <a:cs typeface="Times New Roman"/>
                  </a:rPr>
                  <a:t> × </a:t>
                </a:r>
                <a14:m>
                  <m:oMath xmlns:m="http://schemas.openxmlformats.org/officeDocument/2006/math">
                    <m:f>
                      <m:fPr>
                        <m:ctrlPr>
                          <a:rPr lang="en-US" sz="2000" i="1">
                            <a:effectLst/>
                            <a:latin typeface="Cambria Math"/>
                            <a:ea typeface="Calibri"/>
                            <a:cs typeface="Arial"/>
                          </a:rPr>
                        </m:ctrlPr>
                      </m:fPr>
                      <m:num>
                        <m:r>
                          <a:rPr lang="en-ZA" sz="2000" i="1">
                            <a:effectLst/>
                            <a:latin typeface="Cambria Math"/>
                            <a:ea typeface="Calibri"/>
                            <a:cs typeface="Arial"/>
                          </a:rPr>
                          <m:t>0</m:t>
                        </m:r>
                        <m:r>
                          <a:rPr lang="en-ZA" sz="2000" i="1">
                            <a:effectLst/>
                            <a:latin typeface="Cambria Math"/>
                            <a:ea typeface="Calibri"/>
                            <a:cs typeface="Arial"/>
                          </a:rPr>
                          <m:t>,</m:t>
                        </m:r>
                        <m:r>
                          <a:rPr lang="en-ZA" sz="2000" i="1">
                            <a:effectLst/>
                            <a:latin typeface="Cambria Math"/>
                            <a:ea typeface="Calibri"/>
                            <a:cs typeface="Arial"/>
                          </a:rPr>
                          <m:t>3</m:t>
                        </m:r>
                        <m:r>
                          <a:rPr lang="en-ZA" sz="2000" i="1">
                            <a:effectLst/>
                            <a:latin typeface="Cambria Math"/>
                            <a:ea typeface="Calibri"/>
                            <a:cs typeface="Arial"/>
                          </a:rPr>
                          <m:t>𝑙</m:t>
                        </m:r>
                      </m:num>
                      <m:den>
                        <m:r>
                          <a:rPr lang="en-ZA" sz="2000" i="1">
                            <a:effectLst/>
                            <a:latin typeface="Cambria Math"/>
                            <a:ea typeface="Calibri"/>
                            <a:cs typeface="Arial"/>
                          </a:rPr>
                          <m:t>1</m:t>
                        </m:r>
                      </m:den>
                    </m:f>
                  </m:oMath>
                </a14:m>
                <a:r>
                  <a:rPr lang="en-ZA" sz="2000" dirty="0">
                    <a:effectLst/>
                    <a:latin typeface="Arial"/>
                    <a:ea typeface="Calibri"/>
                    <a:cs typeface="Times New Roman"/>
                  </a:rPr>
                  <a:t> 	</a:t>
                </a:r>
                <a:r>
                  <a:rPr lang="en-ZA" sz="2000" dirty="0" smtClean="0">
                    <a:latin typeface="Arial"/>
                    <a:ea typeface="Calibri"/>
                    <a:cs typeface="Times New Roman"/>
                  </a:rPr>
                  <a:t>	</a:t>
                </a:r>
                <a:r>
                  <a:rPr lang="en-ZA" sz="2000" dirty="0">
                    <a:latin typeface="Arial"/>
                    <a:ea typeface="Calibri"/>
                    <a:cs typeface="Times New Roman"/>
                  </a:rPr>
                  <a:t> </a:t>
                </a:r>
                <a:r>
                  <a:rPr lang="en-ZA" sz="2000" dirty="0" smtClean="0">
                    <a:latin typeface="Arial"/>
                    <a:ea typeface="Calibri"/>
                    <a:cs typeface="Times New Roman"/>
                  </a:rPr>
                  <a:t>      </a:t>
                </a:r>
                <a:r>
                  <a:rPr lang="en-ZA" sz="2000" dirty="0" smtClean="0">
                    <a:effectLst/>
                    <a:latin typeface="Cambria Math"/>
                    <a:ea typeface="Calibri"/>
                    <a:cs typeface="Cambria Math"/>
                  </a:rPr>
                  <a:t>∴</a:t>
                </a:r>
                <a:r>
                  <a:rPr lang="en-ZA" sz="2000" dirty="0">
                    <a:effectLst/>
                    <a:latin typeface="Arial"/>
                    <a:ea typeface="Calibri"/>
                    <a:cs typeface="Times New Roman"/>
                  </a:rPr>
                  <a:t>(0.3 × 100g) solute in (0.3 × 1 l)</a:t>
                </a:r>
                <a:endParaRPr lang="en-US" sz="2000" dirty="0">
                  <a:ea typeface="Calibri"/>
                  <a:cs typeface="Times New Roman"/>
                </a:endParaRPr>
              </a:p>
              <a:p>
                <a:pPr marL="0" indent="0" algn="just">
                  <a:spcBef>
                    <a:spcPts val="0"/>
                  </a:spcBef>
                  <a:spcAft>
                    <a:spcPts val="600"/>
                  </a:spcAft>
                  <a:buNone/>
                </a:pPr>
                <a:r>
                  <a:rPr lang="en-ZA" sz="2000" dirty="0" smtClean="0">
                    <a:effectLst/>
                    <a:latin typeface="Arial"/>
                    <a:ea typeface="Calibri"/>
                    <a:cs typeface="Times New Roman"/>
                  </a:rPr>
                  <a:t>           = </a:t>
                </a:r>
                <a:r>
                  <a:rPr lang="en-ZA" sz="2000" dirty="0">
                    <a:effectLst/>
                    <a:latin typeface="Arial"/>
                    <a:ea typeface="Calibri"/>
                    <a:cs typeface="Times New Roman"/>
                  </a:rPr>
                  <a:t>30g			</a:t>
                </a:r>
                <a:r>
                  <a:rPr lang="en-ZA" sz="2000" dirty="0" smtClean="0">
                    <a:latin typeface="Arial"/>
                    <a:ea typeface="Calibri"/>
                    <a:cs typeface="Times New Roman"/>
                  </a:rPr>
                  <a:t>        </a:t>
                </a:r>
                <a:r>
                  <a:rPr lang="en-ZA" sz="2000" dirty="0" smtClean="0">
                    <a:effectLst/>
                    <a:latin typeface="Cambria Math"/>
                    <a:ea typeface="Calibri"/>
                    <a:cs typeface="Cambria Math"/>
                  </a:rPr>
                  <a:t>∴</a:t>
                </a:r>
                <a:r>
                  <a:rPr lang="en-ZA" sz="2000" dirty="0">
                    <a:effectLst/>
                    <a:latin typeface="Arial"/>
                    <a:ea typeface="Calibri"/>
                    <a:cs typeface="Times New Roman"/>
                  </a:rPr>
                  <a:t>30 g solute in 0.3 l</a:t>
                </a:r>
                <a:endParaRPr lang="en-US" sz="2000" dirty="0">
                  <a:ea typeface="Calibri"/>
                  <a:cs typeface="Times New Roman"/>
                </a:endParaRPr>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457200" y="1672208"/>
                <a:ext cx="8507288" cy="4853136"/>
              </a:xfrm>
              <a:blipFill rotWithShape="1">
                <a:blip r:embed="rId2"/>
                <a:stretch>
                  <a:fillRect l="-500" t="-250"/>
                </a:stretch>
              </a:blipFill>
            </p:spPr>
            <p:txBody>
              <a:bodyPr/>
              <a:lstStyle/>
              <a:p>
                <a:r>
                  <a:rPr lang="en-US">
                    <a:noFill/>
                  </a:rPr>
                  <a:t> </a:t>
                </a:r>
              </a:p>
            </p:txBody>
          </p:sp>
        </mc:Fallback>
      </mc:AlternateContent>
    </p:spTree>
    <p:extLst>
      <p:ext uri="{BB962C8B-B14F-4D97-AF65-F5344CB8AC3E}">
        <p14:creationId xmlns:p14="http://schemas.microsoft.com/office/powerpoint/2010/main" val="622984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REDUCING </a:t>
            </a:r>
            <a:r>
              <a:rPr lang="en-US" sz="4400" dirty="0"/>
              <a:t>THE CONCENTRATION</a:t>
            </a:r>
            <a:endParaRPr lang="en-ZA" sz="4400" dirty="0"/>
          </a:p>
        </p:txBody>
      </p:sp>
      <p:sp>
        <p:nvSpPr>
          <p:cNvPr id="5" name="Content Placeholder 2"/>
          <p:cNvSpPr>
            <a:spLocks noGrp="1"/>
          </p:cNvSpPr>
          <p:nvPr>
            <p:ph idx="1"/>
          </p:nvPr>
        </p:nvSpPr>
        <p:spPr>
          <a:xfrm>
            <a:off x="457200" y="1600200"/>
            <a:ext cx="8219256" cy="4925144"/>
          </a:xfrm>
          <a:solidFill>
            <a:schemeClr val="bg1">
              <a:lumMod val="95000"/>
              <a:alpha val="75000"/>
            </a:schemeClr>
          </a:solidFill>
          <a:scene3d>
            <a:camera prst="orthographicFront"/>
            <a:lightRig rig="threePt" dir="t"/>
          </a:scene3d>
          <a:sp3d>
            <a:bevelT/>
          </a:sp3d>
        </p:spPr>
        <p:txBody>
          <a:bodyPr>
            <a:noAutofit/>
          </a:bodyPr>
          <a:lstStyle/>
          <a:p>
            <a:r>
              <a:rPr lang="en-US" sz="3600" dirty="0"/>
              <a:t>When you wish to make a series of solutions of different concentrations from your original standard solution the following procedure is used</a:t>
            </a:r>
            <a:r>
              <a:rPr lang="en-US" sz="3600" dirty="0" smtClean="0"/>
              <a:t>.</a:t>
            </a:r>
            <a:endParaRPr lang="en-US" sz="3600" dirty="0"/>
          </a:p>
          <a:p>
            <a:pPr marL="0" indent="0" algn="ctr">
              <a:buNone/>
            </a:pPr>
            <a:r>
              <a:rPr lang="en-US" sz="2000" b="1" dirty="0">
                <a:solidFill>
                  <a:srgbClr val="FF0000"/>
                </a:solidFill>
              </a:rPr>
              <a:t>Aliquot   =  (New Concentration ×New Volume)/(Old Concentration)</a:t>
            </a:r>
          </a:p>
          <a:p>
            <a:r>
              <a:rPr lang="en-US" sz="3600" dirty="0" smtClean="0"/>
              <a:t>The </a:t>
            </a:r>
            <a:r>
              <a:rPr lang="en-US" sz="3600" dirty="0"/>
              <a:t>aliquot is the volume of the original solution that must be taken and diluted.</a:t>
            </a:r>
            <a:endParaRPr lang="en-US" sz="3600" dirty="0"/>
          </a:p>
        </p:txBody>
      </p:sp>
    </p:spTree>
    <p:extLst>
      <p:ext uri="{BB962C8B-B14F-4D97-AF65-F5344CB8AC3E}">
        <p14:creationId xmlns:p14="http://schemas.microsoft.com/office/powerpoint/2010/main" val="3236344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REDUCING </a:t>
            </a:r>
            <a:r>
              <a:rPr lang="en-US" sz="4400" dirty="0"/>
              <a:t>THE CONCENTRATION</a:t>
            </a:r>
            <a:endParaRPr lang="en-ZA" sz="4400" dirty="0"/>
          </a:p>
        </p:txBody>
      </p:sp>
      <p:sp>
        <p:nvSpPr>
          <p:cNvPr id="5" name="Content Placeholder 2"/>
          <p:cNvSpPr>
            <a:spLocks noGrp="1"/>
          </p:cNvSpPr>
          <p:nvPr>
            <p:ph idx="1"/>
          </p:nvPr>
        </p:nvSpPr>
        <p:spPr>
          <a:xfrm>
            <a:off x="457200" y="1484784"/>
            <a:ext cx="8219256" cy="128270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1800" b="1" dirty="0"/>
              <a:t>Why does this formula work?</a:t>
            </a:r>
          </a:p>
          <a:p>
            <a:r>
              <a:rPr lang="en-US" sz="1800" dirty="0"/>
              <a:t>Consider a volume V</a:t>
            </a:r>
            <a:r>
              <a:rPr lang="en-US" sz="1800" baseline="-25000" dirty="0"/>
              <a:t>1</a:t>
            </a:r>
            <a:r>
              <a:rPr lang="en-US" sz="1800" dirty="0"/>
              <a:t> of a solution of concentration A g/l and you want to change it into a new solution of concentration B g/l by adding water to get a new volume V</a:t>
            </a:r>
            <a:r>
              <a:rPr lang="en-US" sz="1800" baseline="-25000" dirty="0"/>
              <a:t>2</a:t>
            </a:r>
            <a:r>
              <a:rPr lang="en-US" sz="1800" dirty="0"/>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80928"/>
            <a:ext cx="5975350"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 name="Rectangle 1"/>
              <p:cNvSpPr/>
              <p:nvPr/>
            </p:nvSpPr>
            <p:spPr>
              <a:xfrm>
                <a:off x="6516216" y="2924944"/>
                <a:ext cx="2212678" cy="3259803"/>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r>
                  <a:rPr lang="en-ZA" dirty="0"/>
                  <a:t>But the mass of solute in the first solution is equal to the mass of solute in the second, since only water has been added.</a:t>
                </a:r>
                <a:endParaRPr lang="en-US" dirty="0"/>
              </a:p>
              <a:p>
                <a:pPr algn="ctr"/>
                <a:r>
                  <a:rPr lang="en-ZA" dirty="0"/>
                  <a:t>                                        </a:t>
                </a:r>
                <a:r>
                  <a:rPr lang="en-ZA" b="1" dirty="0" smtClean="0">
                    <a:solidFill>
                      <a:srgbClr val="FF0000"/>
                    </a:solidFill>
                  </a:rPr>
                  <a:t>A × V</a:t>
                </a:r>
                <a:r>
                  <a:rPr lang="en-ZA" b="1" baseline="-25000" dirty="0">
                    <a:solidFill>
                      <a:srgbClr val="FF0000"/>
                    </a:solidFill>
                  </a:rPr>
                  <a:t>1</a:t>
                </a:r>
                <a:r>
                  <a:rPr lang="en-ZA" b="1" dirty="0">
                    <a:solidFill>
                      <a:srgbClr val="FF0000"/>
                    </a:solidFill>
                  </a:rPr>
                  <a:t> = B × V</a:t>
                </a:r>
                <a:r>
                  <a:rPr lang="en-ZA" b="1" baseline="-25000" dirty="0">
                    <a:solidFill>
                      <a:srgbClr val="FF0000"/>
                    </a:solidFill>
                  </a:rPr>
                  <a:t>1</a:t>
                </a:r>
                <a:endParaRPr lang="en-US" b="1" dirty="0">
                  <a:solidFill>
                    <a:srgbClr val="FF0000"/>
                  </a:solidFill>
                </a:endParaRPr>
              </a:p>
              <a:p>
                <a:pPr algn="ctr"/>
                <a:r>
                  <a:rPr lang="en-ZA" b="1" dirty="0">
                    <a:solidFill>
                      <a:srgbClr val="FF0000"/>
                    </a:solidFill>
                  </a:rPr>
                  <a:t> </a:t>
                </a:r>
                <a:r>
                  <a:rPr lang="en-ZA" b="1" dirty="0" smtClean="0">
                    <a:solidFill>
                      <a:srgbClr val="FF0000"/>
                    </a:solidFill>
                  </a:rPr>
                  <a:t>                                  </a:t>
                </a:r>
                <a:r>
                  <a:rPr lang="en-ZA" b="1" dirty="0">
                    <a:solidFill>
                      <a:srgbClr val="FF0000"/>
                    </a:solidFill>
                  </a:rPr>
                  <a:t>V</a:t>
                </a:r>
                <a:r>
                  <a:rPr lang="en-ZA" b="1" baseline="-25000" dirty="0">
                    <a:solidFill>
                      <a:srgbClr val="FF0000"/>
                    </a:solidFill>
                  </a:rPr>
                  <a:t>1</a:t>
                </a:r>
                <a:r>
                  <a:rPr lang="en-ZA" b="1" dirty="0">
                    <a:solidFill>
                      <a:srgbClr val="FF0000"/>
                    </a:solidFill>
                  </a:rPr>
                  <a:t> = </a:t>
                </a:r>
                <a14:m>
                  <m:oMath xmlns:m="http://schemas.openxmlformats.org/officeDocument/2006/math">
                    <m:f>
                      <m:fPr>
                        <m:ctrlPr>
                          <a:rPr lang="en-US" b="1" i="1">
                            <a:solidFill>
                              <a:srgbClr val="FF0000"/>
                            </a:solidFill>
                          </a:rPr>
                        </m:ctrlPr>
                      </m:fPr>
                      <m:num>
                        <m:r>
                          <a:rPr lang="en-ZA" b="1" i="1">
                            <a:solidFill>
                              <a:srgbClr val="FF0000"/>
                            </a:solidFill>
                          </a:rPr>
                          <m:t>𝑩</m:t>
                        </m:r>
                        <m:r>
                          <a:rPr lang="en-ZA" b="1" i="1">
                            <a:solidFill>
                              <a:srgbClr val="FF0000"/>
                            </a:solidFill>
                          </a:rPr>
                          <m:t> ×</m:t>
                        </m:r>
                        <m:r>
                          <a:rPr lang="en-ZA" b="1" i="1">
                            <a:solidFill>
                              <a:srgbClr val="FF0000"/>
                            </a:solidFill>
                          </a:rPr>
                          <m:t>𝑽</m:t>
                        </m:r>
                        <m:r>
                          <a:rPr lang="en-ZA" b="1" i="1">
                            <a:solidFill>
                              <a:srgbClr val="FF0000"/>
                            </a:solidFill>
                          </a:rPr>
                          <m:t>₂</m:t>
                        </m:r>
                      </m:num>
                      <m:den>
                        <m:r>
                          <a:rPr lang="en-ZA" b="1" i="1">
                            <a:solidFill>
                              <a:srgbClr val="FF0000"/>
                            </a:solidFill>
                          </a:rPr>
                          <m:t>𝑨</m:t>
                        </m:r>
                      </m:den>
                    </m:f>
                  </m:oMath>
                </a14:m>
                <a:endParaRPr lang="en-US" b="1" dirty="0">
                  <a:solidFill>
                    <a:srgbClr val="FF0000"/>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6516216" y="2924944"/>
                <a:ext cx="2212678" cy="3259803"/>
              </a:xfrm>
              <a:prstGeom prst="rect">
                <a:avLst/>
              </a:prstGeom>
              <a:blipFill rotWithShape="1">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1378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REDUCING </a:t>
            </a:r>
            <a:r>
              <a:rPr lang="en-US" sz="4400" dirty="0"/>
              <a:t>THE CONCENTRATION</a:t>
            </a:r>
            <a:endParaRPr lang="en-ZA" sz="4400" dirty="0"/>
          </a:p>
        </p:txBody>
      </p:sp>
      <p:sp>
        <p:nvSpPr>
          <p:cNvPr id="5" name="Content Placeholder 2"/>
          <p:cNvSpPr>
            <a:spLocks noGrp="1"/>
          </p:cNvSpPr>
          <p:nvPr>
            <p:ph idx="1"/>
          </p:nvPr>
        </p:nvSpPr>
        <p:spPr>
          <a:xfrm>
            <a:off x="179512" y="1484784"/>
            <a:ext cx="8784976" cy="5256584"/>
          </a:xfrm>
          <a:solidFill>
            <a:schemeClr val="bg1">
              <a:lumMod val="95000"/>
              <a:alpha val="75000"/>
            </a:schemeClr>
          </a:solidFill>
          <a:scene3d>
            <a:camera prst="orthographicFront"/>
            <a:lightRig rig="threePt" dir="t"/>
          </a:scene3d>
          <a:sp3d>
            <a:bevelT/>
          </a:sp3d>
        </p:spPr>
        <p:txBody>
          <a:bodyPr>
            <a:noAutofit/>
          </a:bodyPr>
          <a:lstStyle/>
          <a:p>
            <a:pPr marL="0" indent="0">
              <a:spcBef>
                <a:spcPts val="0"/>
              </a:spcBef>
              <a:buNone/>
            </a:pPr>
            <a:r>
              <a:rPr lang="en-US" sz="1800" b="1" dirty="0"/>
              <a:t>Example</a:t>
            </a:r>
            <a:r>
              <a:rPr lang="en-US" sz="1800" dirty="0"/>
              <a:t>:</a:t>
            </a:r>
          </a:p>
          <a:p>
            <a:pPr marL="0" indent="0">
              <a:spcBef>
                <a:spcPts val="0"/>
              </a:spcBef>
              <a:buNone/>
            </a:pPr>
            <a:r>
              <a:rPr lang="en-US" sz="1800" dirty="0"/>
              <a:t>From a 500 g/l standard solution make up 200 cm</a:t>
            </a:r>
            <a:r>
              <a:rPr lang="en-US" sz="1800" baseline="30000" dirty="0"/>
              <a:t>3</a:t>
            </a:r>
            <a:r>
              <a:rPr lang="en-US" sz="1800" dirty="0"/>
              <a:t> with a concentration of 20 g/l.</a:t>
            </a:r>
          </a:p>
          <a:p>
            <a:pPr marL="0" indent="0">
              <a:spcBef>
                <a:spcPts val="0"/>
              </a:spcBef>
              <a:buNone/>
            </a:pPr>
            <a:r>
              <a:rPr lang="en-US" sz="2000" b="1" dirty="0"/>
              <a:t>Method 1: Using step by step reasoning:</a:t>
            </a:r>
          </a:p>
          <a:p>
            <a:pPr marL="0" indent="0">
              <a:spcBef>
                <a:spcPts val="0"/>
              </a:spcBef>
              <a:buNone/>
            </a:pPr>
            <a:r>
              <a:rPr lang="en-US" sz="1800" dirty="0" smtClean="0"/>
              <a:t>You </a:t>
            </a:r>
            <a:r>
              <a:rPr lang="en-US" sz="1800" dirty="0"/>
              <a:t>want to make 200 cm</a:t>
            </a:r>
            <a:r>
              <a:rPr lang="en-US" sz="1800" baseline="30000" dirty="0"/>
              <a:t>3</a:t>
            </a:r>
            <a:r>
              <a:rPr lang="en-US" sz="1800" dirty="0"/>
              <a:t> of solution with a concentration of 20 g/l.</a:t>
            </a:r>
          </a:p>
          <a:p>
            <a:pPr marL="0" indent="0">
              <a:spcBef>
                <a:spcPts val="0"/>
              </a:spcBef>
              <a:buNone/>
            </a:pPr>
            <a:r>
              <a:rPr lang="en-US" sz="1800" dirty="0" smtClean="0"/>
              <a:t>The </a:t>
            </a:r>
            <a:r>
              <a:rPr lang="en-US" sz="1800" dirty="0"/>
              <a:t>mass of solute present in the 200 cm</a:t>
            </a:r>
            <a:r>
              <a:rPr lang="en-US" sz="1800" baseline="30000" dirty="0"/>
              <a:t>3</a:t>
            </a:r>
            <a:r>
              <a:rPr lang="en-US" sz="1800" dirty="0"/>
              <a:t> (0.2l) must thus be:</a:t>
            </a:r>
          </a:p>
          <a:p>
            <a:pPr marL="0" indent="0">
              <a:spcBef>
                <a:spcPts val="0"/>
              </a:spcBef>
              <a:buNone/>
            </a:pPr>
            <a:r>
              <a:rPr lang="en-US" sz="1800" dirty="0"/>
              <a:t>Mass = Concentration × Volume </a:t>
            </a:r>
          </a:p>
          <a:p>
            <a:pPr marL="0" indent="0">
              <a:spcBef>
                <a:spcPts val="0"/>
              </a:spcBef>
              <a:buNone/>
            </a:pPr>
            <a:r>
              <a:rPr lang="en-US" sz="1800" dirty="0"/>
              <a:t>          = (20 g)/1l × 0.2l/1</a:t>
            </a:r>
          </a:p>
          <a:p>
            <a:pPr marL="0" indent="0">
              <a:spcBef>
                <a:spcPts val="0"/>
              </a:spcBef>
              <a:buNone/>
            </a:pPr>
            <a:r>
              <a:rPr lang="en-US" sz="1800" dirty="0"/>
              <a:t>          = 4 g solute present in the 200 cm3</a:t>
            </a:r>
          </a:p>
          <a:p>
            <a:pPr marL="0" indent="0">
              <a:spcBef>
                <a:spcPts val="0"/>
              </a:spcBef>
              <a:buNone/>
            </a:pPr>
            <a:r>
              <a:rPr lang="en-US" sz="1800" dirty="0" smtClean="0"/>
              <a:t>Thus </a:t>
            </a:r>
            <a:r>
              <a:rPr lang="en-US" sz="1800" dirty="0"/>
              <a:t>4 g of solute must come from your original standard solution.</a:t>
            </a:r>
          </a:p>
          <a:p>
            <a:pPr marL="0" indent="0">
              <a:spcBef>
                <a:spcPts val="0"/>
              </a:spcBef>
              <a:buNone/>
            </a:pPr>
            <a:r>
              <a:rPr lang="en-US" sz="1800" dirty="0" smtClean="0"/>
              <a:t>What </a:t>
            </a:r>
            <a:r>
              <a:rPr lang="en-US" sz="1800" dirty="0"/>
              <a:t>volume of the standard solution will contain 4 g of solute?.</a:t>
            </a:r>
          </a:p>
          <a:p>
            <a:pPr marL="0" indent="0">
              <a:spcBef>
                <a:spcPts val="0"/>
              </a:spcBef>
              <a:buNone/>
            </a:pPr>
            <a:r>
              <a:rPr lang="en-US" sz="1800" dirty="0"/>
              <a:t>                                        Volume  =  Mass/(Concentration )</a:t>
            </a:r>
          </a:p>
          <a:p>
            <a:pPr marL="0" indent="0">
              <a:spcBef>
                <a:spcPts val="0"/>
              </a:spcBef>
              <a:buNone/>
            </a:pPr>
            <a:r>
              <a:rPr lang="en-US" sz="1800" dirty="0"/>
              <a:t>                                                        = (4 g)/(500 g ̸ l)</a:t>
            </a:r>
          </a:p>
          <a:p>
            <a:pPr marL="0" indent="0">
              <a:spcBef>
                <a:spcPts val="0"/>
              </a:spcBef>
              <a:buNone/>
            </a:pPr>
            <a:r>
              <a:rPr lang="en-US" sz="1800" dirty="0"/>
              <a:t>                                                        = 0.008 l</a:t>
            </a:r>
          </a:p>
          <a:p>
            <a:pPr marL="0" indent="0">
              <a:spcBef>
                <a:spcPts val="0"/>
              </a:spcBef>
              <a:buNone/>
            </a:pPr>
            <a:r>
              <a:rPr lang="en-US" sz="1800" dirty="0"/>
              <a:t>                                                        = 8 cm3 of the original solution contains 4 g of solute</a:t>
            </a:r>
          </a:p>
          <a:p>
            <a:pPr marL="0" indent="0">
              <a:spcBef>
                <a:spcPts val="0"/>
              </a:spcBef>
              <a:buNone/>
            </a:pPr>
            <a:r>
              <a:rPr lang="en-US" sz="1800" dirty="0" smtClean="0"/>
              <a:t>Pipette </a:t>
            </a:r>
            <a:r>
              <a:rPr lang="en-US" sz="1800" dirty="0"/>
              <a:t>out a 8 cm3 aliquot of the original solution and make it up to 200 cm3 (0.2 l). This will give you a concentration of 20 g/l.</a:t>
            </a:r>
          </a:p>
          <a:p>
            <a:pPr marL="0" indent="0">
              <a:spcBef>
                <a:spcPts val="0"/>
              </a:spcBef>
              <a:buNone/>
            </a:pPr>
            <a:r>
              <a:rPr lang="en-US" sz="1800" dirty="0"/>
              <a:t>Concentration = (Mass )/</a:t>
            </a:r>
            <a:r>
              <a:rPr lang="en-US" sz="1800" dirty="0" smtClean="0"/>
              <a:t>Volume</a:t>
            </a:r>
            <a:endParaRPr lang="en-US" sz="1800" dirty="0"/>
          </a:p>
          <a:p>
            <a:pPr marL="0" indent="0">
              <a:spcBef>
                <a:spcPts val="0"/>
              </a:spcBef>
              <a:buNone/>
            </a:pPr>
            <a:r>
              <a:rPr lang="en-US" sz="1800" dirty="0"/>
              <a:t>                           = (4 g)/(0,2 l)</a:t>
            </a:r>
          </a:p>
          <a:p>
            <a:pPr marL="0" indent="0">
              <a:spcBef>
                <a:spcPts val="0"/>
              </a:spcBef>
              <a:buNone/>
            </a:pPr>
            <a:r>
              <a:rPr lang="en-US" sz="1800" dirty="0"/>
              <a:t>                           = 20 g/l</a:t>
            </a:r>
          </a:p>
        </p:txBody>
      </p:sp>
    </p:spTree>
    <p:extLst>
      <p:ext uri="{BB962C8B-B14F-4D97-AF65-F5344CB8AC3E}">
        <p14:creationId xmlns:p14="http://schemas.microsoft.com/office/powerpoint/2010/main" val="790040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REDUCING </a:t>
            </a:r>
            <a:r>
              <a:rPr lang="en-US" sz="4400" dirty="0"/>
              <a:t>THE CONCENTRATION</a:t>
            </a:r>
            <a:endParaRPr lang="en-ZA" sz="44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179512" y="1484784"/>
                <a:ext cx="8712968" cy="5256584"/>
              </a:xfrm>
              <a:solidFill>
                <a:schemeClr val="bg1">
                  <a:lumMod val="95000"/>
                  <a:alpha val="75000"/>
                </a:schemeClr>
              </a:solidFill>
              <a:scene3d>
                <a:camera prst="orthographicFront"/>
                <a:lightRig rig="threePt" dir="t"/>
              </a:scene3d>
              <a:sp3d>
                <a:bevelT/>
              </a:sp3d>
            </p:spPr>
            <p:txBody>
              <a:bodyPr>
                <a:noAutofit/>
              </a:bodyPr>
              <a:lstStyle/>
              <a:p>
                <a:pPr marL="0" indent="0">
                  <a:spcBef>
                    <a:spcPts val="0"/>
                  </a:spcBef>
                  <a:buNone/>
                </a:pPr>
                <a:r>
                  <a:rPr lang="en-US" sz="3600" b="1" dirty="0"/>
                  <a:t>Example</a:t>
                </a:r>
                <a:r>
                  <a:rPr lang="en-US" sz="3600" dirty="0"/>
                  <a:t>:</a:t>
                </a:r>
              </a:p>
              <a:p>
                <a:pPr marL="0" indent="0">
                  <a:spcBef>
                    <a:spcPts val="0"/>
                  </a:spcBef>
                  <a:buNone/>
                </a:pPr>
                <a:r>
                  <a:rPr lang="en-US" sz="3600" b="1" dirty="0"/>
                  <a:t>Method 2: Using the formula</a:t>
                </a:r>
              </a:p>
              <a:p>
                <a:pPr marL="0" indent="0" algn="just">
                  <a:spcAft>
                    <a:spcPts val="1200"/>
                  </a:spcAft>
                  <a:buNone/>
                </a:pPr>
                <a:r>
                  <a:rPr lang="en-ZA" sz="3600" b="1" dirty="0" smtClean="0">
                    <a:solidFill>
                      <a:srgbClr val="FF0000"/>
                    </a:solidFill>
                    <a:latin typeface="Arial"/>
                    <a:ea typeface="Calibri"/>
                    <a:cs typeface="Times New Roman"/>
                  </a:rPr>
                  <a:t>Aliquot =  </a:t>
                </a:r>
                <a14:m>
                  <m:oMath xmlns:m="http://schemas.openxmlformats.org/officeDocument/2006/math">
                    <m:f>
                      <m:fPr>
                        <m:ctrlPr>
                          <a:rPr lang="en-US" sz="3600" b="1" i="1">
                            <a:solidFill>
                              <a:srgbClr val="FF0000"/>
                            </a:solidFill>
                            <a:effectLst/>
                            <a:latin typeface="Cambria Math"/>
                            <a:ea typeface="Calibri"/>
                            <a:cs typeface="Arial"/>
                          </a:rPr>
                        </m:ctrlPr>
                      </m:fPr>
                      <m:num>
                        <m:r>
                          <a:rPr lang="en-ZA" sz="3600" b="1" i="1">
                            <a:solidFill>
                              <a:srgbClr val="FF0000"/>
                            </a:solidFill>
                            <a:effectLst/>
                            <a:latin typeface="Cambria Math"/>
                            <a:ea typeface="Calibri"/>
                            <a:cs typeface="Arial"/>
                          </a:rPr>
                          <m:t>𝑵𝒆𝒘</m:t>
                        </m:r>
                        <m:r>
                          <a:rPr lang="en-ZA" sz="3600" b="1" i="1">
                            <a:solidFill>
                              <a:srgbClr val="FF0000"/>
                            </a:solidFill>
                            <a:effectLst/>
                            <a:latin typeface="Cambria Math"/>
                            <a:ea typeface="Calibri"/>
                            <a:cs typeface="Arial"/>
                          </a:rPr>
                          <m:t> </m:t>
                        </m:r>
                        <m:r>
                          <a:rPr lang="en-ZA" sz="3600" b="1" i="1">
                            <a:solidFill>
                              <a:srgbClr val="FF0000"/>
                            </a:solidFill>
                            <a:effectLst/>
                            <a:latin typeface="Cambria Math"/>
                            <a:ea typeface="Calibri"/>
                            <a:cs typeface="Arial"/>
                          </a:rPr>
                          <m:t>𝒄𝒐𝒏𝒄𝒆𝒏𝒕𝒓𝒂𝒕𝒊𝒐𝒏</m:t>
                        </m:r>
                        <m:r>
                          <a:rPr lang="en-ZA" sz="3600" b="1" i="1">
                            <a:solidFill>
                              <a:srgbClr val="FF0000"/>
                            </a:solidFill>
                            <a:effectLst/>
                            <a:latin typeface="Cambria Math"/>
                            <a:ea typeface="Calibri"/>
                            <a:cs typeface="Arial"/>
                          </a:rPr>
                          <m:t> ×</m:t>
                        </m:r>
                        <m:r>
                          <a:rPr lang="en-ZA" sz="3600" b="1" i="1">
                            <a:solidFill>
                              <a:srgbClr val="FF0000"/>
                            </a:solidFill>
                            <a:effectLst/>
                            <a:latin typeface="Cambria Math"/>
                            <a:ea typeface="Calibri"/>
                            <a:cs typeface="Arial"/>
                          </a:rPr>
                          <m:t>𝑵𝒆𝒘</m:t>
                        </m:r>
                        <m:r>
                          <a:rPr lang="en-ZA" sz="3600" b="1" i="1">
                            <a:solidFill>
                              <a:srgbClr val="FF0000"/>
                            </a:solidFill>
                            <a:effectLst/>
                            <a:latin typeface="Cambria Math"/>
                            <a:ea typeface="Calibri"/>
                            <a:cs typeface="Arial"/>
                          </a:rPr>
                          <m:t> </m:t>
                        </m:r>
                        <m:r>
                          <a:rPr lang="en-ZA" sz="3600" b="1" i="1">
                            <a:solidFill>
                              <a:srgbClr val="FF0000"/>
                            </a:solidFill>
                            <a:effectLst/>
                            <a:latin typeface="Cambria Math"/>
                            <a:ea typeface="Calibri"/>
                            <a:cs typeface="Arial"/>
                          </a:rPr>
                          <m:t>𝒗𝒐𝒍𝒖𝒎𝒆</m:t>
                        </m:r>
                      </m:num>
                      <m:den>
                        <m:r>
                          <a:rPr lang="en-ZA" sz="3600" b="1" i="1">
                            <a:solidFill>
                              <a:srgbClr val="FF0000"/>
                            </a:solidFill>
                            <a:effectLst/>
                            <a:latin typeface="Cambria Math"/>
                            <a:ea typeface="Calibri"/>
                            <a:cs typeface="Arial"/>
                          </a:rPr>
                          <m:t>𝑶𝒍𝒅</m:t>
                        </m:r>
                        <m:r>
                          <a:rPr lang="en-ZA" sz="3600" b="1" i="1">
                            <a:solidFill>
                              <a:srgbClr val="FF0000"/>
                            </a:solidFill>
                            <a:effectLst/>
                            <a:latin typeface="Cambria Math"/>
                            <a:ea typeface="Calibri"/>
                            <a:cs typeface="Arial"/>
                          </a:rPr>
                          <m:t> </m:t>
                        </m:r>
                        <m:r>
                          <a:rPr lang="en-ZA" sz="3600" b="1" i="1">
                            <a:solidFill>
                              <a:srgbClr val="FF0000"/>
                            </a:solidFill>
                            <a:effectLst/>
                            <a:latin typeface="Cambria Math"/>
                            <a:ea typeface="Calibri"/>
                            <a:cs typeface="Arial"/>
                          </a:rPr>
                          <m:t>𝒄𝒐𝒏𝒄𝒆𝒏𝒕𝒓𝒂𝒕𝒊𝒐𝒏</m:t>
                        </m:r>
                        <m:r>
                          <a:rPr lang="en-ZA" sz="3600" b="1" i="1">
                            <a:solidFill>
                              <a:srgbClr val="FF0000"/>
                            </a:solidFill>
                            <a:effectLst/>
                            <a:latin typeface="Cambria Math"/>
                            <a:ea typeface="Calibri"/>
                            <a:cs typeface="Arial"/>
                          </a:rPr>
                          <m:t> </m:t>
                        </m:r>
                      </m:den>
                    </m:f>
                  </m:oMath>
                </a14:m>
                <a:endParaRPr lang="en-US" sz="3600" b="1" dirty="0">
                  <a:ea typeface="Calibri"/>
                  <a:cs typeface="Times New Roman"/>
                </a:endParaRPr>
              </a:p>
              <a:p>
                <a:pPr marL="0" indent="0" algn="just">
                  <a:spcAft>
                    <a:spcPts val="1200"/>
                  </a:spcAft>
                  <a:buNone/>
                </a:pPr>
                <a:r>
                  <a:rPr lang="en-ZA" sz="3600" dirty="0" smtClean="0">
                    <a:latin typeface="Arial"/>
                    <a:ea typeface="Calibri"/>
                    <a:cs typeface="Times New Roman"/>
                  </a:rPr>
                  <a:t>   </a:t>
                </a:r>
                <a:r>
                  <a:rPr lang="en-ZA" sz="3600" dirty="0" smtClean="0">
                    <a:effectLst/>
                    <a:latin typeface="Arial"/>
                    <a:ea typeface="Calibri"/>
                    <a:cs typeface="Times New Roman"/>
                  </a:rPr>
                  <a:t>= </a:t>
                </a:r>
                <a14:m>
                  <m:oMath xmlns:m="http://schemas.openxmlformats.org/officeDocument/2006/math">
                    <m:f>
                      <m:fPr>
                        <m:ctrlPr>
                          <a:rPr lang="en-US" sz="3600" i="1">
                            <a:effectLst/>
                            <a:latin typeface="Cambria Math"/>
                            <a:ea typeface="Calibri"/>
                            <a:cs typeface="Arial"/>
                          </a:rPr>
                        </m:ctrlPr>
                      </m:fPr>
                      <m:num>
                        <m:r>
                          <a:rPr lang="en-ZA" sz="3600" i="1">
                            <a:effectLst/>
                            <a:latin typeface="Cambria Math"/>
                            <a:ea typeface="Calibri"/>
                            <a:cs typeface="Arial"/>
                          </a:rPr>
                          <m:t>20</m:t>
                        </m:r>
                        <m:r>
                          <a:rPr lang="en-ZA" sz="3600" i="1">
                            <a:effectLst/>
                            <a:latin typeface="Cambria Math"/>
                            <a:ea typeface="Calibri"/>
                            <a:cs typeface="Arial"/>
                          </a:rPr>
                          <m:t> </m:t>
                        </m:r>
                        <m:r>
                          <a:rPr lang="en-ZA" sz="3600" i="1">
                            <a:effectLst/>
                            <a:latin typeface="Cambria Math"/>
                            <a:ea typeface="Calibri"/>
                            <a:cs typeface="Arial"/>
                          </a:rPr>
                          <m:t>𝑔</m:t>
                        </m:r>
                        <m:r>
                          <a:rPr lang="en-ZA" sz="3600" i="1">
                            <a:effectLst/>
                            <a:latin typeface="Cambria Math"/>
                            <a:ea typeface="Calibri"/>
                            <a:cs typeface="Arial"/>
                          </a:rPr>
                          <m:t> ̸</m:t>
                        </m:r>
                        <m:r>
                          <a:rPr lang="en-ZA" sz="3600" i="1">
                            <a:effectLst/>
                            <a:latin typeface="Cambria Math"/>
                            <a:ea typeface="Calibri"/>
                            <a:cs typeface="Arial"/>
                          </a:rPr>
                          <m:t>𝑙</m:t>
                        </m:r>
                        <m:r>
                          <a:rPr lang="en-ZA" sz="3600" i="1">
                            <a:effectLst/>
                            <a:latin typeface="Cambria Math"/>
                            <a:ea typeface="Calibri"/>
                            <a:cs typeface="Arial"/>
                          </a:rPr>
                          <m:t> ×</m:t>
                        </m:r>
                        <m:r>
                          <a:rPr lang="en-ZA" sz="3600" i="1">
                            <a:effectLst/>
                            <a:latin typeface="Cambria Math"/>
                            <a:ea typeface="Calibri"/>
                            <a:cs typeface="Arial"/>
                          </a:rPr>
                          <m:t>0</m:t>
                        </m:r>
                        <m:r>
                          <a:rPr lang="en-ZA" sz="3600" i="1">
                            <a:effectLst/>
                            <a:latin typeface="Cambria Math"/>
                            <a:ea typeface="Calibri"/>
                            <a:cs typeface="Arial"/>
                          </a:rPr>
                          <m:t>.</m:t>
                        </m:r>
                        <m:r>
                          <a:rPr lang="en-ZA" sz="3600" i="1">
                            <a:effectLst/>
                            <a:latin typeface="Cambria Math"/>
                            <a:ea typeface="Calibri"/>
                            <a:cs typeface="Arial"/>
                          </a:rPr>
                          <m:t>2</m:t>
                        </m:r>
                        <m:r>
                          <a:rPr lang="en-ZA" sz="3600" i="1">
                            <a:effectLst/>
                            <a:latin typeface="Cambria Math"/>
                            <a:ea typeface="Calibri"/>
                            <a:cs typeface="Arial"/>
                          </a:rPr>
                          <m:t> </m:t>
                        </m:r>
                        <m:r>
                          <a:rPr lang="en-ZA" sz="3600" i="1">
                            <a:effectLst/>
                            <a:latin typeface="Cambria Math"/>
                            <a:ea typeface="Calibri"/>
                            <a:cs typeface="Arial"/>
                          </a:rPr>
                          <m:t>𝑙</m:t>
                        </m:r>
                      </m:num>
                      <m:den>
                        <m:r>
                          <a:rPr lang="en-ZA" sz="3600" i="1">
                            <a:effectLst/>
                            <a:latin typeface="Cambria Math"/>
                            <a:ea typeface="Calibri"/>
                            <a:cs typeface="Arial"/>
                          </a:rPr>
                          <m:t>500</m:t>
                        </m:r>
                        <m:r>
                          <a:rPr lang="en-ZA" sz="3600" i="1">
                            <a:effectLst/>
                            <a:latin typeface="Cambria Math"/>
                            <a:ea typeface="Calibri"/>
                            <a:cs typeface="Arial"/>
                          </a:rPr>
                          <m:t> </m:t>
                        </m:r>
                        <m:r>
                          <a:rPr lang="en-ZA" sz="3600" i="1">
                            <a:effectLst/>
                            <a:latin typeface="Cambria Math"/>
                            <a:ea typeface="Calibri"/>
                            <a:cs typeface="Arial"/>
                          </a:rPr>
                          <m:t>𝑔</m:t>
                        </m:r>
                        <m:r>
                          <a:rPr lang="en-ZA" sz="3600" i="1">
                            <a:effectLst/>
                            <a:latin typeface="Cambria Math"/>
                            <a:ea typeface="Calibri"/>
                            <a:cs typeface="Arial"/>
                          </a:rPr>
                          <m:t> ̸</m:t>
                        </m:r>
                        <m:r>
                          <a:rPr lang="en-ZA" sz="3600" i="1">
                            <a:effectLst/>
                            <a:latin typeface="Cambria Math"/>
                            <a:ea typeface="Calibri"/>
                            <a:cs typeface="Arial"/>
                          </a:rPr>
                          <m:t> </m:t>
                        </m:r>
                        <m:r>
                          <a:rPr lang="en-ZA" sz="3600" i="1">
                            <a:effectLst/>
                            <a:latin typeface="Cambria Math"/>
                            <a:ea typeface="Calibri"/>
                            <a:cs typeface="Arial"/>
                          </a:rPr>
                          <m:t>𝑙</m:t>
                        </m:r>
                      </m:den>
                    </m:f>
                  </m:oMath>
                </a14:m>
                <a:endParaRPr lang="en-US" sz="3600" dirty="0">
                  <a:ea typeface="Calibri"/>
                  <a:cs typeface="Times New Roman"/>
                </a:endParaRPr>
              </a:p>
              <a:p>
                <a:pPr marL="0" indent="0" algn="just">
                  <a:spcAft>
                    <a:spcPts val="1200"/>
                  </a:spcAft>
                  <a:buNone/>
                </a:pPr>
                <a:r>
                  <a:rPr lang="en-ZA" sz="3600" dirty="0" smtClean="0">
                    <a:latin typeface="Arial"/>
                    <a:ea typeface="Calibri"/>
                    <a:cs typeface="Times New Roman"/>
                  </a:rPr>
                  <a:t>    </a:t>
                </a:r>
                <a:r>
                  <a:rPr lang="en-ZA" sz="3600" dirty="0" smtClean="0">
                    <a:effectLst/>
                    <a:latin typeface="Arial"/>
                    <a:ea typeface="Calibri"/>
                    <a:cs typeface="Times New Roman"/>
                  </a:rPr>
                  <a:t>= </a:t>
                </a:r>
                <a:r>
                  <a:rPr lang="en-ZA" sz="3600" dirty="0">
                    <a:effectLst/>
                    <a:latin typeface="Arial"/>
                    <a:ea typeface="Calibri"/>
                    <a:cs typeface="Times New Roman"/>
                  </a:rPr>
                  <a:t>0.008 </a:t>
                </a:r>
                <a:r>
                  <a:rPr lang="en-ZA" sz="3600" dirty="0" smtClean="0">
                    <a:effectLst/>
                    <a:latin typeface="Arial"/>
                    <a:ea typeface="Calibri"/>
                    <a:cs typeface="Times New Roman"/>
                  </a:rPr>
                  <a:t>l</a:t>
                </a:r>
                <a:endParaRPr lang="en-US" sz="3600" dirty="0" smtClean="0">
                  <a:ea typeface="Calibri"/>
                  <a:cs typeface="Times New Roman"/>
                </a:endParaRPr>
              </a:p>
              <a:p>
                <a:pPr marL="0" indent="0" algn="just">
                  <a:spcAft>
                    <a:spcPts val="1200"/>
                  </a:spcAft>
                  <a:buNone/>
                </a:pPr>
                <a:r>
                  <a:rPr lang="en-US" sz="3600" dirty="0">
                    <a:effectLst/>
                    <a:latin typeface="Arial"/>
                    <a:ea typeface="Calibri"/>
                    <a:cs typeface="Times New Roman"/>
                  </a:rPr>
                  <a:t> </a:t>
                </a:r>
                <a:r>
                  <a:rPr lang="en-US" sz="3600" dirty="0" smtClean="0">
                    <a:effectLst/>
                    <a:latin typeface="Arial"/>
                    <a:ea typeface="Calibri"/>
                    <a:cs typeface="Times New Roman"/>
                  </a:rPr>
                  <a:t>   </a:t>
                </a:r>
                <a:r>
                  <a:rPr lang="en-ZA" sz="3600" dirty="0" smtClean="0">
                    <a:effectLst/>
                    <a:latin typeface="Arial"/>
                    <a:ea typeface="Calibri"/>
                    <a:cs typeface="Times New Roman"/>
                  </a:rPr>
                  <a:t>= </a:t>
                </a:r>
                <a:r>
                  <a:rPr lang="en-ZA" sz="3600" dirty="0">
                    <a:effectLst/>
                    <a:latin typeface="Arial"/>
                    <a:ea typeface="Calibri"/>
                    <a:cs typeface="Times New Roman"/>
                  </a:rPr>
                  <a:t>8 ml</a:t>
                </a:r>
                <a:endParaRPr lang="en-US" sz="3600" dirty="0">
                  <a:ea typeface="Calibri"/>
                  <a:cs typeface="Times New Roman"/>
                </a:endParaRPr>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179512" y="1484784"/>
                <a:ext cx="8712968" cy="5256584"/>
              </a:xfrm>
              <a:blipFill rotWithShape="1">
                <a:blip r:embed="rId2"/>
                <a:stretch>
                  <a:fillRect l="-1953" t="-1384"/>
                </a:stretch>
              </a:blipFill>
            </p:spPr>
            <p:txBody>
              <a:bodyPr/>
              <a:lstStyle/>
              <a:p>
                <a:r>
                  <a:rPr lang="en-US">
                    <a:noFill/>
                  </a:rPr>
                  <a:t> </a:t>
                </a:r>
              </a:p>
            </p:txBody>
          </p:sp>
        </mc:Fallback>
      </mc:AlternateContent>
      <p:sp>
        <p:nvSpPr>
          <p:cNvPr id="6" name="Text Box 2"/>
          <p:cNvSpPr txBox="1">
            <a:spLocks noChangeArrowheads="1"/>
          </p:cNvSpPr>
          <p:nvPr/>
        </p:nvSpPr>
        <p:spPr bwMode="auto">
          <a:xfrm>
            <a:off x="4427984" y="5048016"/>
            <a:ext cx="4342988" cy="1477328"/>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headEnd/>
            <a:tailEnd/>
          </a:ln>
          <a:effectLst>
            <a:outerShdw blurRad="40000" dist="20000" dir="5400000" rotWithShape="0">
              <a:srgbClr val="000000">
                <a:alpha val="38000"/>
              </a:srgbClr>
            </a:outerShdw>
          </a:effectLst>
        </p:spPr>
        <p:txBody>
          <a:bodyPr rot="0" vert="horz" wrap="square" lIns="91440" tIns="45720" rIns="91440" bIns="45720" anchor="t" anchorCtr="0">
            <a:spAutoFit/>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ZA" sz="2000" b="1" i="0" u="none" strike="noStrike" kern="0" cap="none" spc="0" normalizeH="0" baseline="0" noProof="0" dirty="0">
                <a:ln>
                  <a:noFill/>
                </a:ln>
                <a:solidFill>
                  <a:sysClr val="windowText" lastClr="000000"/>
                </a:solidFill>
                <a:effectLst/>
                <a:uLnTx/>
                <a:uFillTx/>
                <a:latin typeface="Arial"/>
                <a:ea typeface="Calibri"/>
                <a:cs typeface="Times New Roman"/>
              </a:rPr>
              <a:t>Definition of aliquot:</a:t>
            </a:r>
            <a:endParaRPr kumimoji="0" lang="en-US" sz="20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00000"/>
              </a:lnSpc>
              <a:spcBef>
                <a:spcPts val="0"/>
              </a:spcBef>
              <a:spcAft>
                <a:spcPts val="1200"/>
              </a:spcAft>
              <a:buClrTx/>
              <a:buSzTx/>
              <a:buFontTx/>
              <a:buNone/>
              <a:tabLst/>
              <a:defRPr/>
            </a:pPr>
            <a:r>
              <a:rPr kumimoji="0" lang="en-ZA" sz="2000" b="0" i="0" u="none" strike="noStrike" kern="0" cap="none" spc="0" normalizeH="0" baseline="0" noProof="0" dirty="0">
                <a:ln>
                  <a:noFill/>
                </a:ln>
                <a:solidFill>
                  <a:sysClr val="windowText" lastClr="000000"/>
                </a:solidFill>
                <a:effectLst/>
                <a:uLnTx/>
                <a:uFillTx/>
                <a:latin typeface="Arial"/>
                <a:ea typeface="Calibri"/>
                <a:cs typeface="Times New Roman"/>
              </a:rPr>
              <a:t>A portion of a larger whole, especially a sample taken for chemical analysis or other treatment.</a:t>
            </a:r>
            <a:endParaRPr kumimoji="0" lang="en-US" sz="20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p14="http://schemas.microsoft.com/office/powerpoint/2010/main" val="635763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REDUCING </a:t>
            </a:r>
            <a:r>
              <a:rPr lang="en-US" sz="4400" dirty="0"/>
              <a:t>THE CONCENTRATION</a:t>
            </a:r>
            <a:endParaRPr lang="en-ZA" sz="44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179512" y="1484784"/>
                <a:ext cx="8712968" cy="5256584"/>
              </a:xfrm>
              <a:solidFill>
                <a:schemeClr val="bg1">
                  <a:lumMod val="95000"/>
                  <a:alpha val="75000"/>
                </a:schemeClr>
              </a:solidFill>
              <a:scene3d>
                <a:camera prst="orthographicFront"/>
                <a:lightRig rig="threePt" dir="t"/>
              </a:scene3d>
              <a:sp3d>
                <a:bevelT/>
              </a:sp3d>
            </p:spPr>
            <p:txBody>
              <a:bodyPr>
                <a:noAutofit/>
              </a:bodyPr>
              <a:lstStyle/>
              <a:p>
                <a:pPr marL="0" indent="0">
                  <a:spcBef>
                    <a:spcPts val="0"/>
                  </a:spcBef>
                  <a:buNone/>
                </a:pPr>
                <a:r>
                  <a:rPr lang="en-US" sz="2000" b="1" dirty="0" smtClean="0"/>
                  <a:t>Example</a:t>
                </a:r>
                <a:r>
                  <a:rPr lang="en-US" sz="2000" dirty="0"/>
                  <a:t>:</a:t>
                </a:r>
              </a:p>
              <a:p>
                <a:pPr marL="0" indent="0" algn="just">
                  <a:spcAft>
                    <a:spcPts val="1200"/>
                  </a:spcAft>
                  <a:buNone/>
                </a:pPr>
                <a:r>
                  <a:rPr lang="en-ZA" sz="2000" b="1" dirty="0">
                    <a:latin typeface="Arial"/>
                    <a:ea typeface="Calibri"/>
                    <a:cs typeface="Times New Roman"/>
                  </a:rPr>
                  <a:t>Method 3: Using a mass balance </a:t>
                </a:r>
                <a:endParaRPr lang="en-US" sz="2000" dirty="0">
                  <a:ea typeface="Calibri"/>
                  <a:cs typeface="Times New Roman"/>
                </a:endParaRPr>
              </a:p>
              <a:p>
                <a:pPr marL="0" indent="0" algn="ctr">
                  <a:spcAft>
                    <a:spcPts val="1200"/>
                  </a:spcAft>
                  <a:buNone/>
                </a:pPr>
                <a:r>
                  <a:rPr lang="en-ZA" sz="1900" b="1" dirty="0">
                    <a:solidFill>
                      <a:srgbClr val="FF0000"/>
                    </a:solidFill>
                    <a:effectLst/>
                    <a:latin typeface="Arial"/>
                    <a:ea typeface="Calibri"/>
                    <a:cs typeface="Times New Roman"/>
                  </a:rPr>
                  <a:t>Mass of solute in standard solution = Mass of solute in new solution</a:t>
                </a:r>
                <a:endParaRPr lang="en-US" sz="1900" b="1" dirty="0">
                  <a:solidFill>
                    <a:srgbClr val="FF0000"/>
                  </a:solidFill>
                  <a:ea typeface="Calibri"/>
                  <a:cs typeface="Times New Roman"/>
                </a:endParaRPr>
              </a:p>
              <a:p>
                <a:pPr marL="0" indent="0" algn="ctr">
                  <a:spcAft>
                    <a:spcPts val="1200"/>
                  </a:spcAft>
                  <a:buNone/>
                </a:pPr>
                <a:r>
                  <a:rPr lang="en-ZA" sz="1900" b="1" dirty="0">
                    <a:solidFill>
                      <a:srgbClr val="FF0000"/>
                    </a:solidFill>
                    <a:effectLst/>
                    <a:latin typeface="Arial"/>
                    <a:ea typeface="Calibri"/>
                    <a:cs typeface="Times New Roman"/>
                  </a:rPr>
                  <a:t>“Old” Concentration × “Old” Volume = New Concentration × New </a:t>
                </a:r>
                <a:r>
                  <a:rPr lang="en-ZA" sz="1900" b="1" dirty="0" smtClean="0">
                    <a:solidFill>
                      <a:srgbClr val="FF0000"/>
                    </a:solidFill>
                    <a:effectLst/>
                    <a:latin typeface="Arial"/>
                    <a:ea typeface="Calibri"/>
                    <a:cs typeface="Times New Roman"/>
                  </a:rPr>
                  <a:t>Volume</a:t>
                </a:r>
              </a:p>
              <a:p>
                <a:pPr marL="0" indent="0" algn="ctr">
                  <a:spcAft>
                    <a:spcPts val="1200"/>
                  </a:spcAft>
                  <a:buNone/>
                </a:pPr>
                <a:r>
                  <a:rPr lang="en-ZA" sz="2000" dirty="0" smtClean="0">
                    <a:effectLst/>
                    <a:latin typeface="Arial"/>
                    <a:ea typeface="Calibri"/>
                    <a:cs typeface="Times New Roman"/>
                  </a:rPr>
                  <a:t>500 </a:t>
                </a:r>
                <a:r>
                  <a:rPr lang="en-ZA" sz="2000" dirty="0">
                    <a:effectLst/>
                    <a:latin typeface="Arial"/>
                    <a:ea typeface="Calibri"/>
                    <a:cs typeface="Times New Roman"/>
                  </a:rPr>
                  <a:t>g/l × “Old” Volume = 20 g/l × 0.2 </a:t>
                </a:r>
                <a:r>
                  <a:rPr lang="en-ZA" sz="2000" dirty="0" smtClean="0">
                    <a:effectLst/>
                    <a:latin typeface="Arial"/>
                    <a:ea typeface="Calibri"/>
                    <a:cs typeface="Times New Roman"/>
                  </a:rPr>
                  <a:t>l</a:t>
                </a:r>
                <a:endParaRPr lang="en-US" sz="2000" dirty="0" smtClean="0">
                  <a:ea typeface="Calibri"/>
                  <a:cs typeface="Times New Roman"/>
                </a:endParaRPr>
              </a:p>
              <a:p>
                <a:pPr marL="0" indent="0" algn="ctr">
                  <a:spcAft>
                    <a:spcPts val="1200"/>
                  </a:spcAft>
                  <a:buNone/>
                </a:pPr>
                <a:r>
                  <a:rPr lang="en-ZA" sz="2000" dirty="0" smtClean="0">
                    <a:effectLst/>
                    <a:latin typeface="Arial"/>
                    <a:ea typeface="Calibri"/>
                    <a:cs typeface="Times New Roman"/>
                  </a:rPr>
                  <a:t>“Old</a:t>
                </a:r>
                <a:r>
                  <a:rPr lang="en-ZA" sz="2000" dirty="0">
                    <a:effectLst/>
                    <a:latin typeface="Arial"/>
                    <a:ea typeface="Calibri"/>
                    <a:cs typeface="Times New Roman"/>
                  </a:rPr>
                  <a:t>” Volume =  </a:t>
                </a:r>
                <a14:m>
                  <m:oMath xmlns:m="http://schemas.openxmlformats.org/officeDocument/2006/math">
                    <m:f>
                      <m:fPr>
                        <m:ctrlPr>
                          <a:rPr lang="en-US" sz="2000" i="1">
                            <a:effectLst/>
                            <a:latin typeface="Cambria Math"/>
                            <a:ea typeface="Calibri"/>
                            <a:cs typeface="Arial"/>
                          </a:rPr>
                        </m:ctrlPr>
                      </m:fPr>
                      <m:num>
                        <m:r>
                          <a:rPr lang="en-ZA" sz="2000" i="1">
                            <a:effectLst/>
                            <a:latin typeface="Cambria Math"/>
                            <a:ea typeface="Calibri"/>
                            <a:cs typeface="Arial"/>
                          </a:rPr>
                          <m:t>20</m:t>
                        </m:r>
                        <m:r>
                          <a:rPr lang="en-ZA" sz="2000" i="1">
                            <a:effectLst/>
                            <a:latin typeface="Cambria Math"/>
                            <a:ea typeface="Calibri"/>
                            <a:cs typeface="Arial"/>
                          </a:rPr>
                          <m:t> </m:t>
                        </m:r>
                        <m:r>
                          <a:rPr lang="en-ZA" sz="2000" i="1">
                            <a:effectLst/>
                            <a:latin typeface="Cambria Math"/>
                            <a:ea typeface="Calibri"/>
                            <a:cs typeface="Arial"/>
                          </a:rPr>
                          <m:t>𝑔</m:t>
                        </m:r>
                        <m:r>
                          <a:rPr lang="en-ZA" sz="2000" i="1">
                            <a:effectLst/>
                            <a:latin typeface="Cambria Math"/>
                            <a:ea typeface="Calibri"/>
                            <a:cs typeface="Arial"/>
                          </a:rPr>
                          <m:t≯</m:t>
                        </m:r>
                        <m:r>
                          <a:rPr lang="en-ZA" sz="2000" i="1">
                            <a:effectLst/>
                            <a:latin typeface="Cambria Math"/>
                            <a:ea typeface="Calibri"/>
                            <a:cs typeface="Arial"/>
                          </a:rPr>
                          <m:t>𝑙</m:t>
                        </m:r>
                        <m:r>
                          <a:rPr lang="en-ZA" sz="2000" i="1">
                            <a:effectLst/>
                            <a:latin typeface="Cambria Math"/>
                            <a:ea typeface="Calibri"/>
                            <a:cs typeface="Arial"/>
                          </a:rPr>
                          <m:t> ×</m:t>
                        </m:r>
                        <m:r>
                          <a:rPr lang="en-ZA" sz="2000" i="1">
                            <a:effectLst/>
                            <a:latin typeface="Cambria Math"/>
                            <a:ea typeface="Calibri"/>
                            <a:cs typeface="Arial"/>
                          </a:rPr>
                          <m:t>0</m:t>
                        </m:r>
                        <m:r>
                          <a:rPr lang="en-ZA" sz="2000" i="1">
                            <a:effectLst/>
                            <a:latin typeface="Cambria Math"/>
                            <a:ea typeface="Calibri"/>
                            <a:cs typeface="Arial"/>
                          </a:rPr>
                          <m:t>,</m:t>
                        </m:r>
                        <m:r>
                          <a:rPr lang="en-ZA" sz="2000" i="1">
                            <a:effectLst/>
                            <a:latin typeface="Cambria Math"/>
                            <a:ea typeface="Calibri"/>
                            <a:cs typeface="Arial"/>
                          </a:rPr>
                          <m:t>2</m:t>
                        </m:r>
                        <m:r>
                          <a:rPr lang="en-ZA" sz="2000" i="1">
                            <a:effectLst/>
                            <a:latin typeface="Cambria Math"/>
                            <a:ea typeface="Calibri"/>
                            <a:cs typeface="Arial"/>
                          </a:rPr>
                          <m:t> </m:t>
                        </m:r>
                        <m:r>
                          <a:rPr lang="en-ZA" sz="2000" i="1">
                            <a:effectLst/>
                            <a:latin typeface="Cambria Math"/>
                            <a:ea typeface="Calibri"/>
                            <a:cs typeface="Arial"/>
                          </a:rPr>
                          <m:t>𝑙</m:t>
                        </m:r>
                      </m:num>
                      <m:den>
                        <m:r>
                          <a:rPr lang="en-ZA" sz="2000" i="1">
                            <a:effectLst/>
                            <a:latin typeface="Cambria Math"/>
                            <a:ea typeface="Calibri"/>
                            <a:cs typeface="Arial"/>
                          </a:rPr>
                          <m:t>500</m:t>
                        </m:r>
                        <m:r>
                          <a:rPr lang="en-ZA" sz="2000" i="1">
                            <a:effectLst/>
                            <a:latin typeface="Cambria Math"/>
                            <a:ea typeface="Calibri"/>
                            <a:cs typeface="Arial"/>
                          </a:rPr>
                          <m:t> </m:t>
                        </m:r>
                        <m:r>
                          <a:rPr lang="en-ZA" sz="2000" i="1">
                            <a:effectLst/>
                            <a:latin typeface="Cambria Math"/>
                            <a:ea typeface="Calibri"/>
                            <a:cs typeface="Arial"/>
                          </a:rPr>
                          <m:t>𝑔</m:t>
                        </m:r>
                        <m:r>
                          <a:rPr lang="en-ZA" sz="2000" i="1">
                            <a:effectLst/>
                            <a:latin typeface="Cambria Math"/>
                            <a:ea typeface="Calibri"/>
                            <a:cs typeface="Arial"/>
                          </a:rPr>
                          <m:t> ̸</m:t>
                        </m:r>
                        <m:r>
                          <a:rPr lang="en-ZA" sz="2000" i="1">
                            <a:effectLst/>
                            <a:latin typeface="Cambria Math"/>
                            <a:ea typeface="Calibri"/>
                            <a:cs typeface="Arial"/>
                          </a:rPr>
                          <m:t> </m:t>
                        </m:r>
                        <m:r>
                          <a:rPr lang="en-ZA" sz="2000" i="1">
                            <a:effectLst/>
                            <a:latin typeface="Cambria Math"/>
                            <a:ea typeface="Calibri"/>
                            <a:cs typeface="Arial"/>
                          </a:rPr>
                          <m:t>𝑙</m:t>
                        </m:r>
                      </m:den>
                    </m:f>
                  </m:oMath>
                </a14:m>
                <a:endParaRPr lang="en-US" sz="2000" dirty="0" smtClean="0">
                  <a:effectLst/>
                  <a:latin typeface="Arial"/>
                  <a:ea typeface="Calibri"/>
                  <a:cs typeface="Arial"/>
                </a:endParaRPr>
              </a:p>
              <a:p>
                <a:pPr marL="0" indent="0" algn="ctr">
                  <a:spcAft>
                    <a:spcPts val="1200"/>
                  </a:spcAft>
                  <a:buNone/>
                </a:pPr>
                <a:r>
                  <a:rPr lang="en-ZA" sz="2000" dirty="0" smtClean="0">
                    <a:effectLst/>
                    <a:latin typeface="Arial"/>
                    <a:ea typeface="Calibri"/>
                    <a:cs typeface="Times New Roman"/>
                  </a:rPr>
                  <a:t>“</a:t>
                </a:r>
                <a:r>
                  <a:rPr lang="en-ZA" sz="2000" dirty="0">
                    <a:effectLst/>
                    <a:latin typeface="Arial"/>
                    <a:ea typeface="Calibri"/>
                    <a:cs typeface="Times New Roman"/>
                  </a:rPr>
                  <a:t>Old” Volume = 0.008 l = 8 ml</a:t>
                </a:r>
                <a:endParaRPr lang="en-US" sz="2000" dirty="0">
                  <a:ea typeface="Calibri"/>
                  <a:cs typeface="Times New Roman"/>
                </a:endParaRPr>
              </a:p>
              <a:p>
                <a:pPr algn="just">
                  <a:spcAft>
                    <a:spcPts val="1200"/>
                  </a:spcAft>
                </a:pPr>
                <a:r>
                  <a:rPr lang="en-ZA" sz="2000" dirty="0">
                    <a:effectLst/>
                    <a:latin typeface="Arial"/>
                    <a:ea typeface="Calibri"/>
                    <a:cs typeface="Times New Roman"/>
                  </a:rPr>
                  <a:t>Thus 8 cm</a:t>
                </a:r>
                <a:r>
                  <a:rPr lang="en-ZA" sz="2000" baseline="30000" dirty="0">
                    <a:effectLst/>
                    <a:latin typeface="Arial"/>
                    <a:ea typeface="Calibri"/>
                    <a:cs typeface="Times New Roman"/>
                  </a:rPr>
                  <a:t>3</a:t>
                </a:r>
                <a:r>
                  <a:rPr lang="en-ZA" sz="2000" dirty="0">
                    <a:effectLst/>
                    <a:latin typeface="Arial"/>
                    <a:ea typeface="Calibri"/>
                    <a:cs typeface="Times New Roman"/>
                  </a:rPr>
                  <a:t> of your old solution is necessary.</a:t>
                </a:r>
                <a:endParaRPr lang="en-US" sz="2000" dirty="0">
                  <a:ea typeface="Calibri"/>
                  <a:cs typeface="Times New Roman"/>
                </a:endParaRPr>
              </a:p>
              <a:p>
                <a:pPr algn="just">
                  <a:spcAft>
                    <a:spcPts val="1200"/>
                  </a:spcAft>
                </a:pPr>
                <a:r>
                  <a:rPr lang="en-ZA" sz="2000" dirty="0">
                    <a:effectLst/>
                    <a:latin typeface="Arial"/>
                    <a:ea typeface="Calibri"/>
                    <a:cs typeface="Times New Roman"/>
                  </a:rPr>
                  <a:t>Therefore 8 cm</a:t>
                </a:r>
                <a:r>
                  <a:rPr lang="en-ZA" sz="2000" baseline="30000" dirty="0">
                    <a:effectLst/>
                    <a:latin typeface="Arial"/>
                    <a:ea typeface="Calibri"/>
                    <a:cs typeface="Times New Roman"/>
                  </a:rPr>
                  <a:t>3</a:t>
                </a:r>
                <a:r>
                  <a:rPr lang="en-ZA" sz="2000" dirty="0">
                    <a:effectLst/>
                    <a:latin typeface="Arial"/>
                    <a:ea typeface="Calibri"/>
                    <a:cs typeface="Times New Roman"/>
                  </a:rPr>
                  <a:t> of the old solution (500 g/l) is diluted up to 200 cm</a:t>
                </a:r>
                <a:r>
                  <a:rPr lang="en-ZA" sz="2000" baseline="30000" dirty="0">
                    <a:effectLst/>
                    <a:latin typeface="Arial"/>
                    <a:ea typeface="Calibri"/>
                    <a:cs typeface="Times New Roman"/>
                  </a:rPr>
                  <a:t>3</a:t>
                </a:r>
                <a:r>
                  <a:rPr lang="en-ZA" sz="2000" dirty="0">
                    <a:effectLst/>
                    <a:latin typeface="Arial"/>
                    <a:ea typeface="Calibri"/>
                    <a:cs typeface="Times New Roman"/>
                  </a:rPr>
                  <a:t> and this will give a new solution of concentration 20 g/l.</a:t>
                </a:r>
                <a:endParaRPr lang="en-US" sz="2000" dirty="0">
                  <a:ea typeface="Calibri"/>
                  <a:cs typeface="Times New Roman"/>
                </a:endParaRPr>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179512" y="1484784"/>
                <a:ext cx="8712968" cy="5256584"/>
              </a:xfrm>
              <a:blipFill rotWithShape="1">
                <a:blip r:embed="rId2"/>
                <a:stretch>
                  <a:fillRect l="-558" t="-231" r="-558"/>
                </a:stretch>
              </a:blipFill>
            </p:spPr>
            <p:txBody>
              <a:bodyPr/>
              <a:lstStyle/>
              <a:p>
                <a:r>
                  <a:rPr lang="en-US">
                    <a:noFill/>
                  </a:rPr>
                  <a:t> </a:t>
                </a:r>
              </a:p>
            </p:txBody>
          </p:sp>
        </mc:Fallback>
      </mc:AlternateContent>
    </p:spTree>
    <p:extLst>
      <p:ext uri="{BB962C8B-B14F-4D97-AF65-F5344CB8AC3E}">
        <p14:creationId xmlns:p14="http://schemas.microsoft.com/office/powerpoint/2010/main" val="910530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200" dirty="0" smtClean="0"/>
              <a:t>CALCULATIONS </a:t>
            </a:r>
            <a:r>
              <a:rPr lang="en-US" sz="3200" dirty="0"/>
              <a:t>INVOLVING QUANTITATIVE TRANSFERS</a:t>
            </a:r>
            <a:endParaRPr lang="en-ZA" sz="3200" dirty="0"/>
          </a:p>
        </p:txBody>
      </p:sp>
      <p:sp>
        <p:nvSpPr>
          <p:cNvPr id="5" name="Content Placeholder 2"/>
          <p:cNvSpPr>
            <a:spLocks noGrp="1"/>
          </p:cNvSpPr>
          <p:nvPr>
            <p:ph idx="1"/>
          </p:nvPr>
        </p:nvSpPr>
        <p:spPr>
          <a:xfrm>
            <a:off x="395536" y="1600200"/>
            <a:ext cx="5400600"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Simple </a:t>
            </a:r>
            <a:r>
              <a:rPr lang="en-US" sz="2400" b="1" dirty="0"/>
              <a:t>Dilutions </a:t>
            </a:r>
          </a:p>
          <a:p>
            <a:pPr marL="0" indent="0">
              <a:buNone/>
            </a:pPr>
            <a:r>
              <a:rPr lang="en-US" sz="2400" b="1" dirty="0" smtClean="0"/>
              <a:t>Example</a:t>
            </a:r>
            <a:r>
              <a:rPr lang="en-US" sz="2400" dirty="0" smtClean="0"/>
              <a:t>:</a:t>
            </a:r>
            <a:endParaRPr lang="en-US" sz="2400" dirty="0"/>
          </a:p>
          <a:p>
            <a:r>
              <a:rPr lang="en-US" sz="2400" dirty="0"/>
              <a:t>18 g of sugar is dissolved in 250 ml of water in a volumetric flask. </a:t>
            </a:r>
            <a:endParaRPr lang="en-US" sz="2400" dirty="0" smtClean="0"/>
          </a:p>
          <a:p>
            <a:r>
              <a:rPr lang="en-US" sz="2400" dirty="0" smtClean="0"/>
              <a:t>50 </a:t>
            </a:r>
            <a:r>
              <a:rPr lang="en-US" sz="2400" dirty="0"/>
              <a:t>ml of the solution is pipetted out into a 100 ml volumetric flask and made to the mark. </a:t>
            </a:r>
            <a:endParaRPr lang="en-US" sz="2400" dirty="0" smtClean="0"/>
          </a:p>
          <a:p>
            <a:r>
              <a:rPr lang="en-US" sz="2400" dirty="0" smtClean="0"/>
              <a:t>25 </a:t>
            </a:r>
            <a:r>
              <a:rPr lang="en-US" sz="2400" dirty="0"/>
              <a:t>ml of this solution is pipetted into an evaporating dish and evaporated to dryness. </a:t>
            </a:r>
            <a:endParaRPr lang="en-US" sz="2400" dirty="0" smtClean="0"/>
          </a:p>
          <a:p>
            <a:r>
              <a:rPr lang="en-US" sz="2400" dirty="0" smtClean="0"/>
              <a:t>What </a:t>
            </a:r>
            <a:r>
              <a:rPr lang="en-US" sz="2400" dirty="0"/>
              <a:t>mass of dry sugar will be obtained</a:t>
            </a:r>
            <a:r>
              <a:rPr lang="en-US" sz="2400" dirty="0" smtClean="0"/>
              <a:t>?</a:t>
            </a: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466" y="3068960"/>
            <a:ext cx="3041650"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913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200" dirty="0" smtClean="0"/>
              <a:t>CALCULATIONS </a:t>
            </a:r>
            <a:r>
              <a:rPr lang="en-US" sz="3200" dirty="0"/>
              <a:t>INVOLVING QUANTITATIVE TRANSFERS</a:t>
            </a:r>
            <a:endParaRPr lang="en-ZA" sz="3200"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927" y="1916832"/>
            <a:ext cx="8574813"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113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200" dirty="0" smtClean="0"/>
              <a:t>CALCULATIONS </a:t>
            </a:r>
            <a:r>
              <a:rPr lang="en-US" sz="3200" dirty="0"/>
              <a:t>INVOLVING QUANTITATIVE TRANSFERS</a:t>
            </a:r>
            <a:endParaRPr lang="en-ZA" sz="3200" dirty="0"/>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lnSpcReduction="10000"/>
              </a:bodyPr>
              <a:lstStyle/>
              <a:p>
                <a:pPr marL="0" indent="0">
                  <a:buNone/>
                </a:pPr>
                <a:r>
                  <a:rPr lang="en-ZA" b="1" dirty="0"/>
                  <a:t>Steps in our reasoning:</a:t>
                </a:r>
                <a:endParaRPr lang="en-US" dirty="0"/>
              </a:p>
              <a:p>
                <a:pPr lvl="0"/>
                <a:r>
                  <a:rPr lang="en-ZA" dirty="0"/>
                  <a:t>The 50 ml aliquot contains only 3.6 g sugar </a:t>
                </a:r>
                <a14:m>
                  <m:oMath xmlns:m="http://schemas.openxmlformats.org/officeDocument/2006/math">
                    <m:d>
                      <m:dPr>
                        <m:ctrlPr>
                          <a:rPr lang="en-US" i="1"/>
                        </m:ctrlPr>
                      </m:dPr>
                      <m:e>
                        <m:f>
                          <m:fPr>
                            <m:ctrlPr>
                              <a:rPr lang="en-US" i="1"/>
                            </m:ctrlPr>
                          </m:fPr>
                          <m:num>
                            <m:r>
                              <a:rPr lang="en-ZA" i="1"/>
                              <m:t>18</m:t>
                            </m:r>
                            <m:r>
                              <a:rPr lang="en-ZA" i="1"/>
                              <m:t> </m:t>
                            </m:r>
                            <m:r>
                              <a:rPr lang="en-ZA" i="1"/>
                              <m:t>𝑔</m:t>
                            </m:r>
                          </m:num>
                          <m:den>
                            <m:r>
                              <a:rPr lang="en-ZA" i="1"/>
                              <m:t>5</m:t>
                            </m:r>
                          </m:den>
                        </m:f>
                      </m:e>
                    </m:d>
                  </m:oMath>
                </a14:m>
                <a:r>
                  <a:rPr lang="en-ZA" dirty="0"/>
                  <a:t> i.e. </a:t>
                </a:r>
                <a14:m>
                  <m:oMath xmlns:m="http://schemas.openxmlformats.org/officeDocument/2006/math">
                    <m:f>
                      <m:fPr>
                        <m:ctrlPr>
                          <a:rPr lang="en-US" i="1"/>
                        </m:ctrlPr>
                      </m:fPr>
                      <m:num>
                        <m:r>
                          <a:rPr lang="en-ZA" i="1"/>
                          <m:t>18</m:t>
                        </m:r>
                      </m:num>
                      <m:den>
                        <m:r>
                          <a:rPr lang="en-ZA" i="1"/>
                          <m:t>250</m:t>
                        </m:r>
                      </m:den>
                    </m:f>
                  </m:oMath>
                </a14:m>
                <a:r>
                  <a:rPr lang="en-ZA" dirty="0"/>
                  <a:t> × 50</a:t>
                </a:r>
                <a:endParaRPr lang="en-US" dirty="0"/>
              </a:p>
              <a:p>
                <a:pPr lvl="0"/>
                <a:r>
                  <a:rPr lang="en-ZA" dirty="0"/>
                  <a:t>Therefore the 100 ml volumetric flask contains 3.6 g sugar.</a:t>
                </a:r>
                <a:endParaRPr lang="en-US" dirty="0"/>
              </a:p>
              <a:p>
                <a:pPr lvl="0"/>
                <a:r>
                  <a:rPr lang="en-ZA" dirty="0"/>
                  <a:t>The 25 ml aliquot contains only 0.9 g of sugar </a:t>
                </a:r>
                <a14:m>
                  <m:oMath xmlns:m="http://schemas.openxmlformats.org/officeDocument/2006/math">
                    <m:d>
                      <m:dPr>
                        <m:ctrlPr>
                          <a:rPr lang="en-US" i="1"/>
                        </m:ctrlPr>
                      </m:dPr>
                      <m:e>
                        <m:f>
                          <m:fPr>
                            <m:ctrlPr>
                              <a:rPr lang="en-US" i="1"/>
                            </m:ctrlPr>
                          </m:fPr>
                          <m:num>
                            <m:r>
                              <a:rPr lang="en-ZA" i="1"/>
                              <m:t>3</m:t>
                            </m:r>
                            <m:r>
                              <a:rPr lang="en-ZA" i="1"/>
                              <m:t>.</m:t>
                            </m:r>
                            <m:r>
                              <a:rPr lang="en-ZA" i="1"/>
                              <m:t>6</m:t>
                            </m:r>
                          </m:num>
                          <m:den>
                            <m:r>
                              <a:rPr lang="en-ZA" i="1"/>
                              <m:t>4</m:t>
                            </m:r>
                          </m:den>
                        </m:f>
                      </m:e>
                    </m:d>
                    <m:r>
                      <a:rPr lang="en-ZA" i="1"/>
                      <m:t> </m:t>
                    </m:r>
                  </m:oMath>
                </a14:m>
                <a:r>
                  <a:rPr lang="en-ZA" dirty="0"/>
                  <a:t>i.e. </a:t>
                </a:r>
                <a14:m>
                  <m:oMath xmlns:m="http://schemas.openxmlformats.org/officeDocument/2006/math">
                    <m:f>
                      <m:fPr>
                        <m:ctrlPr>
                          <a:rPr lang="en-US" i="1"/>
                        </m:ctrlPr>
                      </m:fPr>
                      <m:num>
                        <m:r>
                          <a:rPr lang="en-ZA" i="1"/>
                          <m:t>3</m:t>
                        </m:r>
                        <m:r>
                          <a:rPr lang="en-ZA" i="1"/>
                          <m:t>.</m:t>
                        </m:r>
                        <m:r>
                          <a:rPr lang="en-ZA" i="1"/>
                          <m:t>6</m:t>
                        </m:r>
                      </m:num>
                      <m:den>
                        <m:r>
                          <a:rPr lang="en-ZA" i="1"/>
                          <m:t>100</m:t>
                        </m:r>
                      </m:den>
                    </m:f>
                  </m:oMath>
                </a14:m>
                <a:r>
                  <a:rPr lang="en-ZA" dirty="0"/>
                  <a:t>× 25</a:t>
                </a:r>
                <a:endParaRPr lang="en-US" dirty="0"/>
              </a:p>
              <a:p>
                <a:pPr lvl="0"/>
                <a:r>
                  <a:rPr lang="en-ZA" dirty="0"/>
                  <a:t>Therefore 0.9 g dry sugar will be obtained.</a:t>
                </a:r>
                <a:endParaRPr lang="en-US"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25176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STANDARD </a:t>
            </a:r>
            <a:r>
              <a:rPr lang="en-ZA" sz="4400" dirty="0"/>
              <a:t>SOLUTIONS </a:t>
            </a:r>
            <a:endParaRPr lang="en-ZA" sz="4400" dirty="0"/>
          </a:p>
        </p:txBody>
      </p:sp>
      <p:sp>
        <p:nvSpPr>
          <p:cNvPr id="5" name="Content Placeholder 2"/>
          <p:cNvSpPr>
            <a:spLocks noGrp="1"/>
          </p:cNvSpPr>
          <p:nvPr>
            <p:ph idx="1"/>
          </p:nvPr>
        </p:nvSpPr>
        <p:spPr>
          <a:xfrm>
            <a:off x="323528" y="1600200"/>
            <a:ext cx="5616624" cy="5069160"/>
          </a:xfrm>
          <a:solidFill>
            <a:schemeClr val="bg1">
              <a:lumMod val="95000"/>
              <a:alpha val="75000"/>
            </a:schemeClr>
          </a:solidFill>
          <a:scene3d>
            <a:camera prst="orthographicFront"/>
            <a:lightRig rig="threePt" dir="t"/>
          </a:scene3d>
          <a:sp3d>
            <a:bevelT/>
          </a:sp3d>
        </p:spPr>
        <p:txBody>
          <a:bodyPr>
            <a:noAutofit/>
          </a:bodyPr>
          <a:lstStyle/>
          <a:p>
            <a:r>
              <a:rPr lang="en-US" sz="2800" dirty="0"/>
              <a:t>There are two ways of making up standard solutions: </a:t>
            </a:r>
          </a:p>
          <a:p>
            <a:pPr lvl="1"/>
            <a:r>
              <a:rPr lang="en-US" dirty="0" smtClean="0"/>
              <a:t>By </a:t>
            </a:r>
            <a:r>
              <a:rPr lang="en-US" dirty="0"/>
              <a:t>massing / pipetting a known quantity and making to mark in a volumetric flask.</a:t>
            </a:r>
          </a:p>
          <a:p>
            <a:pPr lvl="1"/>
            <a:r>
              <a:rPr lang="en-US" dirty="0" smtClean="0"/>
              <a:t>By </a:t>
            </a:r>
            <a:r>
              <a:rPr lang="en-US" dirty="0"/>
              <a:t>using an aliquot of concentrated standard solution and making to the mark.</a:t>
            </a:r>
          </a:p>
          <a:p>
            <a:r>
              <a:rPr lang="en-US" sz="2800" dirty="0"/>
              <a:t>In both cases distilled or de-</a:t>
            </a:r>
            <a:r>
              <a:rPr lang="en-US" sz="2800" dirty="0" err="1"/>
              <a:t>ionised</a:t>
            </a:r>
            <a:r>
              <a:rPr lang="en-US" sz="2800" dirty="0"/>
              <a:t> water must be used. NOT TAP WATER! </a:t>
            </a:r>
          </a:p>
        </p:txBody>
      </p:sp>
      <p:sp>
        <p:nvSpPr>
          <p:cNvPr id="7" name="Text Box 2"/>
          <p:cNvSpPr txBox="1">
            <a:spLocks noChangeArrowheads="1"/>
          </p:cNvSpPr>
          <p:nvPr/>
        </p:nvSpPr>
        <p:spPr bwMode="auto">
          <a:xfrm>
            <a:off x="6166656" y="4437112"/>
            <a:ext cx="2813375" cy="1754326"/>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rot="0" vert="horz" wrap="square" lIns="91440" tIns="45720" rIns="91440" bIns="45720" anchor="t" anchorCtr="0">
            <a:spAutoFit/>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ZA" sz="1400" b="1" i="0" u="none" strike="noStrike" kern="0" cap="none" spc="0" normalizeH="0" baseline="0" noProof="0" dirty="0">
                <a:ln>
                  <a:noFill/>
                </a:ln>
                <a:solidFill>
                  <a:sysClr val="windowText" lastClr="000000"/>
                </a:solidFill>
                <a:effectLst/>
                <a:uLnTx/>
                <a:uFillTx/>
                <a:latin typeface="Arial"/>
                <a:ea typeface="Calibri"/>
                <a:cs typeface="Times New Roman"/>
              </a:rPr>
              <a:t>Definition of distilled water:</a:t>
            </a:r>
            <a:endParaRPr kumimoji="0" lang="en-US" sz="14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00000"/>
              </a:lnSpc>
              <a:spcBef>
                <a:spcPts val="0"/>
              </a:spcBef>
              <a:spcAft>
                <a:spcPts val="1200"/>
              </a:spcAft>
              <a:buClrTx/>
              <a:buSzTx/>
              <a:buFontTx/>
              <a:buNone/>
              <a:tabLst/>
              <a:defRPr/>
            </a:pPr>
            <a:r>
              <a:rPr kumimoji="0" lang="en-ZA" sz="1400" b="0" i="0" u="none" strike="noStrike" kern="0" cap="none" spc="0" normalizeH="0" baseline="0" noProof="0" dirty="0">
                <a:ln>
                  <a:noFill/>
                </a:ln>
                <a:solidFill>
                  <a:sysClr val="windowText" lastClr="000000"/>
                </a:solidFill>
                <a:effectLst/>
                <a:uLnTx/>
                <a:uFillTx/>
                <a:latin typeface="Arial"/>
                <a:ea typeface="Calibri"/>
                <a:cs typeface="Times New Roman"/>
              </a:rPr>
              <a:t>Distilled water is water that has had many of its impurities removed through distillation. Distillation involves boiling the water and then condensing the steam into a clean </a:t>
            </a:r>
            <a:r>
              <a:rPr kumimoji="0" lang="en-ZA" sz="1400" b="0" i="0" u="none" strike="noStrike" kern="0" cap="none" spc="0" normalizeH="0" baseline="0" noProof="0" dirty="0" smtClean="0">
                <a:ln>
                  <a:noFill/>
                </a:ln>
                <a:solidFill>
                  <a:sysClr val="windowText" lastClr="000000"/>
                </a:solidFill>
                <a:effectLst/>
                <a:uLnTx/>
                <a:uFillTx/>
                <a:latin typeface="Arial"/>
                <a:ea typeface="Calibri"/>
                <a:cs typeface="Times New Roman"/>
              </a:rPr>
              <a:t>container.</a:t>
            </a:r>
            <a:endParaRPr kumimoji="0" lang="en-US" sz="14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561" y="1737139"/>
            <a:ext cx="3103563" cy="252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444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200" dirty="0" smtClean="0"/>
              <a:t>CALCULATIONS </a:t>
            </a:r>
            <a:r>
              <a:rPr lang="en-US" sz="3200" dirty="0"/>
              <a:t>INVOLVING QUANTITATIVE TRANSFERS</a:t>
            </a:r>
            <a:endParaRPr lang="en-ZA" sz="3200" dirty="0"/>
          </a:p>
        </p:txBody>
      </p:sp>
      <p:sp>
        <p:nvSpPr>
          <p:cNvPr id="2" name="Content Placeholder 1"/>
          <p:cNvSpPr>
            <a:spLocks noGrp="1"/>
          </p:cNvSpPr>
          <p:nvPr>
            <p:ph idx="1"/>
          </p:nvPr>
        </p:nvSpPr>
        <p:spPr>
          <a:xfrm>
            <a:off x="457200" y="1600200"/>
            <a:ext cx="5266928" cy="4925144"/>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0" indent="0">
              <a:buNone/>
            </a:pPr>
            <a:r>
              <a:rPr lang="en-US" b="1" dirty="0" smtClean="0"/>
              <a:t>Example</a:t>
            </a:r>
            <a:r>
              <a:rPr lang="en-US" dirty="0" smtClean="0"/>
              <a:t>:</a:t>
            </a:r>
            <a:endParaRPr lang="en-US" dirty="0"/>
          </a:p>
          <a:p>
            <a:r>
              <a:rPr lang="en-US" dirty="0"/>
              <a:t>A quantity of sugar is dissolved in 500 ml of water in a volumetric flask. </a:t>
            </a:r>
            <a:endParaRPr lang="en-US" dirty="0" smtClean="0"/>
          </a:p>
          <a:p>
            <a:r>
              <a:rPr lang="en-US" dirty="0" smtClean="0"/>
              <a:t>20 </a:t>
            </a:r>
            <a:r>
              <a:rPr lang="en-US" dirty="0"/>
              <a:t>ml of the solution is pipetted out into a 100 ml volumetric flask and made to the mark. </a:t>
            </a:r>
            <a:endParaRPr lang="en-US" dirty="0" smtClean="0"/>
          </a:p>
          <a:p>
            <a:r>
              <a:rPr lang="en-US" dirty="0" smtClean="0"/>
              <a:t>25 </a:t>
            </a:r>
            <a:r>
              <a:rPr lang="en-US" dirty="0"/>
              <a:t>ml of the solution is pipetted out into an evaporating dish and evaporated to dryness giving 1.5 grams of </a:t>
            </a:r>
            <a:r>
              <a:rPr lang="en-US" dirty="0" smtClean="0"/>
              <a:t>sugar.</a:t>
            </a:r>
          </a:p>
          <a:p>
            <a:r>
              <a:rPr lang="en-US" dirty="0" smtClean="0"/>
              <a:t>What </a:t>
            </a:r>
            <a:r>
              <a:rPr lang="en-US" dirty="0"/>
              <a:t>mass of sugar was initially placed into the 500 ml volumetric flask?</a:t>
            </a:r>
          </a:p>
          <a:p>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3065" y="2780928"/>
            <a:ext cx="376534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188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200" dirty="0" smtClean="0"/>
              <a:t>CALCULATIONS </a:t>
            </a:r>
            <a:r>
              <a:rPr lang="en-US" sz="3200" dirty="0"/>
              <a:t>INVOLVING QUANTITATIVE TRANSFERS</a:t>
            </a:r>
            <a:endParaRPr lang="en-ZA" sz="3200" dirty="0"/>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95536" y="1772816"/>
            <a:ext cx="8352928" cy="4320479"/>
          </a:xfrm>
          <a:prstGeom prst="rect">
            <a:avLst/>
          </a:prstGeom>
        </p:spPr>
      </p:pic>
    </p:spTree>
    <p:extLst>
      <p:ext uri="{BB962C8B-B14F-4D97-AF65-F5344CB8AC3E}">
        <p14:creationId xmlns:p14="http://schemas.microsoft.com/office/powerpoint/2010/main" val="3600676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DENSITY </a:t>
            </a:r>
            <a:r>
              <a:rPr lang="en-US" sz="4800" dirty="0"/>
              <a:t>OF SOLUTIONS</a:t>
            </a:r>
            <a:endParaRPr lang="en-ZA" sz="4800" dirty="0"/>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457200" y="1600200"/>
                <a:ext cx="8219256" cy="4925144"/>
              </a:xfrm>
            </p:spPr>
            <p:style>
              <a:lnRef idx="1">
                <a:schemeClr val="dk1"/>
              </a:lnRef>
              <a:fillRef idx="2">
                <a:schemeClr val="dk1"/>
              </a:fillRef>
              <a:effectRef idx="1">
                <a:schemeClr val="dk1"/>
              </a:effectRef>
              <a:fontRef idx="minor">
                <a:schemeClr val="dk1"/>
              </a:fontRef>
            </p:style>
            <p:txBody>
              <a:bodyPr>
                <a:noAutofit/>
              </a:bodyPr>
              <a:lstStyle/>
              <a:p>
                <a:pPr marL="6350" lvl="3" indent="0" algn="just">
                  <a:spcBef>
                    <a:spcPts val="0"/>
                  </a:spcBef>
                  <a:buNone/>
                </a:pPr>
                <a:r>
                  <a:rPr lang="en-ZA" sz="2800" b="1" dirty="0"/>
                  <a:t>Density </a:t>
                </a:r>
                <a:endParaRPr lang="en-US" sz="2800" b="1" dirty="0">
                  <a:effectLst/>
                </a:endParaRPr>
              </a:p>
              <a:p>
                <a:pPr algn="just">
                  <a:spcBef>
                    <a:spcPts val="0"/>
                  </a:spcBef>
                </a:pPr>
                <a:r>
                  <a:rPr lang="en-ZA" sz="2800" dirty="0">
                    <a:effectLst/>
                    <a:ea typeface="Calibri"/>
                    <a:cs typeface="Times New Roman"/>
                  </a:rPr>
                  <a:t>The density of a solution is the mass of solution per unit volume of solution.</a:t>
                </a:r>
                <a:endParaRPr lang="en-US" sz="2800" dirty="0">
                  <a:ea typeface="Calibri"/>
                  <a:cs typeface="Times New Roman"/>
                </a:endParaRPr>
              </a:p>
              <a:p>
                <a:pPr marL="0" indent="0" algn="just">
                  <a:spcBef>
                    <a:spcPts val="0"/>
                  </a:spcBef>
                  <a:buNone/>
                </a:pPr>
                <a:r>
                  <a:rPr lang="en-ZA" sz="2800" b="1" dirty="0">
                    <a:effectLst/>
                    <a:ea typeface="Calibri"/>
                    <a:cs typeface="Times New Roman"/>
                  </a:rPr>
                  <a:t>Formula: </a:t>
                </a:r>
                <a:endParaRPr lang="en-US" sz="2800" dirty="0">
                  <a:ea typeface="Calibri"/>
                  <a:cs typeface="Times New Roman"/>
                </a:endParaRPr>
              </a:p>
              <a:p>
                <a:pPr marL="0" indent="0" algn="ctr">
                  <a:spcBef>
                    <a:spcPts val="0"/>
                  </a:spcBef>
                  <a:buNone/>
                </a:pPr>
                <a:r>
                  <a:rPr lang="en-ZA" sz="2800" b="1" dirty="0" smtClean="0">
                    <a:solidFill>
                      <a:srgbClr val="FF0000"/>
                    </a:solidFill>
                    <a:effectLst/>
                    <a:ea typeface="Calibri"/>
                    <a:cs typeface="Times New Roman"/>
                  </a:rPr>
                  <a:t>Density =  </a:t>
                </a:r>
                <a14:m>
                  <m:oMath xmlns:m="http://schemas.openxmlformats.org/officeDocument/2006/math">
                    <m:f>
                      <m:fPr>
                        <m:ctrlPr>
                          <a:rPr lang="en-US" sz="2800" b="1" i="1">
                            <a:solidFill>
                              <a:srgbClr val="FF0000"/>
                            </a:solidFill>
                            <a:effectLst/>
                            <a:ea typeface="Calibri"/>
                            <a:cs typeface="Arial"/>
                          </a:rPr>
                        </m:ctrlPr>
                      </m:fPr>
                      <m:num>
                        <m:r>
                          <a:rPr lang="en-ZA" sz="2800" b="1" i="1">
                            <a:solidFill>
                              <a:srgbClr val="FF0000"/>
                            </a:solidFill>
                            <a:effectLst/>
                            <a:ea typeface="Calibri"/>
                            <a:cs typeface="Arial"/>
                          </a:rPr>
                          <m:t>𝑴𝒂𝒔𝒔</m:t>
                        </m:r>
                        <m:r>
                          <a:rPr lang="en-ZA" sz="2800" b="1" i="1">
                            <a:solidFill>
                              <a:srgbClr val="FF0000"/>
                            </a:solidFill>
                            <a:effectLst/>
                            <a:ea typeface="Calibri"/>
                            <a:cs typeface="Arial"/>
                          </a:rPr>
                          <m:t> </m:t>
                        </m:r>
                        <m:r>
                          <a:rPr lang="en-ZA" sz="2800" b="1" i="1">
                            <a:solidFill>
                              <a:srgbClr val="FF0000"/>
                            </a:solidFill>
                            <a:effectLst/>
                            <a:ea typeface="Calibri"/>
                            <a:cs typeface="Arial"/>
                          </a:rPr>
                          <m:t>𝒐𝒇</m:t>
                        </m:r>
                        <m:r>
                          <a:rPr lang="en-ZA" sz="2800" b="1" i="1">
                            <a:solidFill>
                              <a:srgbClr val="FF0000"/>
                            </a:solidFill>
                            <a:effectLst/>
                            <a:ea typeface="Calibri"/>
                            <a:cs typeface="Arial"/>
                          </a:rPr>
                          <m:t> </m:t>
                        </m:r>
                        <m:r>
                          <a:rPr lang="en-ZA" sz="2800" b="1" i="1">
                            <a:solidFill>
                              <a:srgbClr val="FF0000"/>
                            </a:solidFill>
                            <a:effectLst/>
                            <a:ea typeface="Calibri"/>
                            <a:cs typeface="Arial"/>
                          </a:rPr>
                          <m:t>𝒔𝒐𝒍𝒖𝒕𝒊𝒐𝒏</m:t>
                        </m:r>
                        <m:r>
                          <a:rPr lang="en-ZA" sz="2800" b="1" i="1">
                            <a:solidFill>
                              <a:srgbClr val="FF0000"/>
                            </a:solidFill>
                            <a:effectLst/>
                            <a:ea typeface="Calibri"/>
                            <a:cs typeface="Arial"/>
                          </a:rPr>
                          <m:t> (</m:t>
                        </m:r>
                        <m:r>
                          <a:rPr lang="en-ZA" sz="2800" b="1" i="1">
                            <a:solidFill>
                              <a:srgbClr val="FF0000"/>
                            </a:solidFill>
                            <a:effectLst/>
                            <a:ea typeface="Calibri"/>
                            <a:cs typeface="Arial"/>
                          </a:rPr>
                          <m:t>𝒊𝒏</m:t>
                        </m:r>
                        <m:r>
                          <a:rPr lang="en-ZA" sz="2800" b="1" i="1">
                            <a:solidFill>
                              <a:srgbClr val="FF0000"/>
                            </a:solidFill>
                            <a:effectLst/>
                            <a:ea typeface="Calibri"/>
                            <a:cs typeface="Arial"/>
                          </a:rPr>
                          <m:t> </m:t>
                        </m:r>
                        <m:r>
                          <a:rPr lang="en-ZA" sz="2800" b="1" i="1">
                            <a:solidFill>
                              <a:srgbClr val="FF0000"/>
                            </a:solidFill>
                            <a:effectLst/>
                            <a:ea typeface="Calibri"/>
                            <a:cs typeface="Arial"/>
                          </a:rPr>
                          <m:t>𝒈𝒓𝒂𝒎𝒔</m:t>
                        </m:r>
                        <m:r>
                          <a:rPr lang="en-ZA" sz="2800" b="1" i="1">
                            <a:solidFill>
                              <a:srgbClr val="FF0000"/>
                            </a:solidFill>
                            <a:effectLst/>
                            <a:ea typeface="Calibri"/>
                            <a:cs typeface="Arial"/>
                          </a:rPr>
                          <m:t>)</m:t>
                        </m:r>
                      </m:num>
                      <m:den>
                        <m:r>
                          <a:rPr lang="en-ZA" sz="2800" b="1" i="1">
                            <a:solidFill>
                              <a:srgbClr val="FF0000"/>
                            </a:solidFill>
                            <a:effectLst/>
                            <a:ea typeface="Calibri"/>
                            <a:cs typeface="Arial"/>
                          </a:rPr>
                          <m:t>𝑽𝒐𝒍𝒖𝒎𝒆</m:t>
                        </m:r>
                        <m:r>
                          <a:rPr lang="en-ZA" sz="2800" b="1" i="1">
                            <a:solidFill>
                              <a:srgbClr val="FF0000"/>
                            </a:solidFill>
                            <a:effectLst/>
                            <a:ea typeface="Calibri"/>
                            <a:cs typeface="Arial"/>
                          </a:rPr>
                          <m:t> </m:t>
                        </m:r>
                        <m:r>
                          <a:rPr lang="en-ZA" sz="2800" b="1" i="1">
                            <a:solidFill>
                              <a:srgbClr val="FF0000"/>
                            </a:solidFill>
                            <a:effectLst/>
                            <a:ea typeface="Calibri"/>
                            <a:cs typeface="Arial"/>
                          </a:rPr>
                          <m:t>𝒐𝒇</m:t>
                        </m:r>
                        <m:r>
                          <a:rPr lang="en-ZA" sz="2800" b="1" i="1">
                            <a:solidFill>
                              <a:srgbClr val="FF0000"/>
                            </a:solidFill>
                            <a:effectLst/>
                            <a:ea typeface="Calibri"/>
                            <a:cs typeface="Arial"/>
                          </a:rPr>
                          <m:t> </m:t>
                        </m:r>
                        <m:r>
                          <a:rPr lang="en-ZA" sz="2800" b="1" i="1">
                            <a:solidFill>
                              <a:srgbClr val="FF0000"/>
                            </a:solidFill>
                            <a:effectLst/>
                            <a:ea typeface="Calibri"/>
                            <a:cs typeface="Arial"/>
                          </a:rPr>
                          <m:t>𝒔𝒐𝒍𝒖𝒕𝒊𝒐𝒏</m:t>
                        </m:r>
                        <m:r>
                          <a:rPr lang="en-ZA" sz="2800" b="1" i="1">
                            <a:solidFill>
                              <a:srgbClr val="FF0000"/>
                            </a:solidFill>
                            <a:effectLst/>
                            <a:ea typeface="Calibri"/>
                            <a:cs typeface="Arial"/>
                          </a:rPr>
                          <m:t> (</m:t>
                        </m:r>
                        <m:r>
                          <a:rPr lang="en-ZA" sz="2800" b="1" i="1">
                            <a:solidFill>
                              <a:srgbClr val="FF0000"/>
                            </a:solidFill>
                            <a:effectLst/>
                            <a:ea typeface="Calibri"/>
                            <a:cs typeface="Arial"/>
                          </a:rPr>
                          <m:t>𝒊𝒏</m:t>
                        </m:r>
                        <m:r>
                          <a:rPr lang="en-ZA" sz="2800" b="1" i="1">
                            <a:solidFill>
                              <a:srgbClr val="FF0000"/>
                            </a:solidFill>
                            <a:effectLst/>
                            <a:ea typeface="Calibri"/>
                            <a:cs typeface="Arial"/>
                          </a:rPr>
                          <m:t> </m:t>
                        </m:r>
                        <m:r>
                          <a:rPr lang="en-ZA" sz="2800" b="1" i="1">
                            <a:solidFill>
                              <a:srgbClr val="FF0000"/>
                            </a:solidFill>
                            <a:effectLst/>
                            <a:ea typeface="Calibri"/>
                            <a:cs typeface="Arial"/>
                          </a:rPr>
                          <m:t>𝒎𝒍</m:t>
                        </m:r>
                        <m:r>
                          <a:rPr lang="en-ZA" sz="2800" b="1" i="1">
                            <a:solidFill>
                              <a:srgbClr val="FF0000"/>
                            </a:solidFill>
                            <a:effectLst/>
                            <a:ea typeface="Calibri"/>
                            <a:cs typeface="Arial"/>
                          </a:rPr>
                          <m:t>)</m:t>
                        </m:r>
                      </m:den>
                    </m:f>
                  </m:oMath>
                </a14:m>
                <a:r>
                  <a:rPr lang="en-ZA" sz="2800" b="1" dirty="0">
                    <a:solidFill>
                      <a:srgbClr val="FF0000"/>
                    </a:solidFill>
                    <a:effectLst/>
                    <a:ea typeface="Calibri"/>
                    <a:cs typeface="Times New Roman"/>
                  </a:rPr>
                  <a:t> - </a:t>
                </a:r>
                <a14:m>
                  <m:oMath xmlns:m="http://schemas.openxmlformats.org/officeDocument/2006/math">
                    <m:d>
                      <m:dPr>
                        <m:begChr m:val="["/>
                        <m:endChr m:val="]"/>
                        <m:ctrlPr>
                          <a:rPr lang="en-US" sz="2800" b="1" i="1">
                            <a:solidFill>
                              <a:srgbClr val="FF0000"/>
                            </a:solidFill>
                            <a:effectLst/>
                            <a:ea typeface="Calibri"/>
                            <a:cs typeface="Arial"/>
                          </a:rPr>
                        </m:ctrlPr>
                      </m:dPr>
                      <m:e>
                        <m:r>
                          <a:rPr lang="en-ZA" sz="2800" b="1" i="1">
                            <a:solidFill>
                              <a:srgbClr val="FF0000"/>
                            </a:solidFill>
                            <a:effectLst/>
                            <a:ea typeface="Calibri"/>
                            <a:cs typeface="Arial"/>
                          </a:rPr>
                          <m:t>𝑫</m:t>
                        </m:r>
                        <m:r>
                          <a:rPr lang="en-ZA" sz="2800" b="1" i="1">
                            <a:solidFill>
                              <a:srgbClr val="FF0000"/>
                            </a:solidFill>
                            <a:effectLst/>
                            <a:ea typeface="Calibri"/>
                            <a:cs typeface="Arial"/>
                          </a:rPr>
                          <m:t>= </m:t>
                        </m:r>
                        <m:f>
                          <m:fPr>
                            <m:ctrlPr>
                              <a:rPr lang="en-US" sz="2800" b="1" i="1">
                                <a:solidFill>
                                  <a:srgbClr val="FF0000"/>
                                </a:solidFill>
                                <a:effectLst/>
                                <a:ea typeface="Calibri"/>
                                <a:cs typeface="Arial"/>
                              </a:rPr>
                            </m:ctrlPr>
                          </m:fPr>
                          <m:num>
                            <m:r>
                              <a:rPr lang="en-ZA" sz="2800" b="1" i="1">
                                <a:solidFill>
                                  <a:srgbClr val="FF0000"/>
                                </a:solidFill>
                                <a:effectLst/>
                                <a:ea typeface="Calibri"/>
                                <a:cs typeface="Arial"/>
                              </a:rPr>
                              <m:t>𝑴</m:t>
                            </m:r>
                          </m:num>
                          <m:den>
                            <m:r>
                              <a:rPr lang="en-ZA" sz="2800" b="1" i="1">
                                <a:solidFill>
                                  <a:srgbClr val="FF0000"/>
                                </a:solidFill>
                                <a:effectLst/>
                                <a:ea typeface="Calibri"/>
                                <a:cs typeface="Arial"/>
                              </a:rPr>
                              <m:t>𝑽</m:t>
                            </m:r>
                          </m:den>
                        </m:f>
                      </m:e>
                    </m:d>
                  </m:oMath>
                </a14:m>
                <a:endParaRPr lang="en-US" sz="2800" b="1" dirty="0">
                  <a:solidFill>
                    <a:srgbClr val="FF0000"/>
                  </a:solidFill>
                  <a:ea typeface="Calibri"/>
                  <a:cs typeface="Times New Roman"/>
                </a:endParaRPr>
              </a:p>
              <a:p>
                <a:pPr algn="just">
                  <a:spcBef>
                    <a:spcPts val="0"/>
                  </a:spcBef>
                </a:pPr>
                <a:r>
                  <a:rPr lang="en-ZA" sz="2800" dirty="0">
                    <a:effectLst/>
                    <a:ea typeface="Calibri"/>
                    <a:cs typeface="Times New Roman"/>
                  </a:rPr>
                  <a:t>Unit: g/ml solution </a:t>
                </a:r>
                <a:endParaRPr lang="en-US" sz="2800" dirty="0">
                  <a:ea typeface="Calibri"/>
                  <a:cs typeface="Times New Roman"/>
                </a:endParaRPr>
              </a:p>
              <a:p>
                <a:pPr algn="just">
                  <a:spcBef>
                    <a:spcPts val="0"/>
                  </a:spcBef>
                </a:pPr>
                <a:r>
                  <a:rPr lang="en-ZA" sz="2800" dirty="0">
                    <a:effectLst/>
                    <a:ea typeface="Calibri"/>
                    <a:cs typeface="Times New Roman"/>
                  </a:rPr>
                  <a:t>The density of water is 0.99717 g/ml at 20</a:t>
                </a:r>
                <a:r>
                  <a:rPr lang="en-ZA" sz="2800" dirty="0">
                    <a:ea typeface="Calibri"/>
                    <a:cs typeface="Arial"/>
                  </a:rPr>
                  <a:t>˚</a:t>
                </a:r>
                <a:r>
                  <a:rPr lang="en-ZA" sz="2800" dirty="0">
                    <a:effectLst/>
                    <a:ea typeface="Calibri"/>
                    <a:cs typeface="Times New Roman"/>
                  </a:rPr>
                  <a:t>C. This means that every 1 ml of water has a mass of 0.99717 g. (usually it is accurate enough to take the density of water as 1 g/ml).</a:t>
                </a:r>
                <a:endParaRPr lang="en-US" sz="2800" dirty="0">
                  <a:ea typeface="Calibri"/>
                  <a:cs typeface="Times New Roman"/>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457200" y="1600200"/>
                <a:ext cx="8219256" cy="4925144"/>
              </a:xfr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398377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DENSITY </a:t>
            </a:r>
            <a:r>
              <a:rPr lang="en-US" sz="4800" dirty="0"/>
              <a:t>OF SOLUTIONS</a:t>
            </a:r>
            <a:endParaRPr lang="en-ZA" sz="4800"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562298" cy="414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7544" y="5733256"/>
            <a:ext cx="8136904" cy="46166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dirty="0"/>
              <a:t>Density describes how closely particles are packed in a volume</a:t>
            </a:r>
          </a:p>
        </p:txBody>
      </p:sp>
    </p:spTree>
    <p:extLst>
      <p:ext uri="{BB962C8B-B14F-4D97-AF65-F5344CB8AC3E}">
        <p14:creationId xmlns:p14="http://schemas.microsoft.com/office/powerpoint/2010/main" val="41228072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DENSITY </a:t>
            </a:r>
            <a:r>
              <a:rPr lang="en-US" sz="4800" dirty="0"/>
              <a:t>OF SOLUTIONS</a:t>
            </a:r>
            <a:endParaRPr lang="en-ZA" sz="4800" dirty="0"/>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457200" y="1600200"/>
                <a:ext cx="8219256" cy="4925144"/>
              </a:xfrm>
            </p:spPr>
            <p:style>
              <a:lnRef idx="1">
                <a:schemeClr val="dk1"/>
              </a:lnRef>
              <a:fillRef idx="2">
                <a:schemeClr val="dk1"/>
              </a:fillRef>
              <a:effectRef idx="1">
                <a:schemeClr val="dk1"/>
              </a:effectRef>
              <a:fontRef idx="minor">
                <a:schemeClr val="dk1"/>
              </a:fontRef>
            </p:style>
            <p:txBody>
              <a:bodyPr>
                <a:noAutofit/>
              </a:bodyPr>
              <a:lstStyle/>
              <a:p>
                <a:pPr marL="0" indent="0" algn="just">
                  <a:buNone/>
                </a:pPr>
                <a:r>
                  <a:rPr lang="en-ZA" sz="2400" b="1" dirty="0" smtClean="0">
                    <a:effectLst/>
                    <a:ea typeface="Calibri"/>
                  </a:rPr>
                  <a:t>Example:</a:t>
                </a:r>
                <a:r>
                  <a:rPr lang="en-US" sz="2400" b="1" dirty="0" smtClean="0">
                    <a:effectLst/>
                  </a:rPr>
                  <a:t> </a:t>
                </a:r>
              </a:p>
              <a:p>
                <a:pPr algn="just"/>
                <a:r>
                  <a:rPr lang="en-ZA" sz="2400" dirty="0" smtClean="0">
                    <a:effectLst/>
                    <a:ea typeface="Calibri"/>
                    <a:cs typeface="Times New Roman"/>
                  </a:rPr>
                  <a:t>If </a:t>
                </a:r>
                <a:r>
                  <a:rPr lang="en-ZA" sz="2400" dirty="0">
                    <a:effectLst/>
                    <a:ea typeface="Calibri"/>
                    <a:cs typeface="Times New Roman"/>
                  </a:rPr>
                  <a:t>50 g of pure sucrose is dissolved in 100 ml (100g) of water the result is a solution of mass 150 g and a volume of 131.36 ml.</a:t>
                </a:r>
                <a:endParaRPr lang="en-US" sz="2400" dirty="0">
                  <a:ea typeface="Calibri"/>
                  <a:cs typeface="Times New Roman"/>
                </a:endParaRPr>
              </a:p>
              <a:p>
                <a:pPr marL="0" indent="0" algn="ctr">
                  <a:buNone/>
                </a:pPr>
                <a:r>
                  <a:rPr lang="en-ZA" sz="2200" b="1" dirty="0" smtClean="0">
                    <a:solidFill>
                      <a:srgbClr val="FF0000"/>
                    </a:solidFill>
                    <a:effectLst/>
                    <a:ea typeface="Calibri"/>
                    <a:cs typeface="Times New Roman"/>
                  </a:rPr>
                  <a:t>Density = </a:t>
                </a:r>
                <a14:m>
                  <m:oMath xmlns:m="http://schemas.openxmlformats.org/officeDocument/2006/math">
                    <m:f>
                      <m:fPr>
                        <m:ctrlPr>
                          <a:rPr lang="en-US" sz="2200" b="1" i="1">
                            <a:solidFill>
                              <a:srgbClr val="FF0000"/>
                            </a:solidFill>
                            <a:effectLst/>
                            <a:ea typeface="Calibri"/>
                            <a:cs typeface="Arial"/>
                          </a:rPr>
                        </m:ctrlPr>
                      </m:fPr>
                      <m:num>
                        <m:r>
                          <a:rPr lang="en-ZA" sz="2200" b="1" i="1">
                            <a:solidFill>
                              <a:srgbClr val="FF0000"/>
                            </a:solidFill>
                            <a:effectLst/>
                            <a:ea typeface="Calibri"/>
                            <a:cs typeface="Arial"/>
                          </a:rPr>
                          <m:t>𝑴𝒂𝒔𝒔</m:t>
                        </m:r>
                        <m:r>
                          <a:rPr lang="en-ZA" sz="2200" b="1" i="1">
                            <a:solidFill>
                              <a:srgbClr val="FF0000"/>
                            </a:solidFill>
                            <a:effectLst/>
                            <a:ea typeface="Calibri"/>
                            <a:cs typeface="Arial"/>
                          </a:rPr>
                          <m:t> </m:t>
                        </m:r>
                        <m:r>
                          <a:rPr lang="en-ZA" sz="2200" b="1" i="1">
                            <a:solidFill>
                              <a:srgbClr val="FF0000"/>
                            </a:solidFill>
                            <a:effectLst/>
                            <a:ea typeface="Calibri"/>
                            <a:cs typeface="Arial"/>
                          </a:rPr>
                          <m:t>𝒐𝒇</m:t>
                        </m:r>
                        <m:r>
                          <a:rPr lang="en-ZA" sz="2200" b="1" i="1">
                            <a:solidFill>
                              <a:srgbClr val="FF0000"/>
                            </a:solidFill>
                            <a:effectLst/>
                            <a:ea typeface="Calibri"/>
                            <a:cs typeface="Arial"/>
                          </a:rPr>
                          <m:t> </m:t>
                        </m:r>
                        <m:r>
                          <a:rPr lang="en-ZA" sz="2200" b="1" i="1">
                            <a:solidFill>
                              <a:srgbClr val="FF0000"/>
                            </a:solidFill>
                            <a:effectLst/>
                            <a:ea typeface="Calibri"/>
                            <a:cs typeface="Arial"/>
                          </a:rPr>
                          <m:t>𝒔𝒐𝒍𝒖𝒕𝒊𝒐𝒏</m:t>
                        </m:r>
                        <m:r>
                          <a:rPr lang="en-ZA" sz="2200" b="1" i="1">
                            <a:solidFill>
                              <a:srgbClr val="FF0000"/>
                            </a:solidFill>
                            <a:effectLst/>
                            <a:ea typeface="Calibri"/>
                            <a:cs typeface="Arial"/>
                          </a:rPr>
                          <m:t> (</m:t>
                        </m:r>
                        <m:r>
                          <a:rPr lang="en-ZA" sz="2200" b="1" i="1">
                            <a:solidFill>
                              <a:srgbClr val="FF0000"/>
                            </a:solidFill>
                            <a:effectLst/>
                            <a:ea typeface="Calibri"/>
                            <a:cs typeface="Arial"/>
                          </a:rPr>
                          <m:t>𝒊𝒏</m:t>
                        </m:r>
                        <m:r>
                          <a:rPr lang="en-ZA" sz="2200" b="1" i="1">
                            <a:solidFill>
                              <a:srgbClr val="FF0000"/>
                            </a:solidFill>
                            <a:effectLst/>
                            <a:ea typeface="Calibri"/>
                            <a:cs typeface="Arial"/>
                          </a:rPr>
                          <m:t> </m:t>
                        </m:r>
                        <m:r>
                          <a:rPr lang="en-ZA" sz="2200" b="1" i="1">
                            <a:solidFill>
                              <a:srgbClr val="FF0000"/>
                            </a:solidFill>
                            <a:effectLst/>
                            <a:ea typeface="Calibri"/>
                            <a:cs typeface="Arial"/>
                          </a:rPr>
                          <m:t>𝒈𝒓𝒂𝒎𝒔</m:t>
                        </m:r>
                        <m:r>
                          <a:rPr lang="en-ZA" sz="2200" b="1" i="1">
                            <a:solidFill>
                              <a:srgbClr val="FF0000"/>
                            </a:solidFill>
                            <a:effectLst/>
                            <a:ea typeface="Calibri"/>
                            <a:cs typeface="Arial"/>
                          </a:rPr>
                          <m:t>)</m:t>
                        </m:r>
                      </m:num>
                      <m:den>
                        <m:r>
                          <a:rPr lang="en-ZA" sz="2200" b="1" i="1">
                            <a:solidFill>
                              <a:srgbClr val="FF0000"/>
                            </a:solidFill>
                            <a:effectLst/>
                            <a:ea typeface="Calibri"/>
                            <a:cs typeface="Arial"/>
                          </a:rPr>
                          <m:t>𝑽𝒐𝒍𝒖𝒎𝒆</m:t>
                        </m:r>
                        <m:r>
                          <a:rPr lang="en-ZA" sz="2200" b="1" i="1">
                            <a:solidFill>
                              <a:srgbClr val="FF0000"/>
                            </a:solidFill>
                            <a:effectLst/>
                            <a:ea typeface="Calibri"/>
                            <a:cs typeface="Arial"/>
                          </a:rPr>
                          <m:t> </m:t>
                        </m:r>
                        <m:r>
                          <a:rPr lang="en-ZA" sz="2200" b="1" i="1">
                            <a:solidFill>
                              <a:srgbClr val="FF0000"/>
                            </a:solidFill>
                            <a:effectLst/>
                            <a:ea typeface="Calibri"/>
                            <a:cs typeface="Arial"/>
                          </a:rPr>
                          <m:t>𝒐𝒇</m:t>
                        </m:r>
                        <m:r>
                          <a:rPr lang="en-ZA" sz="2200" b="1" i="1">
                            <a:solidFill>
                              <a:srgbClr val="FF0000"/>
                            </a:solidFill>
                            <a:effectLst/>
                            <a:ea typeface="Calibri"/>
                            <a:cs typeface="Arial"/>
                          </a:rPr>
                          <m:t> </m:t>
                        </m:r>
                        <m:r>
                          <a:rPr lang="en-ZA" sz="2200" b="1" i="1">
                            <a:solidFill>
                              <a:srgbClr val="FF0000"/>
                            </a:solidFill>
                            <a:effectLst/>
                            <a:ea typeface="Calibri"/>
                            <a:cs typeface="Arial"/>
                          </a:rPr>
                          <m:t>𝒔𝒐𝒍𝒖𝒕𝒊𝒐𝒏</m:t>
                        </m:r>
                        <m:r>
                          <a:rPr lang="en-ZA" sz="2200" b="1" i="1">
                            <a:solidFill>
                              <a:srgbClr val="FF0000"/>
                            </a:solidFill>
                            <a:effectLst/>
                            <a:ea typeface="Calibri"/>
                            <a:cs typeface="Arial"/>
                          </a:rPr>
                          <m:t> (</m:t>
                        </m:r>
                        <m:r>
                          <a:rPr lang="en-ZA" sz="2200" b="1" i="1">
                            <a:solidFill>
                              <a:srgbClr val="FF0000"/>
                            </a:solidFill>
                            <a:effectLst/>
                            <a:ea typeface="Calibri"/>
                            <a:cs typeface="Arial"/>
                          </a:rPr>
                          <m:t>𝒊𝒏</m:t>
                        </m:r>
                        <m:r>
                          <a:rPr lang="en-ZA" sz="2200" b="1" i="1">
                            <a:solidFill>
                              <a:srgbClr val="FF0000"/>
                            </a:solidFill>
                            <a:effectLst/>
                            <a:ea typeface="Calibri"/>
                            <a:cs typeface="Arial"/>
                          </a:rPr>
                          <m:t> </m:t>
                        </m:r>
                        <m:r>
                          <a:rPr lang="en-ZA" sz="2200" b="1" i="1">
                            <a:solidFill>
                              <a:srgbClr val="FF0000"/>
                            </a:solidFill>
                            <a:effectLst/>
                            <a:ea typeface="Calibri"/>
                            <a:cs typeface="Arial"/>
                          </a:rPr>
                          <m:t>𝒎𝒍</m:t>
                        </m:r>
                        <m:r>
                          <a:rPr lang="en-ZA" sz="2200" b="1" i="1">
                            <a:solidFill>
                              <a:srgbClr val="FF0000"/>
                            </a:solidFill>
                            <a:effectLst/>
                            <a:ea typeface="Calibri"/>
                            <a:cs typeface="Arial"/>
                          </a:rPr>
                          <m:t>)</m:t>
                        </m:r>
                      </m:den>
                    </m:f>
                    <m:r>
                      <a:rPr lang="en-US" sz="2200" b="1" i="0" smtClean="0">
                        <a:solidFill>
                          <a:srgbClr val="FF0000"/>
                        </a:solidFill>
                        <a:effectLst/>
                        <a:latin typeface="Cambria Math"/>
                        <a:ea typeface="Calibri"/>
                        <a:cs typeface="Arial"/>
                      </a:rPr>
                      <m:t> </m:t>
                    </m:r>
                  </m:oMath>
                </a14:m>
                <a:r>
                  <a:rPr lang="en-ZA" sz="2200" b="1" dirty="0" smtClean="0">
                    <a:solidFill>
                      <a:srgbClr val="FF0000"/>
                    </a:solidFill>
                    <a:effectLst/>
                    <a:ea typeface="Calibri"/>
                    <a:cs typeface="Times New Roman"/>
                  </a:rPr>
                  <a:t>% </a:t>
                </a:r>
                <a:r>
                  <a:rPr lang="en-ZA" sz="2200" b="1" dirty="0">
                    <a:solidFill>
                      <a:srgbClr val="FF0000"/>
                    </a:solidFill>
                    <a:effectLst/>
                    <a:ea typeface="Calibri"/>
                    <a:cs typeface="Times New Roman"/>
                  </a:rPr>
                  <a:t>Sucrose </a:t>
                </a:r>
                <a:r>
                  <a:rPr lang="en-ZA" sz="2200" b="1" dirty="0" smtClean="0">
                    <a:solidFill>
                      <a:srgbClr val="FF0000"/>
                    </a:solidFill>
                    <a:effectLst/>
                    <a:ea typeface="Calibri"/>
                    <a:cs typeface="Times New Roman"/>
                  </a:rPr>
                  <a:t> = </a:t>
                </a:r>
                <a14:m>
                  <m:oMath xmlns:m="http://schemas.openxmlformats.org/officeDocument/2006/math">
                    <m:f>
                      <m:fPr>
                        <m:ctrlPr>
                          <a:rPr lang="en-US" sz="2200" b="1" i="1">
                            <a:solidFill>
                              <a:srgbClr val="FF0000"/>
                            </a:solidFill>
                            <a:effectLst/>
                            <a:ea typeface="Calibri"/>
                            <a:cs typeface="Arial"/>
                          </a:rPr>
                        </m:ctrlPr>
                      </m:fPr>
                      <m:num>
                        <m:r>
                          <a:rPr lang="en-ZA" sz="2200" b="1" i="1">
                            <a:solidFill>
                              <a:srgbClr val="FF0000"/>
                            </a:solidFill>
                            <a:effectLst/>
                            <a:ea typeface="Calibri"/>
                            <a:cs typeface="Arial"/>
                          </a:rPr>
                          <m:t>𝑴𝒂𝒔𝒔</m:t>
                        </m:r>
                        <m:r>
                          <a:rPr lang="en-ZA" sz="2200" b="1" i="1">
                            <a:solidFill>
                              <a:srgbClr val="FF0000"/>
                            </a:solidFill>
                            <a:effectLst/>
                            <a:ea typeface="Calibri"/>
                            <a:cs typeface="Arial"/>
                          </a:rPr>
                          <m:t> </m:t>
                        </m:r>
                        <m:r>
                          <a:rPr lang="en-ZA" sz="2200" b="1" i="1">
                            <a:solidFill>
                              <a:srgbClr val="FF0000"/>
                            </a:solidFill>
                            <a:effectLst/>
                            <a:ea typeface="Calibri"/>
                            <a:cs typeface="Arial"/>
                          </a:rPr>
                          <m:t>𝒐𝒇</m:t>
                        </m:r>
                        <m:r>
                          <a:rPr lang="en-ZA" sz="2200" b="1" i="1">
                            <a:solidFill>
                              <a:srgbClr val="FF0000"/>
                            </a:solidFill>
                            <a:effectLst/>
                            <a:ea typeface="Calibri"/>
                            <a:cs typeface="Arial"/>
                          </a:rPr>
                          <m:t> </m:t>
                        </m:r>
                        <m:r>
                          <a:rPr lang="en-ZA" sz="2200" b="1" i="1">
                            <a:solidFill>
                              <a:srgbClr val="FF0000"/>
                            </a:solidFill>
                            <a:effectLst/>
                            <a:ea typeface="Calibri"/>
                            <a:cs typeface="Arial"/>
                          </a:rPr>
                          <m:t>𝒔𝒖𝒄𝒓𝒐𝒔𝒆</m:t>
                        </m:r>
                      </m:num>
                      <m:den>
                        <m:r>
                          <a:rPr lang="en-ZA" sz="2200" b="1" i="1">
                            <a:solidFill>
                              <a:srgbClr val="FF0000"/>
                            </a:solidFill>
                            <a:effectLst/>
                            <a:ea typeface="Calibri"/>
                            <a:cs typeface="Arial"/>
                          </a:rPr>
                          <m:t>𝑴𝒂𝒔𝒔</m:t>
                        </m:r>
                        <m:r>
                          <a:rPr lang="en-ZA" sz="2200" b="1" i="1">
                            <a:solidFill>
                              <a:srgbClr val="FF0000"/>
                            </a:solidFill>
                            <a:effectLst/>
                            <a:ea typeface="Calibri"/>
                            <a:cs typeface="Arial"/>
                          </a:rPr>
                          <m:t> </m:t>
                        </m:r>
                        <m:r>
                          <a:rPr lang="en-ZA" sz="2200" b="1" i="1">
                            <a:solidFill>
                              <a:srgbClr val="FF0000"/>
                            </a:solidFill>
                            <a:effectLst/>
                            <a:ea typeface="Calibri"/>
                            <a:cs typeface="Arial"/>
                          </a:rPr>
                          <m:t>𝒐𝒇</m:t>
                        </m:r>
                        <m:r>
                          <a:rPr lang="en-ZA" sz="2200" b="1" i="1">
                            <a:solidFill>
                              <a:srgbClr val="FF0000"/>
                            </a:solidFill>
                            <a:effectLst/>
                            <a:ea typeface="Calibri"/>
                            <a:cs typeface="Arial"/>
                          </a:rPr>
                          <m:t> </m:t>
                        </m:r>
                        <m:r>
                          <a:rPr lang="en-ZA" sz="2200" b="1" i="1">
                            <a:solidFill>
                              <a:srgbClr val="FF0000"/>
                            </a:solidFill>
                            <a:effectLst/>
                            <a:ea typeface="Calibri"/>
                            <a:cs typeface="Arial"/>
                          </a:rPr>
                          <m:t>𝒔𝒐𝒍𝒖𝒕𝒊𝒐𝒏</m:t>
                        </m:r>
                      </m:den>
                    </m:f>
                  </m:oMath>
                </a14:m>
                <a:r>
                  <a:rPr lang="en-ZA" sz="2200" b="1" dirty="0">
                    <a:solidFill>
                      <a:srgbClr val="FF0000"/>
                    </a:solidFill>
                    <a:effectLst/>
                    <a:ea typeface="Times New Roman"/>
                    <a:cs typeface="Times New Roman"/>
                  </a:rPr>
                  <a:t> × </a:t>
                </a:r>
                <a:r>
                  <a:rPr lang="en-ZA" sz="2200" b="1" dirty="0" smtClean="0">
                    <a:solidFill>
                      <a:srgbClr val="FF0000"/>
                    </a:solidFill>
                    <a:effectLst/>
                    <a:ea typeface="Times New Roman"/>
                    <a:cs typeface="Times New Roman"/>
                  </a:rPr>
                  <a:t>100</a:t>
                </a:r>
                <a:endParaRPr lang="en-US" sz="2200" b="1" dirty="0" smtClean="0">
                  <a:solidFill>
                    <a:srgbClr val="FF0000"/>
                  </a:solidFill>
                  <a:ea typeface="Calibri"/>
                  <a:cs typeface="Times New Roman"/>
                </a:endParaRPr>
              </a:p>
              <a:p>
                <a:pPr marL="0" indent="0" algn="just">
                  <a:buNone/>
                </a:pPr>
                <a:r>
                  <a:rPr lang="en-ZA" sz="2400" dirty="0" smtClean="0">
                    <a:effectLst/>
                    <a:ea typeface="Calibri"/>
                    <a:cs typeface="Times New Roman"/>
                  </a:rPr>
                  <a:t>               </a:t>
                </a:r>
                <a:r>
                  <a:rPr lang="en-ZA" sz="2400" dirty="0">
                    <a:effectLst/>
                    <a:ea typeface="Calibri"/>
                    <a:cs typeface="Times New Roman"/>
                  </a:rPr>
                  <a:t>= </a:t>
                </a:r>
                <a14:m>
                  <m:oMath xmlns:m="http://schemas.openxmlformats.org/officeDocument/2006/math">
                    <m:f>
                      <m:fPr>
                        <m:ctrlPr>
                          <a:rPr lang="en-US" sz="2400" i="1">
                            <a:effectLst/>
                            <a:ea typeface="Calibri"/>
                            <a:cs typeface="Arial"/>
                          </a:rPr>
                        </m:ctrlPr>
                      </m:fPr>
                      <m:num>
                        <m:r>
                          <a:rPr lang="en-ZA" sz="2400" i="1">
                            <a:effectLst/>
                            <a:ea typeface="Calibri"/>
                            <a:cs typeface="Arial"/>
                          </a:rPr>
                          <m:t>150</m:t>
                        </m:r>
                        <m:r>
                          <a:rPr lang="en-ZA" sz="2400" i="1">
                            <a:effectLst/>
                            <a:ea typeface="Calibri"/>
                            <a:cs typeface="Arial"/>
                          </a:rPr>
                          <m:t> </m:t>
                        </m:r>
                        <m:r>
                          <a:rPr lang="en-ZA" sz="2400" i="1">
                            <a:effectLst/>
                            <a:ea typeface="Calibri"/>
                            <a:cs typeface="Arial"/>
                          </a:rPr>
                          <m:t>𝑔</m:t>
                        </m:r>
                      </m:num>
                      <m:den>
                        <m:r>
                          <a:rPr lang="en-ZA" sz="2400" i="1">
                            <a:effectLst/>
                            <a:ea typeface="Calibri"/>
                            <a:cs typeface="Arial"/>
                          </a:rPr>
                          <m:t>131</m:t>
                        </m:r>
                        <m:r>
                          <a:rPr lang="en-ZA" sz="2400" i="1">
                            <a:effectLst/>
                            <a:ea typeface="Calibri"/>
                            <a:cs typeface="Arial"/>
                          </a:rPr>
                          <m:t>.</m:t>
                        </m:r>
                        <m:r>
                          <a:rPr lang="en-ZA" sz="2400" i="1">
                            <a:effectLst/>
                            <a:ea typeface="Calibri"/>
                            <a:cs typeface="Arial"/>
                          </a:rPr>
                          <m:t>36</m:t>
                        </m:r>
                        <m:r>
                          <a:rPr lang="en-ZA" sz="2400" i="1">
                            <a:effectLst/>
                            <a:ea typeface="Calibri"/>
                            <a:cs typeface="Arial"/>
                          </a:rPr>
                          <m:t> </m:t>
                        </m:r>
                        <m:r>
                          <a:rPr lang="en-ZA" sz="2400" i="1">
                            <a:effectLst/>
                            <a:ea typeface="Calibri"/>
                            <a:cs typeface="Arial"/>
                          </a:rPr>
                          <m:t>𝑚𝑙</m:t>
                        </m:r>
                        <m:r>
                          <a:rPr lang="en-ZA" sz="2400" i="1">
                            <a:effectLst/>
                            <a:ea typeface="Calibri"/>
                            <a:cs typeface="Arial"/>
                          </a:rPr>
                          <m:t> </m:t>
                        </m:r>
                      </m:den>
                    </m:f>
                  </m:oMath>
                </a14:m>
                <a:r>
                  <a:rPr lang="en-ZA" sz="2400" dirty="0">
                    <a:effectLst/>
                    <a:ea typeface="Calibri"/>
                    <a:cs typeface="Times New Roman"/>
                  </a:rPr>
                  <a:t>			</a:t>
                </a:r>
                <a:r>
                  <a:rPr lang="en-ZA" sz="2400" dirty="0" smtClean="0">
                    <a:ea typeface="Calibri"/>
                    <a:cs typeface="Times New Roman"/>
                  </a:rPr>
                  <a:t>              </a:t>
                </a:r>
                <a:r>
                  <a:rPr lang="en-ZA" sz="2400" dirty="0" smtClean="0">
                    <a:effectLst/>
                    <a:ea typeface="Calibri"/>
                    <a:cs typeface="Times New Roman"/>
                  </a:rPr>
                  <a:t>= </a:t>
                </a:r>
                <a14:m>
                  <m:oMath xmlns:m="http://schemas.openxmlformats.org/officeDocument/2006/math">
                    <m:f>
                      <m:fPr>
                        <m:ctrlPr>
                          <a:rPr lang="en-US" sz="2400" i="1">
                            <a:effectLst/>
                            <a:ea typeface="Calibri"/>
                            <a:cs typeface="Arial"/>
                          </a:rPr>
                        </m:ctrlPr>
                      </m:fPr>
                      <m:num>
                        <m:r>
                          <a:rPr lang="en-ZA" sz="2400" i="1">
                            <a:effectLst/>
                            <a:ea typeface="Calibri"/>
                            <a:cs typeface="Arial"/>
                          </a:rPr>
                          <m:t>50</m:t>
                        </m:r>
                        <m:r>
                          <a:rPr lang="en-ZA" sz="2400" i="1">
                            <a:effectLst/>
                            <a:ea typeface="Calibri"/>
                            <a:cs typeface="Arial"/>
                          </a:rPr>
                          <m:t> </m:t>
                        </m:r>
                        <m:r>
                          <a:rPr lang="en-ZA" sz="2400" i="1">
                            <a:effectLst/>
                            <a:ea typeface="Calibri"/>
                            <a:cs typeface="Arial"/>
                          </a:rPr>
                          <m:t>𝑔</m:t>
                        </m:r>
                      </m:num>
                      <m:den>
                        <m:r>
                          <a:rPr lang="en-ZA" sz="2400" i="1">
                            <a:effectLst/>
                            <a:ea typeface="Calibri"/>
                            <a:cs typeface="Arial"/>
                          </a:rPr>
                          <m:t>150</m:t>
                        </m:r>
                        <m:r>
                          <a:rPr lang="en-ZA" sz="2400" i="1">
                            <a:effectLst/>
                            <a:ea typeface="Calibri"/>
                            <a:cs typeface="Arial"/>
                          </a:rPr>
                          <m:t> </m:t>
                        </m:r>
                        <m:r>
                          <a:rPr lang="en-ZA" sz="2400" i="1">
                            <a:effectLst/>
                            <a:ea typeface="Calibri"/>
                            <a:cs typeface="Arial"/>
                          </a:rPr>
                          <m:t>𝑔</m:t>
                        </m:r>
                      </m:den>
                    </m:f>
                  </m:oMath>
                </a14:m>
                <a:r>
                  <a:rPr lang="en-ZA" sz="2400" dirty="0">
                    <a:effectLst/>
                    <a:ea typeface="Calibri"/>
                    <a:cs typeface="Times New Roman"/>
                  </a:rPr>
                  <a:t> × </a:t>
                </a:r>
                <a:r>
                  <a:rPr lang="en-ZA" sz="2400" dirty="0" smtClean="0">
                    <a:effectLst/>
                    <a:ea typeface="Calibri"/>
                    <a:cs typeface="Times New Roman"/>
                  </a:rPr>
                  <a:t>100</a:t>
                </a:r>
                <a:endParaRPr lang="en-US" sz="2400" dirty="0" smtClean="0">
                  <a:ea typeface="Calibri"/>
                  <a:cs typeface="Times New Roman"/>
                </a:endParaRPr>
              </a:p>
              <a:p>
                <a:pPr marL="0" indent="0" algn="just">
                  <a:buNone/>
                </a:pPr>
                <a:r>
                  <a:rPr lang="en-US" sz="2400" dirty="0">
                    <a:ea typeface="Calibri"/>
                    <a:cs typeface="Times New Roman"/>
                  </a:rPr>
                  <a:t> </a:t>
                </a:r>
                <a:r>
                  <a:rPr lang="en-US" sz="2400" dirty="0" smtClean="0">
                    <a:ea typeface="Calibri"/>
                    <a:cs typeface="Times New Roman"/>
                  </a:rPr>
                  <a:t>              </a:t>
                </a:r>
                <a:r>
                  <a:rPr lang="en-ZA" sz="2400" dirty="0" smtClean="0">
                    <a:effectLst/>
                    <a:ea typeface="Calibri"/>
                    <a:cs typeface="Times New Roman"/>
                  </a:rPr>
                  <a:t>= </a:t>
                </a:r>
                <a:r>
                  <a:rPr lang="en-ZA" sz="2400" dirty="0">
                    <a:effectLst/>
                    <a:ea typeface="Calibri"/>
                    <a:cs typeface="Times New Roman"/>
                  </a:rPr>
                  <a:t>1.14 g/ml of solution		</a:t>
                </a:r>
                <a:r>
                  <a:rPr lang="en-ZA" sz="2400" dirty="0" smtClean="0">
                    <a:ea typeface="Calibri"/>
                    <a:cs typeface="Times New Roman"/>
                  </a:rPr>
                  <a:t> </a:t>
                </a:r>
                <a:r>
                  <a:rPr lang="en-ZA" sz="2400" dirty="0" smtClean="0">
                    <a:effectLst/>
                    <a:ea typeface="Calibri"/>
                    <a:cs typeface="Times New Roman"/>
                  </a:rPr>
                  <a:t>= </a:t>
                </a:r>
                <a:r>
                  <a:rPr lang="en-ZA" sz="2400" dirty="0">
                    <a:effectLst/>
                    <a:ea typeface="Calibri"/>
                    <a:cs typeface="Times New Roman"/>
                  </a:rPr>
                  <a:t>33.33 %</a:t>
                </a:r>
                <a:endParaRPr lang="en-US" sz="2400" dirty="0">
                  <a:ea typeface="Calibri"/>
                  <a:cs typeface="Times New Roman"/>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457200" y="1600200"/>
                <a:ext cx="8219256" cy="4925144"/>
              </a:xfr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199371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DENSITY </a:t>
            </a:r>
            <a:r>
              <a:rPr lang="en-US" sz="4800" dirty="0"/>
              <a:t>OF SOLUTIONS</a:t>
            </a:r>
            <a:endParaRPr lang="en-ZA" sz="4800" dirty="0"/>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457200" y="1600200"/>
                <a:ext cx="8219256" cy="5069160"/>
              </a:xfrm>
            </p:spPr>
            <p:style>
              <a:lnRef idx="1">
                <a:schemeClr val="dk1"/>
              </a:lnRef>
              <a:fillRef idx="2">
                <a:schemeClr val="dk1"/>
              </a:fillRef>
              <a:effectRef idx="1">
                <a:schemeClr val="dk1"/>
              </a:effectRef>
              <a:fontRef idx="minor">
                <a:schemeClr val="dk1"/>
              </a:fontRef>
            </p:style>
            <p:txBody>
              <a:bodyPr>
                <a:noAutofit/>
              </a:bodyPr>
              <a:lstStyle/>
              <a:p>
                <a:pPr marL="0" indent="0" algn="just">
                  <a:spcBef>
                    <a:spcPts val="0"/>
                  </a:spcBef>
                  <a:buNone/>
                </a:pPr>
                <a:r>
                  <a:rPr lang="en-ZA" sz="2400" b="1" dirty="0" smtClean="0">
                    <a:ea typeface="Calibri"/>
                    <a:cs typeface="Times New Roman"/>
                  </a:rPr>
                  <a:t>Example:</a:t>
                </a:r>
                <a:endParaRPr lang="en-US" sz="2400" b="1" dirty="0">
                  <a:ea typeface="Calibri"/>
                  <a:cs typeface="Times New Roman"/>
                </a:endParaRPr>
              </a:p>
              <a:p>
                <a:pPr algn="just">
                  <a:spcBef>
                    <a:spcPts val="0"/>
                  </a:spcBef>
                </a:pPr>
                <a:r>
                  <a:rPr lang="en-ZA" sz="2400" dirty="0">
                    <a:effectLst/>
                    <a:ea typeface="Calibri"/>
                    <a:cs typeface="Times New Roman"/>
                  </a:rPr>
                  <a:t>If 100 g of pure sucrose is dissolved in a 100 ml (100g) of water the result is a solution of mass 200 g and a volume of 162.79 ml.</a:t>
                </a:r>
                <a:endParaRPr lang="en-US" sz="2400" dirty="0">
                  <a:ea typeface="Calibri"/>
                  <a:cs typeface="Times New Roman"/>
                </a:endParaRPr>
              </a:p>
              <a:p>
                <a:pPr marL="0" indent="0" algn="ctr">
                  <a:spcBef>
                    <a:spcPts val="0"/>
                  </a:spcBef>
                  <a:buNone/>
                </a:pPr>
                <a:r>
                  <a:rPr lang="en-ZA" sz="2200" b="1" dirty="0" smtClean="0">
                    <a:solidFill>
                      <a:srgbClr val="FF0000"/>
                    </a:solidFill>
                    <a:effectLst/>
                    <a:ea typeface="Calibri"/>
                    <a:cs typeface="Times New Roman"/>
                  </a:rPr>
                  <a:t>Density = </a:t>
                </a:r>
                <a14:m>
                  <m:oMath xmlns:m="http://schemas.openxmlformats.org/officeDocument/2006/math">
                    <m:f>
                      <m:fPr>
                        <m:ctrlPr>
                          <a:rPr lang="en-US" sz="2200" b="1" i="1">
                            <a:solidFill>
                              <a:srgbClr val="FF0000"/>
                            </a:solidFill>
                            <a:effectLst/>
                            <a:ea typeface="Calibri"/>
                            <a:cs typeface="Arial"/>
                          </a:rPr>
                        </m:ctrlPr>
                      </m:fPr>
                      <m:num>
                        <m:r>
                          <a:rPr lang="en-ZA" sz="2200" b="1" i="1">
                            <a:solidFill>
                              <a:srgbClr val="FF0000"/>
                            </a:solidFill>
                            <a:effectLst/>
                            <a:ea typeface="Calibri"/>
                            <a:cs typeface="Arial"/>
                          </a:rPr>
                          <m:t>𝑴𝒂𝒔𝒔</m:t>
                        </m:r>
                        <m:r>
                          <a:rPr lang="en-ZA" sz="2200" b="1" i="1">
                            <a:solidFill>
                              <a:srgbClr val="FF0000"/>
                            </a:solidFill>
                            <a:effectLst/>
                            <a:ea typeface="Calibri"/>
                            <a:cs typeface="Arial"/>
                          </a:rPr>
                          <m:t> </m:t>
                        </m:r>
                        <m:r>
                          <a:rPr lang="en-ZA" sz="2200" b="1" i="1">
                            <a:solidFill>
                              <a:srgbClr val="FF0000"/>
                            </a:solidFill>
                            <a:effectLst/>
                            <a:ea typeface="Calibri"/>
                            <a:cs typeface="Arial"/>
                          </a:rPr>
                          <m:t>𝒐𝒇</m:t>
                        </m:r>
                        <m:r>
                          <a:rPr lang="en-ZA" sz="2200" b="1" i="1">
                            <a:solidFill>
                              <a:srgbClr val="FF0000"/>
                            </a:solidFill>
                            <a:effectLst/>
                            <a:ea typeface="Calibri"/>
                            <a:cs typeface="Arial"/>
                          </a:rPr>
                          <m:t> </m:t>
                        </m:r>
                        <m:r>
                          <a:rPr lang="en-ZA" sz="2200" b="1" i="1">
                            <a:solidFill>
                              <a:srgbClr val="FF0000"/>
                            </a:solidFill>
                            <a:effectLst/>
                            <a:ea typeface="Calibri"/>
                            <a:cs typeface="Arial"/>
                          </a:rPr>
                          <m:t>𝒔𝒐𝒍𝒖𝒕𝒊𝒐𝒏</m:t>
                        </m:r>
                        <m:r>
                          <a:rPr lang="en-ZA" sz="2200" b="1" i="1">
                            <a:solidFill>
                              <a:srgbClr val="FF0000"/>
                            </a:solidFill>
                            <a:effectLst/>
                            <a:ea typeface="Calibri"/>
                            <a:cs typeface="Arial"/>
                          </a:rPr>
                          <m:t> (</m:t>
                        </m:r>
                        <m:r>
                          <a:rPr lang="en-ZA" sz="2200" b="1" i="1">
                            <a:solidFill>
                              <a:srgbClr val="FF0000"/>
                            </a:solidFill>
                            <a:effectLst/>
                            <a:ea typeface="Calibri"/>
                            <a:cs typeface="Arial"/>
                          </a:rPr>
                          <m:t>𝒊𝒏</m:t>
                        </m:r>
                        <m:r>
                          <a:rPr lang="en-ZA" sz="2200" b="1" i="1">
                            <a:solidFill>
                              <a:srgbClr val="FF0000"/>
                            </a:solidFill>
                            <a:effectLst/>
                            <a:ea typeface="Calibri"/>
                            <a:cs typeface="Arial"/>
                          </a:rPr>
                          <m:t> </m:t>
                        </m:r>
                        <m:r>
                          <a:rPr lang="en-ZA" sz="2200" b="1" i="1">
                            <a:solidFill>
                              <a:srgbClr val="FF0000"/>
                            </a:solidFill>
                            <a:effectLst/>
                            <a:ea typeface="Calibri"/>
                            <a:cs typeface="Arial"/>
                          </a:rPr>
                          <m:t>𝒈𝒓𝒂𝒎𝒔</m:t>
                        </m:r>
                        <m:r>
                          <a:rPr lang="en-ZA" sz="2200" b="1" i="1">
                            <a:solidFill>
                              <a:srgbClr val="FF0000"/>
                            </a:solidFill>
                            <a:effectLst/>
                            <a:ea typeface="Calibri"/>
                            <a:cs typeface="Arial"/>
                          </a:rPr>
                          <m:t>)</m:t>
                        </m:r>
                      </m:num>
                      <m:den>
                        <m:r>
                          <a:rPr lang="en-ZA" sz="2200" b="1" i="1">
                            <a:solidFill>
                              <a:srgbClr val="FF0000"/>
                            </a:solidFill>
                            <a:effectLst/>
                            <a:ea typeface="Calibri"/>
                            <a:cs typeface="Arial"/>
                          </a:rPr>
                          <m:t>𝑽𝒐𝒍𝒖𝒎𝒆</m:t>
                        </m:r>
                        <m:r>
                          <a:rPr lang="en-ZA" sz="2200" b="1" i="1">
                            <a:solidFill>
                              <a:srgbClr val="FF0000"/>
                            </a:solidFill>
                            <a:effectLst/>
                            <a:ea typeface="Calibri"/>
                            <a:cs typeface="Arial"/>
                          </a:rPr>
                          <m:t> </m:t>
                        </m:r>
                        <m:r>
                          <a:rPr lang="en-ZA" sz="2200" b="1" i="1">
                            <a:solidFill>
                              <a:srgbClr val="FF0000"/>
                            </a:solidFill>
                            <a:effectLst/>
                            <a:ea typeface="Calibri"/>
                            <a:cs typeface="Arial"/>
                          </a:rPr>
                          <m:t>𝒐𝒇</m:t>
                        </m:r>
                        <m:r>
                          <a:rPr lang="en-ZA" sz="2200" b="1" i="1">
                            <a:solidFill>
                              <a:srgbClr val="FF0000"/>
                            </a:solidFill>
                            <a:effectLst/>
                            <a:ea typeface="Calibri"/>
                            <a:cs typeface="Arial"/>
                          </a:rPr>
                          <m:t> </m:t>
                        </m:r>
                        <m:r>
                          <a:rPr lang="en-ZA" sz="2200" b="1" i="1">
                            <a:solidFill>
                              <a:srgbClr val="FF0000"/>
                            </a:solidFill>
                            <a:effectLst/>
                            <a:ea typeface="Calibri"/>
                            <a:cs typeface="Arial"/>
                          </a:rPr>
                          <m:t>𝒔𝒐𝒍𝒖𝒕𝒊𝒐𝒏</m:t>
                        </m:r>
                        <m:r>
                          <a:rPr lang="en-ZA" sz="2200" b="1" i="1">
                            <a:solidFill>
                              <a:srgbClr val="FF0000"/>
                            </a:solidFill>
                            <a:effectLst/>
                            <a:ea typeface="Calibri"/>
                            <a:cs typeface="Arial"/>
                          </a:rPr>
                          <m:t> (</m:t>
                        </m:r>
                        <m:r>
                          <a:rPr lang="en-ZA" sz="2200" b="1" i="1">
                            <a:solidFill>
                              <a:srgbClr val="FF0000"/>
                            </a:solidFill>
                            <a:effectLst/>
                            <a:ea typeface="Calibri"/>
                            <a:cs typeface="Arial"/>
                          </a:rPr>
                          <m:t>𝒊𝒏</m:t>
                        </m:r>
                        <m:r>
                          <a:rPr lang="en-ZA" sz="2200" b="1" i="1">
                            <a:solidFill>
                              <a:srgbClr val="FF0000"/>
                            </a:solidFill>
                            <a:effectLst/>
                            <a:ea typeface="Calibri"/>
                            <a:cs typeface="Arial"/>
                          </a:rPr>
                          <m:t> </m:t>
                        </m:r>
                        <m:r>
                          <a:rPr lang="en-ZA" sz="2200" b="1" i="1">
                            <a:solidFill>
                              <a:srgbClr val="FF0000"/>
                            </a:solidFill>
                            <a:effectLst/>
                            <a:ea typeface="Calibri"/>
                            <a:cs typeface="Arial"/>
                          </a:rPr>
                          <m:t>𝒎𝒍</m:t>
                        </m:r>
                        <m:r>
                          <a:rPr lang="en-ZA" sz="2200" b="1" i="1">
                            <a:solidFill>
                              <a:srgbClr val="FF0000"/>
                            </a:solidFill>
                            <a:effectLst/>
                            <a:ea typeface="Calibri"/>
                            <a:cs typeface="Arial"/>
                          </a:rPr>
                          <m:t>)</m:t>
                        </m:r>
                      </m:den>
                    </m:f>
                    <m:r>
                      <a:rPr lang="en-US" sz="2200" b="1" i="0" smtClean="0">
                        <a:solidFill>
                          <a:srgbClr val="FF0000"/>
                        </a:solidFill>
                        <a:effectLst/>
                        <a:latin typeface="Cambria Math"/>
                        <a:ea typeface="Calibri"/>
                        <a:cs typeface="Arial"/>
                      </a:rPr>
                      <m:t> </m:t>
                    </m:r>
                  </m:oMath>
                </a14:m>
                <a:r>
                  <a:rPr lang="en-ZA" sz="2200" b="1" dirty="0" smtClean="0">
                    <a:solidFill>
                      <a:srgbClr val="FF0000"/>
                    </a:solidFill>
                    <a:effectLst/>
                    <a:ea typeface="Calibri"/>
                    <a:cs typeface="Times New Roman"/>
                  </a:rPr>
                  <a:t>  % </a:t>
                </a:r>
                <a:r>
                  <a:rPr lang="en-ZA" sz="2200" b="1" dirty="0">
                    <a:solidFill>
                      <a:srgbClr val="FF0000"/>
                    </a:solidFill>
                    <a:effectLst/>
                    <a:ea typeface="Calibri"/>
                    <a:cs typeface="Times New Roman"/>
                  </a:rPr>
                  <a:t>Sucrose </a:t>
                </a:r>
                <a:r>
                  <a:rPr lang="en-ZA" sz="2200" b="1" dirty="0" smtClean="0">
                    <a:solidFill>
                      <a:srgbClr val="FF0000"/>
                    </a:solidFill>
                    <a:effectLst/>
                    <a:ea typeface="Calibri"/>
                    <a:cs typeface="Times New Roman"/>
                  </a:rPr>
                  <a:t>= </a:t>
                </a:r>
                <a14:m>
                  <m:oMath xmlns:m="http://schemas.openxmlformats.org/officeDocument/2006/math">
                    <m:f>
                      <m:fPr>
                        <m:ctrlPr>
                          <a:rPr lang="en-US" sz="2200" b="1" i="1">
                            <a:solidFill>
                              <a:srgbClr val="FF0000"/>
                            </a:solidFill>
                            <a:effectLst/>
                            <a:ea typeface="Calibri"/>
                            <a:cs typeface="Arial"/>
                          </a:rPr>
                        </m:ctrlPr>
                      </m:fPr>
                      <m:num>
                        <m:r>
                          <a:rPr lang="en-ZA" sz="2200" b="1" i="1">
                            <a:solidFill>
                              <a:srgbClr val="FF0000"/>
                            </a:solidFill>
                            <a:effectLst/>
                            <a:ea typeface="Calibri"/>
                            <a:cs typeface="Arial"/>
                          </a:rPr>
                          <m:t>𝑴𝒂𝒔𝒔</m:t>
                        </m:r>
                        <m:r>
                          <a:rPr lang="en-ZA" sz="2200" b="1" i="1">
                            <a:solidFill>
                              <a:srgbClr val="FF0000"/>
                            </a:solidFill>
                            <a:effectLst/>
                            <a:ea typeface="Calibri"/>
                            <a:cs typeface="Arial"/>
                          </a:rPr>
                          <m:t> </m:t>
                        </m:r>
                        <m:r>
                          <a:rPr lang="en-ZA" sz="2200" b="1" i="1">
                            <a:solidFill>
                              <a:srgbClr val="FF0000"/>
                            </a:solidFill>
                            <a:effectLst/>
                            <a:ea typeface="Calibri"/>
                            <a:cs typeface="Arial"/>
                          </a:rPr>
                          <m:t>𝒐𝒇</m:t>
                        </m:r>
                        <m:r>
                          <a:rPr lang="en-ZA" sz="2200" b="1" i="1">
                            <a:solidFill>
                              <a:srgbClr val="FF0000"/>
                            </a:solidFill>
                            <a:effectLst/>
                            <a:ea typeface="Calibri"/>
                            <a:cs typeface="Arial"/>
                          </a:rPr>
                          <m:t> </m:t>
                        </m:r>
                        <m:r>
                          <a:rPr lang="en-ZA" sz="2200" b="1" i="1">
                            <a:solidFill>
                              <a:srgbClr val="FF0000"/>
                            </a:solidFill>
                            <a:effectLst/>
                            <a:ea typeface="Calibri"/>
                            <a:cs typeface="Arial"/>
                          </a:rPr>
                          <m:t>𝒔𝒖𝒄𝒓𝒐𝒔𝒆</m:t>
                        </m:r>
                      </m:num>
                      <m:den>
                        <m:r>
                          <a:rPr lang="en-ZA" sz="2200" b="1" i="1">
                            <a:solidFill>
                              <a:srgbClr val="FF0000"/>
                            </a:solidFill>
                            <a:effectLst/>
                            <a:ea typeface="Calibri"/>
                            <a:cs typeface="Arial"/>
                          </a:rPr>
                          <m:t>𝑴𝒂𝒔𝒔</m:t>
                        </m:r>
                        <m:r>
                          <a:rPr lang="en-ZA" sz="2200" b="1" i="1">
                            <a:solidFill>
                              <a:srgbClr val="FF0000"/>
                            </a:solidFill>
                            <a:effectLst/>
                            <a:ea typeface="Calibri"/>
                            <a:cs typeface="Arial"/>
                          </a:rPr>
                          <m:t> </m:t>
                        </m:r>
                        <m:r>
                          <a:rPr lang="en-ZA" sz="2200" b="1" i="1">
                            <a:solidFill>
                              <a:srgbClr val="FF0000"/>
                            </a:solidFill>
                            <a:effectLst/>
                            <a:ea typeface="Calibri"/>
                            <a:cs typeface="Arial"/>
                          </a:rPr>
                          <m:t>𝒐𝒇</m:t>
                        </m:r>
                        <m:r>
                          <a:rPr lang="en-ZA" sz="2200" b="1" i="1">
                            <a:solidFill>
                              <a:srgbClr val="FF0000"/>
                            </a:solidFill>
                            <a:effectLst/>
                            <a:ea typeface="Calibri"/>
                            <a:cs typeface="Arial"/>
                          </a:rPr>
                          <m:t> </m:t>
                        </m:r>
                        <m:r>
                          <a:rPr lang="en-ZA" sz="2200" b="1" i="1">
                            <a:solidFill>
                              <a:srgbClr val="FF0000"/>
                            </a:solidFill>
                            <a:effectLst/>
                            <a:ea typeface="Calibri"/>
                            <a:cs typeface="Arial"/>
                          </a:rPr>
                          <m:t>𝒔𝒐𝒍𝒖𝒕𝒊𝒐𝒏</m:t>
                        </m:r>
                      </m:den>
                    </m:f>
                  </m:oMath>
                </a14:m>
                <a:r>
                  <a:rPr lang="en-ZA" sz="2200" b="1" dirty="0">
                    <a:solidFill>
                      <a:srgbClr val="FF0000"/>
                    </a:solidFill>
                    <a:effectLst/>
                    <a:ea typeface="Calibri"/>
                    <a:cs typeface="Times New Roman"/>
                  </a:rPr>
                  <a:t> × </a:t>
                </a:r>
                <a:r>
                  <a:rPr lang="en-ZA" sz="2200" b="1" dirty="0" smtClean="0">
                    <a:solidFill>
                      <a:srgbClr val="FF0000"/>
                    </a:solidFill>
                    <a:effectLst/>
                    <a:ea typeface="Calibri"/>
                    <a:cs typeface="Times New Roman"/>
                  </a:rPr>
                  <a:t>100</a:t>
                </a:r>
                <a:endParaRPr lang="en-US" sz="2200" b="1" dirty="0" smtClean="0">
                  <a:solidFill>
                    <a:srgbClr val="FF0000"/>
                  </a:solidFill>
                  <a:ea typeface="Calibri"/>
                  <a:cs typeface="Times New Roman"/>
                </a:endParaRPr>
              </a:p>
              <a:p>
                <a:pPr indent="0" algn="just">
                  <a:spcBef>
                    <a:spcPts val="0"/>
                  </a:spcBef>
                  <a:buNone/>
                </a:pPr>
                <a:r>
                  <a:rPr lang="en-ZA" sz="2400" dirty="0" smtClean="0">
                    <a:effectLst/>
                    <a:ea typeface="Calibri"/>
                    <a:cs typeface="Times New Roman"/>
                  </a:rPr>
                  <a:t>          = </a:t>
                </a:r>
                <a14:m>
                  <m:oMath xmlns:m="http://schemas.openxmlformats.org/officeDocument/2006/math">
                    <m:f>
                      <m:fPr>
                        <m:ctrlPr>
                          <a:rPr lang="en-US" sz="2400" i="1">
                            <a:effectLst/>
                            <a:ea typeface="Calibri"/>
                            <a:cs typeface="Arial"/>
                          </a:rPr>
                        </m:ctrlPr>
                      </m:fPr>
                      <m:num>
                        <m:r>
                          <a:rPr lang="en-ZA" sz="2400" i="1">
                            <a:effectLst/>
                            <a:ea typeface="Calibri"/>
                            <a:cs typeface="Arial"/>
                          </a:rPr>
                          <m:t>200</m:t>
                        </m:r>
                        <m:r>
                          <a:rPr lang="en-ZA" sz="2400" i="1">
                            <a:effectLst/>
                            <a:ea typeface="Calibri"/>
                            <a:cs typeface="Arial"/>
                          </a:rPr>
                          <m:t> </m:t>
                        </m:r>
                        <m:r>
                          <a:rPr lang="en-ZA" sz="2400" i="1">
                            <a:effectLst/>
                            <a:ea typeface="Calibri"/>
                            <a:cs typeface="Arial"/>
                          </a:rPr>
                          <m:t>𝑔</m:t>
                        </m:r>
                      </m:num>
                      <m:den>
                        <m:r>
                          <a:rPr lang="en-ZA" sz="2400" i="1">
                            <a:effectLst/>
                            <a:ea typeface="Calibri"/>
                            <a:cs typeface="Arial"/>
                          </a:rPr>
                          <m:t>162</m:t>
                        </m:r>
                        <m:r>
                          <a:rPr lang="en-ZA" sz="2400" i="1">
                            <a:effectLst/>
                            <a:ea typeface="Calibri"/>
                            <a:cs typeface="Arial"/>
                          </a:rPr>
                          <m:t>.</m:t>
                        </m:r>
                        <m:r>
                          <a:rPr lang="en-ZA" sz="2400" i="1">
                            <a:effectLst/>
                            <a:ea typeface="Calibri"/>
                            <a:cs typeface="Arial"/>
                          </a:rPr>
                          <m:t>79</m:t>
                        </m:r>
                        <m:r>
                          <a:rPr lang="en-ZA" sz="2400" i="1">
                            <a:effectLst/>
                            <a:ea typeface="Calibri"/>
                            <a:cs typeface="Arial"/>
                          </a:rPr>
                          <m:t> </m:t>
                        </m:r>
                        <m:r>
                          <a:rPr lang="en-ZA" sz="2400" i="1">
                            <a:effectLst/>
                            <a:ea typeface="Calibri"/>
                            <a:cs typeface="Arial"/>
                          </a:rPr>
                          <m:t>𝑚𝑙</m:t>
                        </m:r>
                      </m:den>
                    </m:f>
                  </m:oMath>
                </a14:m>
                <a:r>
                  <a:rPr lang="en-ZA" sz="2400" dirty="0">
                    <a:effectLst/>
                    <a:ea typeface="Calibri"/>
                    <a:cs typeface="Times New Roman"/>
                  </a:rPr>
                  <a:t>			</a:t>
                </a:r>
                <a:r>
                  <a:rPr lang="en-ZA" sz="2400" dirty="0" smtClean="0">
                    <a:ea typeface="Calibri"/>
                    <a:cs typeface="Times New Roman"/>
                  </a:rPr>
                  <a:t>             </a:t>
                </a:r>
                <a:r>
                  <a:rPr lang="en-ZA" sz="2400" dirty="0" smtClean="0">
                    <a:effectLst/>
                    <a:ea typeface="Calibri"/>
                    <a:cs typeface="Times New Roman"/>
                  </a:rPr>
                  <a:t>= </a:t>
                </a:r>
                <a14:m>
                  <m:oMath xmlns:m="http://schemas.openxmlformats.org/officeDocument/2006/math">
                    <m:f>
                      <m:fPr>
                        <m:ctrlPr>
                          <a:rPr lang="en-US" sz="2400" i="1">
                            <a:effectLst/>
                            <a:ea typeface="Calibri"/>
                            <a:cs typeface="Arial"/>
                          </a:rPr>
                        </m:ctrlPr>
                      </m:fPr>
                      <m:num>
                        <m:r>
                          <a:rPr lang="en-ZA" sz="2400" i="1">
                            <a:effectLst/>
                            <a:ea typeface="Calibri"/>
                            <a:cs typeface="Arial"/>
                          </a:rPr>
                          <m:t>100</m:t>
                        </m:r>
                        <m:r>
                          <a:rPr lang="en-ZA" sz="2400" i="1">
                            <a:effectLst/>
                            <a:ea typeface="Calibri"/>
                            <a:cs typeface="Arial"/>
                          </a:rPr>
                          <m:t> </m:t>
                        </m:r>
                        <m:r>
                          <a:rPr lang="en-ZA" sz="2400" i="1">
                            <a:effectLst/>
                            <a:ea typeface="Calibri"/>
                            <a:cs typeface="Arial"/>
                          </a:rPr>
                          <m:t>𝑔</m:t>
                        </m:r>
                      </m:num>
                      <m:den>
                        <m:r>
                          <a:rPr lang="en-ZA" sz="2400" i="1">
                            <a:effectLst/>
                            <a:ea typeface="Calibri"/>
                            <a:cs typeface="Arial"/>
                          </a:rPr>
                          <m:t>200</m:t>
                        </m:r>
                        <m:r>
                          <a:rPr lang="en-ZA" sz="2400" i="1">
                            <a:effectLst/>
                            <a:ea typeface="Calibri"/>
                            <a:cs typeface="Arial"/>
                          </a:rPr>
                          <m:t> </m:t>
                        </m:r>
                        <m:r>
                          <a:rPr lang="en-ZA" sz="2400" i="1">
                            <a:effectLst/>
                            <a:ea typeface="Calibri"/>
                            <a:cs typeface="Arial"/>
                          </a:rPr>
                          <m:t>𝑔</m:t>
                        </m:r>
                      </m:den>
                    </m:f>
                  </m:oMath>
                </a14:m>
                <a:r>
                  <a:rPr lang="en-ZA" sz="2400" dirty="0">
                    <a:effectLst/>
                    <a:ea typeface="Calibri"/>
                    <a:cs typeface="Times New Roman"/>
                  </a:rPr>
                  <a:t>× 100</a:t>
                </a:r>
                <a:endParaRPr lang="en-US" sz="2400" dirty="0">
                  <a:ea typeface="Calibri"/>
                  <a:cs typeface="Times New Roman"/>
                </a:endParaRPr>
              </a:p>
              <a:p>
                <a:pPr marL="0" indent="0" algn="just">
                  <a:spcBef>
                    <a:spcPts val="0"/>
                  </a:spcBef>
                  <a:buNone/>
                </a:pPr>
                <a:r>
                  <a:rPr lang="en-ZA" sz="2400" dirty="0">
                    <a:effectLst/>
                    <a:ea typeface="Calibri"/>
                    <a:cs typeface="Times New Roman"/>
                  </a:rPr>
                  <a:t> 	= 1.23 g/ml of solution 		</a:t>
                </a:r>
                <a:r>
                  <a:rPr lang="en-ZA" sz="2400" dirty="0" smtClean="0">
                    <a:effectLst/>
                    <a:ea typeface="Calibri"/>
                    <a:cs typeface="Times New Roman"/>
                  </a:rPr>
                  <a:t>= </a:t>
                </a:r>
                <a:r>
                  <a:rPr lang="en-ZA" sz="2400" dirty="0">
                    <a:effectLst/>
                    <a:ea typeface="Calibri"/>
                    <a:cs typeface="Times New Roman"/>
                  </a:rPr>
                  <a:t>50%</a:t>
                </a:r>
                <a:endParaRPr lang="en-US" sz="2400" dirty="0">
                  <a:ea typeface="Calibri"/>
                  <a:cs typeface="Times New Roman"/>
                </a:endParaRPr>
              </a:p>
              <a:p>
                <a:pPr algn="just">
                  <a:spcBef>
                    <a:spcPts val="0"/>
                  </a:spcBef>
                </a:pPr>
                <a:r>
                  <a:rPr lang="en-ZA" sz="2400" dirty="0">
                    <a:effectLst/>
                    <a:ea typeface="Calibri"/>
                    <a:cs typeface="Times New Roman"/>
                  </a:rPr>
                  <a:t>Using sugar solutions as examples we showed that as the percentage of the dissolved substance (sugar) in the solution increases, the density of the solution increases.</a:t>
                </a:r>
                <a:endParaRPr lang="en-US" sz="2400" dirty="0">
                  <a:ea typeface="Calibri"/>
                  <a:cs typeface="Times New Roman"/>
                </a:endParaRPr>
              </a:p>
              <a:p>
                <a:pPr algn="just">
                  <a:spcBef>
                    <a:spcPts val="0"/>
                  </a:spcBef>
                </a:pPr>
                <a:r>
                  <a:rPr lang="en-ZA" sz="2000" i="1" dirty="0">
                    <a:effectLst/>
                    <a:ea typeface="Calibri"/>
                    <a:cs typeface="Times New Roman"/>
                  </a:rPr>
                  <a:t>Appendix A contains a table that relates the % dissolved substances (Brix) to the density of solution in g/ml. This table was compiled using pure sucrose solution.</a:t>
                </a:r>
                <a:endParaRPr lang="en-US" sz="2000" i="1" dirty="0">
                  <a:ea typeface="Calibri"/>
                  <a:cs typeface="Times New Roman"/>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457200" y="1600200"/>
                <a:ext cx="8219256" cy="5069160"/>
              </a:xfr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55230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000" dirty="0" smtClean="0"/>
              <a:t>OTHER USEFUL FORMULAE</a:t>
            </a:r>
            <a:endParaRPr lang="en-ZA" sz="4000" dirty="0"/>
          </a:p>
        </p:txBody>
      </p:sp>
      <p:sp>
        <p:nvSpPr>
          <p:cNvPr id="5" name="Content Placeholder 2"/>
          <p:cNvSpPr>
            <a:spLocks noGrp="1"/>
          </p:cNvSpPr>
          <p:nvPr>
            <p:ph idx="1"/>
          </p:nvPr>
        </p:nvSpPr>
        <p:spPr>
          <a:xfrm>
            <a:off x="395536" y="1600200"/>
            <a:ext cx="8352928"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Mass</a:t>
            </a:r>
            <a:r>
              <a:rPr lang="en-US" sz="2100" dirty="0" smtClean="0"/>
              <a:t> </a:t>
            </a:r>
            <a:endParaRPr lang="en-US" sz="2100" dirty="0"/>
          </a:p>
          <a:p>
            <a:pPr marL="0" indent="0" algn="ctr">
              <a:buNone/>
            </a:pPr>
            <a:r>
              <a:rPr lang="en-US" b="1" dirty="0">
                <a:solidFill>
                  <a:srgbClr val="FF0000"/>
                </a:solidFill>
              </a:rPr>
              <a:t>Mass = Density × Volume (M = D × V)</a:t>
            </a:r>
          </a:p>
          <a:p>
            <a:pPr marL="0" indent="0">
              <a:buNone/>
            </a:pPr>
            <a:r>
              <a:rPr lang="en-US" sz="2100" b="1" dirty="0"/>
              <a:t>Example 1</a:t>
            </a:r>
            <a:r>
              <a:rPr lang="en-US" sz="2100" dirty="0"/>
              <a:t>:</a:t>
            </a:r>
          </a:p>
          <a:p>
            <a:r>
              <a:rPr lang="en-US" sz="2100" dirty="0"/>
              <a:t>Find the mass of 100 ml of solution of density 1.15 g/ml.</a:t>
            </a:r>
          </a:p>
          <a:p>
            <a:pPr marL="0" indent="0">
              <a:buNone/>
            </a:pPr>
            <a:r>
              <a:rPr lang="en-US" sz="2100" dirty="0"/>
              <a:t>M = D × V</a:t>
            </a:r>
          </a:p>
          <a:p>
            <a:pPr marL="0" indent="0">
              <a:buNone/>
            </a:pPr>
            <a:r>
              <a:rPr lang="en-US" sz="2100" dirty="0" smtClean="0"/>
              <a:t>     = </a:t>
            </a:r>
            <a:r>
              <a:rPr lang="en-US" sz="2100" dirty="0"/>
              <a:t>1.15 g/ml × 100 ml</a:t>
            </a:r>
          </a:p>
          <a:p>
            <a:pPr marL="0" indent="0">
              <a:buNone/>
            </a:pPr>
            <a:r>
              <a:rPr lang="en-US" sz="2100" dirty="0" smtClean="0"/>
              <a:t>     = </a:t>
            </a:r>
            <a:r>
              <a:rPr lang="en-US" sz="2100" dirty="0"/>
              <a:t>115 g</a:t>
            </a:r>
          </a:p>
          <a:p>
            <a:pPr marL="0" indent="0">
              <a:buNone/>
            </a:pPr>
            <a:r>
              <a:rPr lang="en-US" sz="2100" b="1" dirty="0"/>
              <a:t>Example 2</a:t>
            </a:r>
            <a:r>
              <a:rPr lang="en-US" sz="2100" dirty="0"/>
              <a:t>:</a:t>
            </a:r>
          </a:p>
          <a:p>
            <a:r>
              <a:rPr lang="en-US" sz="2100" dirty="0"/>
              <a:t>Find the mass of 250 ml of a solution of solution of density 1.2 g/ml.</a:t>
            </a:r>
          </a:p>
          <a:p>
            <a:pPr marL="0" indent="0">
              <a:buNone/>
            </a:pPr>
            <a:r>
              <a:rPr lang="en-US" sz="2100" dirty="0"/>
              <a:t>M = D × </a:t>
            </a:r>
            <a:r>
              <a:rPr lang="en-US" sz="2100" dirty="0" smtClean="0"/>
              <a:t>V</a:t>
            </a:r>
          </a:p>
          <a:p>
            <a:pPr marL="0" indent="0">
              <a:buNone/>
            </a:pPr>
            <a:r>
              <a:rPr lang="en-US" sz="2100" dirty="0"/>
              <a:t> </a:t>
            </a:r>
            <a:r>
              <a:rPr lang="en-US" sz="2100" dirty="0" smtClean="0"/>
              <a:t>    = </a:t>
            </a:r>
            <a:r>
              <a:rPr lang="en-US" sz="2100" dirty="0"/>
              <a:t>1.2 g/ml × 250 ml</a:t>
            </a:r>
          </a:p>
          <a:p>
            <a:pPr marL="0" indent="0">
              <a:buNone/>
            </a:pPr>
            <a:r>
              <a:rPr lang="en-US" sz="2100" dirty="0" smtClean="0"/>
              <a:t>      = </a:t>
            </a:r>
            <a:r>
              <a:rPr lang="en-US" sz="2100" dirty="0"/>
              <a:t>300 g</a:t>
            </a:r>
          </a:p>
        </p:txBody>
      </p:sp>
    </p:spTree>
    <p:extLst>
      <p:ext uri="{BB962C8B-B14F-4D97-AF65-F5344CB8AC3E}">
        <p14:creationId xmlns:p14="http://schemas.microsoft.com/office/powerpoint/2010/main" val="1598484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000" dirty="0" smtClean="0"/>
              <a:t>OTHER USEFUL FORMULAE</a:t>
            </a:r>
            <a:endParaRPr lang="en-ZA" sz="40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395536" y="1600200"/>
                <a:ext cx="8352928" cy="4997152"/>
              </a:xfrm>
              <a:solidFill>
                <a:schemeClr val="bg1">
                  <a:lumMod val="95000"/>
                  <a:alpha val="75000"/>
                </a:schemeClr>
              </a:solidFill>
              <a:scene3d>
                <a:camera prst="orthographicFront"/>
                <a:lightRig rig="threePt" dir="t"/>
              </a:scene3d>
              <a:sp3d>
                <a:bevelT/>
              </a:sp3d>
            </p:spPr>
            <p:txBody>
              <a:bodyPr>
                <a:noAutofit/>
              </a:bodyPr>
              <a:lstStyle/>
              <a:p>
                <a:pPr marL="0" lvl="0" indent="0">
                  <a:spcBef>
                    <a:spcPts val="0"/>
                  </a:spcBef>
                  <a:buNone/>
                </a:pPr>
                <a:r>
                  <a:rPr lang="en-ZA" sz="2600" b="1" dirty="0" smtClean="0"/>
                  <a:t>Volume</a:t>
                </a:r>
                <a:r>
                  <a:rPr lang="en-ZA" sz="2400" dirty="0"/>
                  <a:t> </a:t>
                </a:r>
                <a:endParaRPr lang="en-US" sz="2400" dirty="0"/>
              </a:p>
              <a:p>
                <a:pPr marL="0" indent="0" algn="ctr">
                  <a:spcBef>
                    <a:spcPts val="0"/>
                  </a:spcBef>
                  <a:buNone/>
                </a:pPr>
                <a:r>
                  <a:rPr lang="en-ZA" sz="2400" b="1" dirty="0" smtClean="0">
                    <a:solidFill>
                      <a:srgbClr val="FF0000"/>
                    </a:solidFill>
                  </a:rPr>
                  <a:t>Volume =  </a:t>
                </a:r>
                <a14:m>
                  <m:oMath xmlns:m="http://schemas.openxmlformats.org/officeDocument/2006/math">
                    <m:f>
                      <m:fPr>
                        <m:ctrlPr>
                          <a:rPr lang="en-US" sz="2400" b="1" i="1">
                            <a:solidFill>
                              <a:srgbClr val="FF0000"/>
                            </a:solidFill>
                          </a:rPr>
                        </m:ctrlPr>
                      </m:fPr>
                      <m:num>
                        <m:r>
                          <a:rPr lang="en-ZA" sz="2400" b="1" i="1">
                            <a:solidFill>
                              <a:srgbClr val="FF0000"/>
                            </a:solidFill>
                          </a:rPr>
                          <m:t>𝑴𝒂𝒔𝒔</m:t>
                        </m:r>
                      </m:num>
                      <m:den>
                        <m:r>
                          <a:rPr lang="en-ZA" sz="2400" b="1" i="1">
                            <a:solidFill>
                              <a:srgbClr val="FF0000"/>
                            </a:solidFill>
                          </a:rPr>
                          <m:t>𝑫𝒆𝒏𝒔𝒊𝒕𝒚</m:t>
                        </m:r>
                      </m:den>
                    </m:f>
                  </m:oMath>
                </a14:m>
                <a:r>
                  <a:rPr lang="en-ZA" sz="2400" b="1" dirty="0">
                    <a:solidFill>
                      <a:srgbClr val="FF0000"/>
                    </a:solidFill>
                  </a:rPr>
                  <a:t>     </a:t>
                </a:r>
                <a14:m>
                  <m:oMath xmlns:m="http://schemas.openxmlformats.org/officeDocument/2006/math">
                    <m:d>
                      <m:dPr>
                        <m:ctrlPr>
                          <a:rPr lang="en-US" sz="2400" b="1" i="1">
                            <a:solidFill>
                              <a:srgbClr val="FF0000"/>
                            </a:solidFill>
                          </a:rPr>
                        </m:ctrlPr>
                      </m:dPr>
                      <m:e>
                        <m:r>
                          <a:rPr lang="en-ZA" sz="2400" b="1" i="1">
                            <a:solidFill>
                              <a:srgbClr val="FF0000"/>
                            </a:solidFill>
                          </a:rPr>
                          <m:t>𝑽</m:t>
                        </m:r>
                        <m:r>
                          <a:rPr lang="en-ZA" sz="2400" b="1" i="1">
                            <a:solidFill>
                              <a:srgbClr val="FF0000"/>
                            </a:solidFill>
                          </a:rPr>
                          <m:t>= </m:t>
                        </m:r>
                        <m:f>
                          <m:fPr>
                            <m:ctrlPr>
                              <a:rPr lang="en-US" sz="2400" b="1" i="1">
                                <a:solidFill>
                                  <a:srgbClr val="FF0000"/>
                                </a:solidFill>
                              </a:rPr>
                            </m:ctrlPr>
                          </m:fPr>
                          <m:num>
                            <m:r>
                              <a:rPr lang="en-ZA" sz="2400" b="1" i="1">
                                <a:solidFill>
                                  <a:srgbClr val="FF0000"/>
                                </a:solidFill>
                              </a:rPr>
                              <m:t>𝑴</m:t>
                            </m:r>
                          </m:num>
                          <m:den>
                            <m:r>
                              <a:rPr lang="en-ZA" sz="2400" b="1" i="1">
                                <a:solidFill>
                                  <a:srgbClr val="FF0000"/>
                                </a:solidFill>
                              </a:rPr>
                              <m:t>𝑫</m:t>
                            </m:r>
                          </m:den>
                        </m:f>
                      </m:e>
                    </m:d>
                  </m:oMath>
                </a14:m>
                <a:endParaRPr lang="en-US" sz="2400" b="1" dirty="0">
                  <a:solidFill>
                    <a:srgbClr val="FF0000"/>
                  </a:solidFill>
                </a:endParaRPr>
              </a:p>
              <a:p>
                <a:pPr marL="0" indent="0">
                  <a:spcBef>
                    <a:spcPts val="0"/>
                  </a:spcBef>
                  <a:buNone/>
                </a:pPr>
                <a:r>
                  <a:rPr lang="en-ZA" sz="2000" b="1" dirty="0" smtClean="0"/>
                  <a:t>Examples</a:t>
                </a:r>
                <a:r>
                  <a:rPr lang="en-ZA" sz="2000" dirty="0" smtClean="0"/>
                  <a:t>:</a:t>
                </a:r>
                <a:endParaRPr lang="en-US" sz="2000" dirty="0"/>
              </a:p>
              <a:p>
                <a:pPr>
                  <a:spcBef>
                    <a:spcPts val="0"/>
                  </a:spcBef>
                </a:pPr>
                <a:r>
                  <a:rPr lang="en-ZA" sz="2000" dirty="0"/>
                  <a:t>Find the volume of a sugar solution that has a density of 1.11 g/ml if it has a mass of 111 g.</a:t>
                </a:r>
                <a:endParaRPr lang="en-US" sz="2000" dirty="0"/>
              </a:p>
              <a:p>
                <a:pPr marL="0" indent="0" algn="ctr">
                  <a:spcBef>
                    <a:spcPts val="0"/>
                  </a:spcBef>
                  <a:buNone/>
                </a:pPr>
                <a:r>
                  <a:rPr lang="en-ZA" sz="2000" dirty="0" smtClean="0">
                    <a:solidFill>
                      <a:srgbClr val="FF0000"/>
                    </a:solidFill>
                  </a:rPr>
                  <a:t>V = </a:t>
                </a:r>
                <a14:m>
                  <m:oMath xmlns:m="http://schemas.openxmlformats.org/officeDocument/2006/math">
                    <m:f>
                      <m:fPr>
                        <m:ctrlPr>
                          <a:rPr lang="en-US" sz="2000" i="1">
                            <a:solidFill>
                              <a:srgbClr val="FF0000"/>
                            </a:solidFill>
                          </a:rPr>
                        </m:ctrlPr>
                      </m:fPr>
                      <m:num>
                        <m:r>
                          <a:rPr lang="en-ZA" sz="2000" i="1">
                            <a:solidFill>
                              <a:srgbClr val="FF0000"/>
                            </a:solidFill>
                          </a:rPr>
                          <m:t>𝑀</m:t>
                        </m:r>
                      </m:num>
                      <m:den>
                        <m:r>
                          <a:rPr lang="en-ZA" sz="2000" i="1">
                            <a:solidFill>
                              <a:srgbClr val="FF0000"/>
                            </a:solidFill>
                          </a:rPr>
                          <m:t>𝐷</m:t>
                        </m:r>
                      </m:den>
                    </m:f>
                  </m:oMath>
                </a14:m>
                <a:r>
                  <a:rPr lang="en-ZA" sz="2000" dirty="0" smtClean="0">
                    <a:solidFill>
                      <a:srgbClr val="FF0000"/>
                    </a:solidFill>
                  </a:rPr>
                  <a:t>  = </a:t>
                </a:r>
                <a14:m>
                  <m:oMath xmlns:m="http://schemas.openxmlformats.org/officeDocument/2006/math">
                    <m:f>
                      <m:fPr>
                        <m:ctrlPr>
                          <a:rPr lang="en-US" sz="2000" i="1">
                            <a:solidFill>
                              <a:srgbClr val="FF0000"/>
                            </a:solidFill>
                          </a:rPr>
                        </m:ctrlPr>
                      </m:fPr>
                      <m:num>
                        <m:r>
                          <a:rPr lang="en-ZA" sz="2000" i="1">
                            <a:solidFill>
                              <a:srgbClr val="FF0000"/>
                            </a:solidFill>
                          </a:rPr>
                          <m:t>111</m:t>
                        </m:r>
                        <m:r>
                          <a:rPr lang="en-ZA" sz="2000" i="1">
                            <a:solidFill>
                              <a:srgbClr val="FF0000"/>
                            </a:solidFill>
                          </a:rPr>
                          <m:t> </m:t>
                        </m:r>
                        <m:r>
                          <a:rPr lang="en-ZA" sz="2000" i="1">
                            <a:solidFill>
                              <a:srgbClr val="FF0000"/>
                            </a:solidFill>
                          </a:rPr>
                          <m:t>𝑔</m:t>
                        </m:r>
                      </m:num>
                      <m:den>
                        <m:r>
                          <a:rPr lang="en-ZA" sz="2000" i="1">
                            <a:solidFill>
                              <a:srgbClr val="FF0000"/>
                            </a:solidFill>
                          </a:rPr>
                          <m:t>1</m:t>
                        </m:r>
                        <m:r>
                          <a:rPr lang="en-ZA" sz="2000" i="1">
                            <a:solidFill>
                              <a:srgbClr val="FF0000"/>
                            </a:solidFill>
                          </a:rPr>
                          <m:t>.</m:t>
                        </m:r>
                        <m:r>
                          <a:rPr lang="en-ZA" sz="2000" i="1">
                            <a:solidFill>
                              <a:srgbClr val="FF0000"/>
                            </a:solidFill>
                          </a:rPr>
                          <m:t>11</m:t>
                        </m:r>
                        <m:r>
                          <a:rPr lang="en-ZA" sz="2000" i="1">
                            <a:solidFill>
                              <a:srgbClr val="FF0000"/>
                            </a:solidFill>
                          </a:rPr>
                          <m:t> </m:t>
                        </m:r>
                        <m:r>
                          <a:rPr lang="en-ZA" sz="2000" i="1">
                            <a:solidFill>
                              <a:srgbClr val="FF0000"/>
                            </a:solidFill>
                          </a:rPr>
                          <m:t>𝑔</m:t>
                        </m:r>
                        <m:r>
                          <a:rPr lang="en-ZA" sz="2000" i="1">
                            <a:solidFill>
                              <a:srgbClr val="FF0000"/>
                            </a:solidFill>
                          </a:rPr>
                          <m:t> ̸</m:t>
                        </m:r>
                        <m:r>
                          <a:rPr lang="en-ZA" sz="2000" i="1">
                            <a:solidFill>
                              <a:srgbClr val="FF0000"/>
                            </a:solidFill>
                          </a:rPr>
                          <m:t> </m:t>
                        </m:r>
                        <m:r>
                          <a:rPr lang="en-ZA" sz="2000" i="1">
                            <a:solidFill>
                              <a:srgbClr val="FF0000"/>
                            </a:solidFill>
                          </a:rPr>
                          <m:t>𝑚𝑙</m:t>
                        </m:r>
                      </m:den>
                    </m:f>
                  </m:oMath>
                </a14:m>
                <a:r>
                  <a:rPr lang="en-ZA" sz="2000" dirty="0" smtClean="0">
                    <a:solidFill>
                      <a:srgbClr val="FF0000"/>
                    </a:solidFill>
                  </a:rPr>
                  <a:t>   = </a:t>
                </a:r>
                <a:r>
                  <a:rPr lang="en-ZA" sz="2000" dirty="0">
                    <a:solidFill>
                      <a:srgbClr val="FF0000"/>
                    </a:solidFill>
                  </a:rPr>
                  <a:t>100 ml</a:t>
                </a:r>
                <a:endParaRPr lang="en-US" sz="2000" dirty="0">
                  <a:solidFill>
                    <a:srgbClr val="FF0000"/>
                  </a:solidFill>
                </a:endParaRPr>
              </a:p>
              <a:p>
                <a:pPr>
                  <a:spcBef>
                    <a:spcPts val="0"/>
                  </a:spcBef>
                </a:pPr>
                <a:r>
                  <a:rPr lang="en-ZA" sz="2000" dirty="0" smtClean="0"/>
                  <a:t>Find </a:t>
                </a:r>
                <a:r>
                  <a:rPr lang="en-ZA" sz="2000" dirty="0"/>
                  <a:t>the volume of sugar solution that has a density of 1.17 g/ml if it has a mass of 39 g.</a:t>
                </a:r>
                <a:endParaRPr lang="en-US" sz="2000" dirty="0"/>
              </a:p>
              <a:p>
                <a:pPr marL="0" indent="0" algn="ctr">
                  <a:spcBef>
                    <a:spcPts val="0"/>
                  </a:spcBef>
                  <a:buNone/>
                </a:pPr>
                <a:r>
                  <a:rPr lang="en-ZA" sz="2000" dirty="0" smtClean="0">
                    <a:solidFill>
                      <a:srgbClr val="FF0000"/>
                    </a:solidFill>
                  </a:rPr>
                  <a:t>V  =  </a:t>
                </a:r>
                <a14:m>
                  <m:oMath xmlns:m="http://schemas.openxmlformats.org/officeDocument/2006/math">
                    <m:f>
                      <m:fPr>
                        <m:ctrlPr>
                          <a:rPr lang="en-US" sz="2000" i="1">
                            <a:solidFill>
                              <a:srgbClr val="FF0000"/>
                            </a:solidFill>
                          </a:rPr>
                        </m:ctrlPr>
                      </m:fPr>
                      <m:num>
                        <m:r>
                          <a:rPr lang="en-ZA" sz="2000" i="1">
                            <a:solidFill>
                              <a:srgbClr val="FF0000"/>
                            </a:solidFill>
                          </a:rPr>
                          <m:t>𝑀</m:t>
                        </m:r>
                      </m:num>
                      <m:den>
                        <m:r>
                          <a:rPr lang="en-ZA" sz="2000" i="1">
                            <a:solidFill>
                              <a:srgbClr val="FF0000"/>
                            </a:solidFill>
                          </a:rPr>
                          <m:t>𝐷</m:t>
                        </m:r>
                      </m:den>
                    </m:f>
                  </m:oMath>
                </a14:m>
                <a:r>
                  <a:rPr lang="en-ZA" sz="2000" dirty="0" smtClean="0">
                    <a:solidFill>
                      <a:srgbClr val="FF0000"/>
                    </a:solidFill>
                  </a:rPr>
                  <a:t>  = </a:t>
                </a:r>
                <a14:m>
                  <m:oMath xmlns:m="http://schemas.openxmlformats.org/officeDocument/2006/math">
                    <m:f>
                      <m:fPr>
                        <m:ctrlPr>
                          <a:rPr lang="en-US" sz="2000" i="1">
                            <a:solidFill>
                              <a:srgbClr val="FF0000"/>
                            </a:solidFill>
                          </a:rPr>
                        </m:ctrlPr>
                      </m:fPr>
                      <m:num>
                        <m:r>
                          <a:rPr lang="en-ZA" sz="2000" i="1">
                            <a:solidFill>
                              <a:srgbClr val="FF0000"/>
                            </a:solidFill>
                          </a:rPr>
                          <m:t>39</m:t>
                        </m:r>
                        <m:r>
                          <a:rPr lang="en-ZA" sz="2000" i="1">
                            <a:solidFill>
                              <a:srgbClr val="FF0000"/>
                            </a:solidFill>
                          </a:rPr>
                          <m:t> </m:t>
                        </m:r>
                        <m:r>
                          <a:rPr lang="en-ZA" sz="2000" i="1">
                            <a:solidFill>
                              <a:srgbClr val="FF0000"/>
                            </a:solidFill>
                          </a:rPr>
                          <m:t>𝑔</m:t>
                        </m:r>
                      </m:num>
                      <m:den>
                        <m:r>
                          <a:rPr lang="en-ZA" sz="2000" i="1">
                            <a:solidFill>
                              <a:srgbClr val="FF0000"/>
                            </a:solidFill>
                          </a:rPr>
                          <m:t>1</m:t>
                        </m:r>
                        <m:r>
                          <a:rPr lang="en-ZA" sz="2000" i="1">
                            <a:solidFill>
                              <a:srgbClr val="FF0000"/>
                            </a:solidFill>
                          </a:rPr>
                          <m:t>.</m:t>
                        </m:r>
                        <m:r>
                          <a:rPr lang="en-ZA" sz="2000" i="1">
                            <a:solidFill>
                              <a:srgbClr val="FF0000"/>
                            </a:solidFill>
                          </a:rPr>
                          <m:t>17</m:t>
                        </m:r>
                        <m:r>
                          <a:rPr lang="en-ZA" sz="2000" i="1">
                            <a:solidFill>
                              <a:srgbClr val="FF0000"/>
                            </a:solidFill>
                          </a:rPr>
                          <m:t> </m:t>
                        </m:r>
                        <m:r>
                          <a:rPr lang="en-ZA" sz="2000" i="1">
                            <a:solidFill>
                              <a:srgbClr val="FF0000"/>
                            </a:solidFill>
                          </a:rPr>
                          <m:t>𝑔</m:t>
                        </m:r>
                        <m:r>
                          <a:rPr lang="en-ZA" sz="2000" i="1">
                            <a:solidFill>
                              <a:srgbClr val="FF0000"/>
                            </a:solidFill>
                          </a:rPr>
                          <m:t> ̸</m:t>
                        </m:r>
                        <m:r>
                          <a:rPr lang="en-ZA" sz="2000" i="1">
                            <a:solidFill>
                              <a:srgbClr val="FF0000"/>
                            </a:solidFill>
                          </a:rPr>
                          <m:t> </m:t>
                        </m:r>
                        <m:r>
                          <a:rPr lang="en-ZA" sz="2000" i="1">
                            <a:solidFill>
                              <a:srgbClr val="FF0000"/>
                            </a:solidFill>
                          </a:rPr>
                          <m:t>𝑚𝑙</m:t>
                        </m:r>
                      </m:den>
                    </m:f>
                  </m:oMath>
                </a14:m>
                <a:r>
                  <a:rPr lang="en-ZA" sz="2000" dirty="0" smtClean="0">
                    <a:solidFill>
                      <a:srgbClr val="FF0000"/>
                    </a:solidFill>
                  </a:rPr>
                  <a:t>  = </a:t>
                </a:r>
                <a:r>
                  <a:rPr lang="en-ZA" sz="2000" dirty="0">
                    <a:solidFill>
                      <a:srgbClr val="FF0000"/>
                    </a:solidFill>
                  </a:rPr>
                  <a:t>33.33 ml</a:t>
                </a:r>
                <a:endParaRPr lang="en-US" sz="2000" dirty="0">
                  <a:solidFill>
                    <a:srgbClr val="FF0000"/>
                  </a:solidFill>
                </a:endParaRPr>
              </a:p>
              <a:p>
                <a:pPr>
                  <a:spcBef>
                    <a:spcPts val="0"/>
                  </a:spcBef>
                </a:pPr>
                <a:r>
                  <a:rPr lang="en-ZA" sz="2000" dirty="0" smtClean="0"/>
                  <a:t>Find </a:t>
                </a:r>
                <a:r>
                  <a:rPr lang="en-ZA" sz="2000" dirty="0"/>
                  <a:t>the volume of a sugar solution that has a density of 1.17 g/ml if it has a mass of 58.5 g.</a:t>
                </a:r>
                <a:endParaRPr lang="en-US" sz="2000" dirty="0"/>
              </a:p>
              <a:p>
                <a:pPr marL="0" indent="0" algn="ctr">
                  <a:spcBef>
                    <a:spcPts val="0"/>
                  </a:spcBef>
                  <a:buNone/>
                </a:pPr>
                <a:r>
                  <a:rPr lang="en-ZA" sz="2000" dirty="0" smtClean="0">
                    <a:solidFill>
                      <a:srgbClr val="FF0000"/>
                    </a:solidFill>
                  </a:rPr>
                  <a:t>V  = </a:t>
                </a:r>
                <a14:m>
                  <m:oMath xmlns:m="http://schemas.openxmlformats.org/officeDocument/2006/math">
                    <m:f>
                      <m:fPr>
                        <m:ctrlPr>
                          <a:rPr lang="en-US" sz="2000" i="1">
                            <a:solidFill>
                              <a:srgbClr val="FF0000"/>
                            </a:solidFill>
                          </a:rPr>
                        </m:ctrlPr>
                      </m:fPr>
                      <m:num>
                        <m:r>
                          <a:rPr lang="en-ZA" sz="2000" i="1">
                            <a:solidFill>
                              <a:srgbClr val="FF0000"/>
                            </a:solidFill>
                          </a:rPr>
                          <m:t>𝑀</m:t>
                        </m:r>
                      </m:num>
                      <m:den>
                        <m:r>
                          <a:rPr lang="en-ZA" sz="2000" i="1">
                            <a:solidFill>
                              <a:srgbClr val="FF0000"/>
                            </a:solidFill>
                          </a:rPr>
                          <m:t>𝐷</m:t>
                        </m:r>
                      </m:den>
                    </m:f>
                  </m:oMath>
                </a14:m>
                <a:r>
                  <a:rPr lang="en-ZA" sz="2000" dirty="0">
                    <a:solidFill>
                      <a:srgbClr val="FF0000"/>
                    </a:solidFill>
                  </a:rPr>
                  <a:t> </a:t>
                </a:r>
                <a:r>
                  <a:rPr lang="en-ZA" sz="2000" dirty="0" smtClean="0">
                    <a:solidFill>
                      <a:srgbClr val="FF0000"/>
                    </a:solidFill>
                  </a:rPr>
                  <a:t> </a:t>
                </a:r>
                <a:r>
                  <a:rPr lang="en-ZA" sz="2000" dirty="0">
                    <a:solidFill>
                      <a:srgbClr val="FF0000"/>
                    </a:solidFill>
                  </a:rPr>
                  <a:t>= </a:t>
                </a:r>
                <a14:m>
                  <m:oMath xmlns:m="http://schemas.openxmlformats.org/officeDocument/2006/math">
                    <m:f>
                      <m:fPr>
                        <m:ctrlPr>
                          <a:rPr lang="en-US" sz="2000" i="1">
                            <a:solidFill>
                              <a:srgbClr val="FF0000"/>
                            </a:solidFill>
                          </a:rPr>
                        </m:ctrlPr>
                      </m:fPr>
                      <m:num>
                        <m:r>
                          <a:rPr lang="en-ZA" sz="2000" i="1">
                            <a:solidFill>
                              <a:srgbClr val="FF0000"/>
                            </a:solidFill>
                          </a:rPr>
                          <m:t>58</m:t>
                        </m:r>
                        <m:r>
                          <a:rPr lang="en-ZA" sz="2000" i="1">
                            <a:solidFill>
                              <a:srgbClr val="FF0000"/>
                            </a:solidFill>
                          </a:rPr>
                          <m:t>.</m:t>
                        </m:r>
                        <m:r>
                          <a:rPr lang="en-ZA" sz="2000" i="1">
                            <a:solidFill>
                              <a:srgbClr val="FF0000"/>
                            </a:solidFill>
                          </a:rPr>
                          <m:t>5</m:t>
                        </m:r>
                        <m:r>
                          <a:rPr lang="en-ZA" sz="2000" i="1">
                            <a:solidFill>
                              <a:srgbClr val="FF0000"/>
                            </a:solidFill>
                          </a:rPr>
                          <m:t> </m:t>
                        </m:r>
                        <m:r>
                          <a:rPr lang="en-ZA" sz="2000" i="1">
                            <a:solidFill>
                              <a:srgbClr val="FF0000"/>
                            </a:solidFill>
                          </a:rPr>
                          <m:t>𝑔</m:t>
                        </m:r>
                      </m:num>
                      <m:den>
                        <m:r>
                          <a:rPr lang="en-ZA" sz="2000" i="1">
                            <a:solidFill>
                              <a:srgbClr val="FF0000"/>
                            </a:solidFill>
                          </a:rPr>
                          <m:t>1</m:t>
                        </m:r>
                        <m:r>
                          <a:rPr lang="en-ZA" sz="2000" i="1">
                            <a:solidFill>
                              <a:srgbClr val="FF0000"/>
                            </a:solidFill>
                          </a:rPr>
                          <m:t>.</m:t>
                        </m:r>
                        <m:r>
                          <a:rPr lang="en-ZA" sz="2000" i="1">
                            <a:solidFill>
                              <a:srgbClr val="FF0000"/>
                            </a:solidFill>
                          </a:rPr>
                          <m:t>17</m:t>
                        </m:r>
                        <m:r>
                          <a:rPr lang="en-ZA" sz="2000" i="1">
                            <a:solidFill>
                              <a:srgbClr val="FF0000"/>
                            </a:solidFill>
                          </a:rPr>
                          <m:t> </m:t>
                        </m:r>
                        <m:r>
                          <a:rPr lang="en-ZA" sz="2000" i="1">
                            <a:solidFill>
                              <a:srgbClr val="FF0000"/>
                            </a:solidFill>
                          </a:rPr>
                          <m:t>𝑔</m:t>
                        </m:r>
                        <m:r>
                          <a:rPr lang="en-ZA" sz="2000" i="1">
                            <a:solidFill>
                              <a:srgbClr val="FF0000"/>
                            </a:solidFill>
                          </a:rPr>
                          <m:t> ̸</m:t>
                        </m:r>
                        <m:r>
                          <a:rPr lang="en-ZA" sz="2000" i="1">
                            <a:solidFill>
                              <a:srgbClr val="FF0000"/>
                            </a:solidFill>
                          </a:rPr>
                          <m:t> </m:t>
                        </m:r>
                        <m:r>
                          <a:rPr lang="en-ZA" sz="2000" i="1">
                            <a:solidFill>
                              <a:srgbClr val="FF0000"/>
                            </a:solidFill>
                          </a:rPr>
                          <m:t>𝑚𝑙</m:t>
                        </m:r>
                      </m:den>
                    </m:f>
                  </m:oMath>
                </a14:m>
                <a:r>
                  <a:rPr lang="en-ZA" sz="2000" dirty="0" smtClean="0">
                    <a:solidFill>
                      <a:srgbClr val="FF0000"/>
                    </a:solidFill>
                  </a:rPr>
                  <a:t> = </a:t>
                </a:r>
                <a:r>
                  <a:rPr lang="en-ZA" sz="2000" dirty="0">
                    <a:solidFill>
                      <a:srgbClr val="FF0000"/>
                    </a:solidFill>
                  </a:rPr>
                  <a:t>50 ml</a:t>
                </a:r>
                <a:endParaRPr lang="en-US" sz="2000" dirty="0">
                  <a:solidFill>
                    <a:srgbClr val="FF0000"/>
                  </a:solidFill>
                </a:endParaRPr>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395536" y="1600200"/>
                <a:ext cx="8352928" cy="4997152"/>
              </a:xfrm>
              <a:blipFill rotWithShape="1">
                <a:blip r:embed="rId2"/>
                <a:stretch>
                  <a:fillRect l="-1090" t="-606" r="-1090"/>
                </a:stretch>
              </a:blipFill>
            </p:spPr>
            <p:txBody>
              <a:bodyPr/>
              <a:lstStyle/>
              <a:p>
                <a:r>
                  <a:rPr lang="en-US">
                    <a:noFill/>
                  </a:rPr>
                  <a:t> </a:t>
                </a:r>
              </a:p>
            </p:txBody>
          </p:sp>
        </mc:Fallback>
      </mc:AlternateContent>
    </p:spTree>
    <p:extLst>
      <p:ext uri="{BB962C8B-B14F-4D97-AF65-F5344CB8AC3E}">
        <p14:creationId xmlns:p14="http://schemas.microsoft.com/office/powerpoint/2010/main" val="7598983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a:t>SPECIFIC GRAVITY</a:t>
            </a:r>
            <a:endParaRPr lang="en-ZA" sz="48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395536" y="1600200"/>
                <a:ext cx="8352928" cy="4997152"/>
              </a:xfrm>
              <a:solidFill>
                <a:schemeClr val="bg1">
                  <a:lumMod val="95000"/>
                  <a:alpha val="75000"/>
                </a:schemeClr>
              </a:solidFill>
              <a:scene3d>
                <a:camera prst="orthographicFront"/>
                <a:lightRig rig="threePt" dir="t"/>
              </a:scene3d>
              <a:sp3d>
                <a:bevelT/>
              </a:sp3d>
            </p:spPr>
            <p:txBody>
              <a:bodyPr>
                <a:noAutofit/>
              </a:bodyPr>
              <a:lstStyle/>
              <a:p>
                <a:r>
                  <a:rPr lang="en-ZA" dirty="0"/>
                  <a:t>The specific gravity of a substance / solution is defined as the ratio of the density of that substance / solution at 20˚C to the density of water at 20˚C.</a:t>
                </a:r>
                <a:endParaRPr lang="en-US" dirty="0"/>
              </a:p>
              <a:p>
                <a:pPr marL="0" indent="0" algn="ctr">
                  <a:buNone/>
                </a:pPr>
                <a:r>
                  <a:rPr lang="en-ZA" dirty="0" smtClean="0">
                    <a:solidFill>
                      <a:srgbClr val="FF0000"/>
                    </a:solidFill>
                  </a:rPr>
                  <a:t>Specific Gravity = </a:t>
                </a:r>
                <a14:m>
                  <m:oMath xmlns:m="http://schemas.openxmlformats.org/officeDocument/2006/math">
                    <m:f>
                      <m:fPr>
                        <m:ctrlPr>
                          <a:rPr lang="en-US" i="1">
                            <a:solidFill>
                              <a:srgbClr val="FF0000"/>
                            </a:solidFill>
                          </a:rPr>
                        </m:ctrlPr>
                      </m:fPr>
                      <m:num>
                        <m:r>
                          <a:rPr lang="en-ZA" i="1">
                            <a:solidFill>
                              <a:srgbClr val="FF0000"/>
                            </a:solidFill>
                          </a:rPr>
                          <m:t>𝐷𝑒𝑛𝑠𝑖𝑡𝑦</m:t>
                        </m:r>
                        <m:r>
                          <a:rPr lang="en-ZA" i="1">
                            <a:solidFill>
                              <a:srgbClr val="FF0000"/>
                            </a:solidFill>
                          </a:rPr>
                          <m:t> </m:t>
                        </m:r>
                        <m:r>
                          <a:rPr lang="en-ZA" i="1">
                            <a:solidFill>
                              <a:srgbClr val="FF0000"/>
                            </a:solidFill>
                          </a:rPr>
                          <m:t>𝑜𝑓</m:t>
                        </m:r>
                        <m:r>
                          <a:rPr lang="en-ZA" i="1">
                            <a:solidFill>
                              <a:srgbClr val="FF0000"/>
                            </a:solidFill>
                          </a:rPr>
                          <m:t> </m:t>
                        </m:r>
                        <m:r>
                          <a:rPr lang="en-ZA" i="1">
                            <a:solidFill>
                              <a:srgbClr val="FF0000"/>
                            </a:solidFill>
                          </a:rPr>
                          <m:t>𝑠𝑜𝑙𝑢𝑡𝑖𝑜𝑛</m:t>
                        </m:r>
                      </m:num>
                      <m:den>
                        <m:r>
                          <a:rPr lang="en-ZA" i="1">
                            <a:solidFill>
                              <a:srgbClr val="FF0000"/>
                            </a:solidFill>
                          </a:rPr>
                          <m:t>𝐷𝑒𝑛𝑠𝑖𝑡𝑦</m:t>
                        </m:r>
                        <m:r>
                          <a:rPr lang="en-ZA" i="1">
                            <a:solidFill>
                              <a:srgbClr val="FF0000"/>
                            </a:solidFill>
                          </a:rPr>
                          <m:t> </m:t>
                        </m:r>
                        <m:r>
                          <a:rPr lang="en-ZA" i="1">
                            <a:solidFill>
                              <a:srgbClr val="FF0000"/>
                            </a:solidFill>
                          </a:rPr>
                          <m:t>𝑜𝑓</m:t>
                        </m:r>
                        <m:r>
                          <a:rPr lang="en-ZA" i="1">
                            <a:solidFill>
                              <a:srgbClr val="FF0000"/>
                            </a:solidFill>
                          </a:rPr>
                          <m:t> </m:t>
                        </m:r>
                        <m:r>
                          <a:rPr lang="en-ZA" i="1">
                            <a:solidFill>
                              <a:srgbClr val="FF0000"/>
                            </a:solidFill>
                          </a:rPr>
                          <m:t>𝑤𝑎𝑡𝑒𝑟</m:t>
                        </m:r>
                      </m:den>
                    </m:f>
                  </m:oMath>
                </a14:m>
                <a:endParaRPr lang="en-US" dirty="0">
                  <a:solidFill>
                    <a:srgbClr val="FF0000"/>
                  </a:solidFill>
                </a:endParaRPr>
              </a:p>
              <a:p>
                <a:pPr marL="0" indent="0" algn="ctr">
                  <a:buNone/>
                </a:pPr>
                <a:r>
                  <a:rPr lang="en-ZA" dirty="0" smtClean="0">
                    <a:solidFill>
                      <a:srgbClr val="FF0000"/>
                    </a:solidFill>
                  </a:rPr>
                  <a:t>Sp</a:t>
                </a:r>
                <a:r>
                  <a:rPr lang="en-ZA" dirty="0">
                    <a:solidFill>
                      <a:srgbClr val="FF0000"/>
                    </a:solidFill>
                  </a:rPr>
                  <a:t>. Gr.  = </a:t>
                </a:r>
                <a14:m>
                  <m:oMath xmlns:m="http://schemas.openxmlformats.org/officeDocument/2006/math">
                    <m:f>
                      <m:fPr>
                        <m:ctrlPr>
                          <a:rPr lang="en-US" i="1">
                            <a:solidFill>
                              <a:srgbClr val="FF0000"/>
                            </a:solidFill>
                          </a:rPr>
                        </m:ctrlPr>
                      </m:fPr>
                      <m:num>
                        <m:r>
                          <a:rPr lang="en-ZA" i="1">
                            <a:solidFill>
                              <a:srgbClr val="FF0000"/>
                            </a:solidFill>
                          </a:rPr>
                          <m:t>𝐷𝑆𝑂𝐿</m:t>
                        </m:r>
                      </m:num>
                      <m:den>
                        <m:r>
                          <a:rPr lang="en-ZA" i="1">
                            <a:solidFill>
                              <a:srgbClr val="FF0000"/>
                            </a:solidFill>
                          </a:rPr>
                          <m:t>𝐷𝑤</m:t>
                        </m:r>
                      </m:den>
                    </m:f>
                  </m:oMath>
                </a14:m>
                <a:endParaRPr lang="en-US" dirty="0">
                  <a:solidFill>
                    <a:srgbClr val="FF0000"/>
                  </a:solidFill>
                </a:endParaRPr>
              </a:p>
              <a:p>
                <a:pPr marL="0" indent="0" algn="ctr">
                  <a:buNone/>
                </a:pPr>
                <a:r>
                  <a:rPr lang="en-ZA" dirty="0" smtClean="0">
                    <a:solidFill>
                      <a:srgbClr val="FF0000"/>
                    </a:solidFill>
                  </a:rPr>
                  <a:t>D</a:t>
                </a:r>
                <a:r>
                  <a:rPr lang="en-ZA" baseline="-25000" dirty="0" smtClean="0">
                    <a:solidFill>
                      <a:srgbClr val="FF0000"/>
                    </a:solidFill>
                  </a:rPr>
                  <a:t>SOL</a:t>
                </a:r>
                <a:r>
                  <a:rPr lang="en-ZA" dirty="0" smtClean="0">
                    <a:solidFill>
                      <a:srgbClr val="FF0000"/>
                    </a:solidFill>
                  </a:rPr>
                  <a:t> </a:t>
                </a:r>
                <a:r>
                  <a:rPr lang="en-ZA" dirty="0">
                    <a:solidFill>
                      <a:srgbClr val="FF0000"/>
                    </a:solidFill>
                  </a:rPr>
                  <a:t>= D</a:t>
                </a:r>
                <a:r>
                  <a:rPr lang="en-ZA" baseline="-25000" dirty="0">
                    <a:solidFill>
                      <a:srgbClr val="FF0000"/>
                    </a:solidFill>
                  </a:rPr>
                  <a:t>W</a:t>
                </a:r>
                <a:r>
                  <a:rPr lang="en-ZA" dirty="0">
                    <a:solidFill>
                      <a:srgbClr val="FF0000"/>
                    </a:solidFill>
                  </a:rPr>
                  <a:t> × Sp. Gr.</a:t>
                </a:r>
                <a:endParaRPr lang="en-US"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395536" y="1600200"/>
                <a:ext cx="8352928" cy="4997152"/>
              </a:xfrm>
              <a:blipFill rotWithShape="1">
                <a:blip r:embed="rId2"/>
                <a:stretch>
                  <a:fillRect l="-1453" t="-1212" r="-291"/>
                </a:stretch>
              </a:blipFill>
            </p:spPr>
            <p:txBody>
              <a:bodyPr/>
              <a:lstStyle/>
              <a:p>
                <a:r>
                  <a:rPr lang="en-US">
                    <a:noFill/>
                  </a:rPr>
                  <a:t> </a:t>
                </a:r>
              </a:p>
            </p:txBody>
          </p:sp>
        </mc:Fallback>
      </mc:AlternateContent>
    </p:spTree>
    <p:extLst>
      <p:ext uri="{BB962C8B-B14F-4D97-AF65-F5344CB8AC3E}">
        <p14:creationId xmlns:p14="http://schemas.microsoft.com/office/powerpoint/2010/main" val="1684376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SPECIFIC </a:t>
            </a:r>
            <a:r>
              <a:rPr lang="en-US" sz="4400" dirty="0"/>
              <a:t>GRAVITY</a:t>
            </a:r>
            <a:endParaRPr lang="en-ZA" sz="4400"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5942" y="1556792"/>
            <a:ext cx="8502125"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183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PREPARATION </a:t>
            </a:r>
            <a:r>
              <a:rPr lang="en-ZA" sz="4400" dirty="0"/>
              <a:t>OF </a:t>
            </a:r>
            <a:r>
              <a:rPr lang="en-ZA" sz="4400" dirty="0" smtClean="0"/>
              <a:t>STANDARD SOLUTIONS </a:t>
            </a:r>
            <a:endParaRPr lang="en-ZA" sz="4400" dirty="0"/>
          </a:p>
        </p:txBody>
      </p:sp>
      <p:sp>
        <p:nvSpPr>
          <p:cNvPr id="5" name="Content Placeholder 2"/>
          <p:cNvSpPr>
            <a:spLocks noGrp="1"/>
          </p:cNvSpPr>
          <p:nvPr>
            <p:ph idx="1"/>
          </p:nvPr>
        </p:nvSpPr>
        <p:spPr>
          <a:xfrm>
            <a:off x="457200" y="1600200"/>
            <a:ext cx="8219256" cy="4853136"/>
          </a:xfrm>
          <a:solidFill>
            <a:schemeClr val="bg1">
              <a:lumMod val="95000"/>
              <a:alpha val="75000"/>
            </a:schemeClr>
          </a:solidFill>
          <a:scene3d>
            <a:camera prst="orthographicFront"/>
            <a:lightRig rig="threePt" dir="t"/>
          </a:scene3d>
          <a:sp3d>
            <a:bevelT/>
          </a:sp3d>
        </p:spPr>
        <p:txBody>
          <a:bodyPr>
            <a:noAutofit/>
          </a:bodyPr>
          <a:lstStyle/>
          <a:p>
            <a:r>
              <a:rPr lang="en-US" sz="3000" dirty="0"/>
              <a:t>A reagent solution is a solution which is used to react with another substance e.g. an indicator solution. </a:t>
            </a:r>
          </a:p>
          <a:p>
            <a:r>
              <a:rPr lang="en-US" sz="3000" dirty="0" smtClean="0"/>
              <a:t>The </a:t>
            </a:r>
            <a:r>
              <a:rPr lang="en-US" sz="3000" dirty="0"/>
              <a:t>first step involves massing and quantitatively transferring the solute to the flask. </a:t>
            </a:r>
            <a:endParaRPr lang="en-US" sz="3000" dirty="0" smtClean="0"/>
          </a:p>
          <a:p>
            <a:r>
              <a:rPr lang="en-US" sz="3000" dirty="0" smtClean="0"/>
              <a:t>Note </a:t>
            </a:r>
            <a:r>
              <a:rPr lang="en-US" sz="3000" dirty="0"/>
              <a:t>that </a:t>
            </a:r>
            <a:r>
              <a:rPr lang="en-US" sz="3000" dirty="0" err="1"/>
              <a:t>kohlrausch</a:t>
            </a:r>
            <a:r>
              <a:rPr lang="en-US" sz="3000" dirty="0"/>
              <a:t> and sugar flasks are also volumetric flasks</a:t>
            </a:r>
            <a:r>
              <a:rPr lang="en-US" sz="3000" dirty="0" smtClean="0"/>
              <a:t>.</a:t>
            </a:r>
            <a:endParaRPr lang="en-US" sz="3000" dirty="0"/>
          </a:p>
          <a:p>
            <a:r>
              <a:rPr lang="en-US" sz="3000" dirty="0"/>
              <a:t>The second step involves making the contents of the volumetric flask up to the graduation mark</a:t>
            </a:r>
            <a:r>
              <a:rPr lang="en-US" sz="3000" dirty="0" smtClean="0"/>
              <a:t>.</a:t>
            </a:r>
            <a:endParaRPr lang="en-US" sz="3000" dirty="0"/>
          </a:p>
        </p:txBody>
      </p:sp>
    </p:spTree>
    <p:extLst>
      <p:ext uri="{BB962C8B-B14F-4D97-AF65-F5344CB8AC3E}">
        <p14:creationId xmlns:p14="http://schemas.microsoft.com/office/powerpoint/2010/main" val="23837551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200" dirty="0" smtClean="0"/>
              <a:t>CONVERTING </a:t>
            </a:r>
            <a:r>
              <a:rPr lang="en-US" sz="3200" dirty="0"/>
              <a:t>% DISSOLVED SUBSTANCE TO CONCENTRATION IN g/l</a:t>
            </a:r>
            <a:endParaRPr lang="en-ZA" sz="32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395536" y="1600200"/>
                <a:ext cx="8352928"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800" b="1" dirty="0"/>
                  <a:t>Example</a:t>
                </a:r>
                <a:r>
                  <a:rPr lang="en-ZA" sz="2800" dirty="0"/>
                  <a:t>:</a:t>
                </a:r>
                <a:endParaRPr lang="en-US" sz="2800" dirty="0"/>
              </a:p>
              <a:p>
                <a:r>
                  <a:rPr lang="en-ZA" sz="2800" dirty="0"/>
                  <a:t>Find the concentration of a 15% pure sucrose solution.</a:t>
                </a:r>
                <a:endParaRPr lang="en-US" sz="2800" dirty="0"/>
              </a:p>
              <a:p>
                <a:r>
                  <a:rPr lang="en-ZA" sz="2800" dirty="0"/>
                  <a:t>15% sucrose solution = 15 g sucrose / 100 g solution</a:t>
                </a:r>
                <a:endParaRPr lang="en-US" sz="2800" dirty="0"/>
              </a:p>
              <a:p>
                <a:r>
                  <a:rPr lang="en-ZA" sz="2800" dirty="0"/>
                  <a:t>We need to find the volume of 100 g solution. To do this we consult the table in Appendix A and we find that a 15% solution has a density of 1.05811 g/ml.</a:t>
                </a:r>
                <a:endParaRPr lang="en-US" sz="2800" dirty="0"/>
              </a:p>
              <a:p>
                <a:r>
                  <a:rPr lang="en-ZA" sz="2800" dirty="0"/>
                  <a:t>Therefore the volume of 100 g of 15% sucrose solution is:</a:t>
                </a:r>
                <a:endParaRPr lang="en-US" sz="2800" dirty="0"/>
              </a:p>
              <a:p>
                <a:pPr marL="0" indent="0" algn="ctr">
                  <a:buNone/>
                </a:pPr>
                <a:r>
                  <a:rPr lang="en-ZA" sz="2800" dirty="0" smtClean="0">
                    <a:solidFill>
                      <a:srgbClr val="FF0000"/>
                    </a:solidFill>
                  </a:rPr>
                  <a:t>V = </a:t>
                </a:r>
                <a14:m>
                  <m:oMath xmlns:m="http://schemas.openxmlformats.org/officeDocument/2006/math">
                    <m:f>
                      <m:fPr>
                        <m:ctrlPr>
                          <a:rPr lang="en-US" sz="2800" i="1">
                            <a:solidFill>
                              <a:srgbClr val="FF0000"/>
                            </a:solidFill>
                          </a:rPr>
                        </m:ctrlPr>
                      </m:fPr>
                      <m:num>
                        <m:r>
                          <a:rPr lang="en-ZA" sz="2800" i="1">
                            <a:solidFill>
                              <a:srgbClr val="FF0000"/>
                            </a:solidFill>
                          </a:rPr>
                          <m:t>𝑀</m:t>
                        </m:r>
                      </m:num>
                      <m:den>
                        <m:r>
                          <a:rPr lang="en-ZA" sz="2800" i="1">
                            <a:solidFill>
                              <a:srgbClr val="FF0000"/>
                            </a:solidFill>
                          </a:rPr>
                          <m:t>𝐷</m:t>
                        </m:r>
                      </m:den>
                    </m:f>
                  </m:oMath>
                </a14:m>
                <a:r>
                  <a:rPr lang="en-ZA" sz="2800" dirty="0" smtClean="0">
                    <a:solidFill>
                      <a:srgbClr val="FF0000"/>
                    </a:solidFill>
                  </a:rPr>
                  <a:t>  = </a:t>
                </a:r>
                <a14:m>
                  <m:oMath xmlns:m="http://schemas.openxmlformats.org/officeDocument/2006/math">
                    <m:f>
                      <m:fPr>
                        <m:ctrlPr>
                          <a:rPr lang="en-US" sz="2800" i="1">
                            <a:solidFill>
                              <a:srgbClr val="FF0000"/>
                            </a:solidFill>
                          </a:rPr>
                        </m:ctrlPr>
                      </m:fPr>
                      <m:num>
                        <m:r>
                          <a:rPr lang="en-ZA" sz="2800" i="1">
                            <a:solidFill>
                              <a:srgbClr val="FF0000"/>
                            </a:solidFill>
                          </a:rPr>
                          <m:t>100</m:t>
                        </m:r>
                        <m:r>
                          <a:rPr lang="en-ZA" sz="2800" i="1">
                            <a:solidFill>
                              <a:srgbClr val="FF0000"/>
                            </a:solidFill>
                          </a:rPr>
                          <m:t> </m:t>
                        </m:r>
                        <m:r>
                          <a:rPr lang="en-ZA" sz="2800" i="1">
                            <a:solidFill>
                              <a:srgbClr val="FF0000"/>
                            </a:solidFill>
                          </a:rPr>
                          <m:t>𝑔</m:t>
                        </m:r>
                      </m:num>
                      <m:den>
                        <m:r>
                          <a:rPr lang="en-ZA" sz="2800" i="1">
                            <a:solidFill>
                              <a:srgbClr val="FF0000"/>
                            </a:solidFill>
                          </a:rPr>
                          <m:t>1</m:t>
                        </m:r>
                        <m:r>
                          <a:rPr lang="en-ZA" sz="2800" i="1">
                            <a:solidFill>
                              <a:srgbClr val="FF0000"/>
                            </a:solidFill>
                          </a:rPr>
                          <m:t>.</m:t>
                        </m:r>
                        <m:r>
                          <a:rPr lang="en-ZA" sz="2800" i="1">
                            <a:solidFill>
                              <a:srgbClr val="FF0000"/>
                            </a:solidFill>
                          </a:rPr>
                          <m:t>05811</m:t>
                        </m:r>
                        <m:r>
                          <a:rPr lang="en-ZA" sz="2800" i="1">
                            <a:solidFill>
                              <a:srgbClr val="FF0000"/>
                            </a:solidFill>
                          </a:rPr>
                          <m:t> </m:t>
                        </m:r>
                        <m:r>
                          <a:rPr lang="en-ZA" sz="2800" i="1">
                            <a:solidFill>
                              <a:srgbClr val="FF0000"/>
                            </a:solidFill>
                          </a:rPr>
                          <m:t>𝑔</m:t>
                        </m:r>
                        <m:r>
                          <a:rPr lang="en-ZA" sz="2800" i="1">
                            <a:solidFill>
                              <a:srgbClr val="FF0000"/>
                            </a:solidFill>
                          </a:rPr>
                          <m:t>  ̸</m:t>
                        </m:r>
                        <m:r>
                          <a:rPr lang="en-ZA" sz="2800" i="1">
                            <a:solidFill>
                              <a:srgbClr val="FF0000"/>
                            </a:solidFill>
                          </a:rPr>
                          <m:t> </m:t>
                        </m:r>
                        <m:r>
                          <a:rPr lang="en-ZA" sz="2800" i="1">
                            <a:solidFill>
                              <a:srgbClr val="FF0000"/>
                            </a:solidFill>
                          </a:rPr>
                          <m:t>𝑚𝑙</m:t>
                        </m:r>
                      </m:den>
                    </m:f>
                  </m:oMath>
                </a14:m>
                <a:r>
                  <a:rPr lang="en-ZA" sz="2800" dirty="0" smtClean="0">
                    <a:solidFill>
                      <a:srgbClr val="FF0000"/>
                    </a:solidFill>
                  </a:rPr>
                  <a:t>   = </a:t>
                </a:r>
                <a:r>
                  <a:rPr lang="en-ZA" sz="2800" dirty="0">
                    <a:solidFill>
                      <a:srgbClr val="FF0000"/>
                    </a:solidFill>
                  </a:rPr>
                  <a:t>94.508 </a:t>
                </a:r>
                <a:r>
                  <a:rPr lang="en-ZA" sz="2800" dirty="0" smtClean="0">
                    <a:solidFill>
                      <a:srgbClr val="FF0000"/>
                    </a:solidFill>
                  </a:rPr>
                  <a:t>ml</a:t>
                </a:r>
                <a:endParaRPr lang="en-US" sz="2800" dirty="0">
                  <a:solidFill>
                    <a:srgbClr val="FF0000"/>
                  </a:solidFill>
                </a:endParaRPr>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395536" y="1600200"/>
                <a:ext cx="8352928" cy="4997152"/>
              </a:xfrm>
              <a:blipFill rotWithShape="1">
                <a:blip r:embed="rId2"/>
                <a:stretch>
                  <a:fillRect l="-1308" t="-727" b="-1697"/>
                </a:stretch>
              </a:blipFill>
            </p:spPr>
            <p:txBody>
              <a:bodyPr/>
              <a:lstStyle/>
              <a:p>
                <a:r>
                  <a:rPr lang="en-US">
                    <a:noFill/>
                  </a:rPr>
                  <a:t> </a:t>
                </a:r>
              </a:p>
            </p:txBody>
          </p:sp>
        </mc:Fallback>
      </mc:AlternateContent>
    </p:spTree>
    <p:extLst>
      <p:ext uri="{BB962C8B-B14F-4D97-AF65-F5344CB8AC3E}">
        <p14:creationId xmlns:p14="http://schemas.microsoft.com/office/powerpoint/2010/main" val="39447857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200" dirty="0" smtClean="0"/>
              <a:t>CONVERTING </a:t>
            </a:r>
            <a:r>
              <a:rPr lang="en-US" sz="3200" dirty="0"/>
              <a:t>% DISSOLVED SUBSTANCE TO CONCENTRATION IN g/l</a:t>
            </a:r>
            <a:endParaRPr lang="en-ZA" sz="32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395536" y="1600200"/>
                <a:ext cx="8352928"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800" b="1" dirty="0" smtClean="0"/>
                  <a:t>Example (cont.)</a:t>
                </a:r>
                <a:r>
                  <a:rPr lang="en-ZA" sz="2800" dirty="0" smtClean="0"/>
                  <a:t>:</a:t>
                </a:r>
                <a:endParaRPr lang="en-US" sz="2800" dirty="0"/>
              </a:p>
              <a:p>
                <a:pPr marL="0" indent="0">
                  <a:buNone/>
                </a:pPr>
                <a:r>
                  <a:rPr lang="en-ZA" sz="2700" dirty="0" smtClean="0"/>
                  <a:t>Now </a:t>
                </a:r>
                <a:r>
                  <a:rPr lang="en-ZA" sz="2700" dirty="0"/>
                  <a:t>15% sucrose solution </a:t>
                </a:r>
                <a:r>
                  <a:rPr lang="en-ZA" sz="2700" dirty="0" smtClean="0"/>
                  <a:t> </a:t>
                </a:r>
                <a:endParaRPr lang="en-US" sz="2700" dirty="0" smtClean="0"/>
              </a:p>
              <a:p>
                <a:pPr marL="0" indent="0">
                  <a:buNone/>
                </a:pPr>
                <a:r>
                  <a:rPr lang="en-ZA" sz="2700" dirty="0" smtClean="0"/>
                  <a:t>=  15 g sucrose / 100 g solution</a:t>
                </a:r>
              </a:p>
              <a:p>
                <a:pPr marL="0" indent="0">
                  <a:buNone/>
                </a:pPr>
                <a:r>
                  <a:rPr lang="en-ZA" sz="2700" dirty="0" smtClean="0"/>
                  <a:t>=     </a:t>
                </a:r>
                <a14:m>
                  <m:oMath xmlns:m="http://schemas.openxmlformats.org/officeDocument/2006/math">
                    <m:f>
                      <m:fPr>
                        <m:ctrlPr>
                          <a:rPr lang="en-US" sz="2700" i="1"/>
                        </m:ctrlPr>
                      </m:fPr>
                      <m:num>
                        <m:r>
                          <a:rPr lang="en-ZA" sz="2700" i="1"/>
                          <m:t>15</m:t>
                        </m:r>
                        <m:r>
                          <a:rPr lang="en-ZA" sz="2700" i="1"/>
                          <m:t> </m:t>
                        </m:r>
                        <m:r>
                          <a:rPr lang="en-ZA" sz="2700" i="1"/>
                          <m:t>𝑔</m:t>
                        </m:r>
                        <m:r>
                          <a:rPr lang="en-ZA" sz="2700" i="1"/>
                          <m:t> </m:t>
                        </m:r>
                        <m:r>
                          <a:rPr lang="en-ZA" sz="2700" i="1"/>
                          <m:t>𝑠𝑢𝑐𝑟𝑜𝑠𝑒</m:t>
                        </m:r>
                        <m:r>
                          <a:rPr lang="en-ZA" sz="2700" i="1"/>
                          <m:t> </m:t>
                        </m:r>
                      </m:num>
                      <m:den>
                        <m:r>
                          <a:rPr lang="en-ZA" sz="2700" i="1"/>
                          <m:t>100</m:t>
                        </m:r>
                        <m:r>
                          <a:rPr lang="en-ZA" sz="2700" i="1"/>
                          <m:t> </m:t>
                        </m:r>
                        <m:r>
                          <a:rPr lang="en-ZA" sz="2700" i="1"/>
                          <m:t>𝑔</m:t>
                        </m:r>
                        <m:r>
                          <a:rPr lang="en-ZA" sz="2700" i="1"/>
                          <m:t> </m:t>
                        </m:r>
                        <m:r>
                          <a:rPr lang="en-ZA" sz="2700" i="1"/>
                          <m:t>𝑠𝑜𝑙𝑢𝑡𝑖𝑜𝑛</m:t>
                        </m:r>
                      </m:den>
                    </m:f>
                  </m:oMath>
                </a14:m>
                <a:endParaRPr lang="en-US" sz="2700" dirty="0"/>
              </a:p>
              <a:p>
                <a:pPr marL="0" indent="0">
                  <a:buNone/>
                </a:pPr>
                <a:r>
                  <a:rPr lang="en-ZA" sz="2700" dirty="0" smtClean="0"/>
                  <a:t>=    </a:t>
                </a:r>
                <a14:m>
                  <m:oMath xmlns:m="http://schemas.openxmlformats.org/officeDocument/2006/math">
                    <m:f>
                      <m:fPr>
                        <m:ctrlPr>
                          <a:rPr lang="en-US" sz="2700" i="1"/>
                        </m:ctrlPr>
                      </m:fPr>
                      <m:num>
                        <m:r>
                          <a:rPr lang="en-ZA" sz="2700" i="1"/>
                          <m:t>15</m:t>
                        </m:r>
                        <m:r>
                          <a:rPr lang="en-ZA" sz="2700" i="1"/>
                          <m:t> </m:t>
                        </m:r>
                        <m:r>
                          <a:rPr lang="en-ZA" sz="2700" i="1"/>
                          <m:t>𝑔</m:t>
                        </m:r>
                        <m:r>
                          <a:rPr lang="en-ZA" sz="2700" i="1"/>
                          <m:t> </m:t>
                        </m:r>
                        <m:r>
                          <a:rPr lang="en-ZA" sz="2700" i="1"/>
                          <m:t>𝑠𝑢𝑐𝑟𝑜𝑠𝑒</m:t>
                        </m:r>
                      </m:num>
                      <m:den>
                        <m:r>
                          <a:rPr lang="en-ZA" sz="2700" i="1"/>
                          <m:t>94</m:t>
                        </m:r>
                        <m:r>
                          <a:rPr lang="en-ZA" sz="2700" i="1"/>
                          <m:t>.</m:t>
                        </m:r>
                        <m:r>
                          <a:rPr lang="en-ZA" sz="2700" i="1"/>
                          <m:t>508</m:t>
                        </m:r>
                        <m:r>
                          <a:rPr lang="en-ZA" sz="2700" i="1"/>
                          <m:t> </m:t>
                        </m:r>
                        <m:r>
                          <a:rPr lang="en-ZA" sz="2700" i="1"/>
                          <m:t>𝑚𝑙</m:t>
                        </m:r>
                        <m:r>
                          <a:rPr lang="en-ZA" sz="2700" i="1"/>
                          <m:t> </m:t>
                        </m:r>
                        <m:r>
                          <a:rPr lang="en-ZA" sz="2700" i="1"/>
                          <m:t>𝑜𝑓</m:t>
                        </m:r>
                        <m:r>
                          <a:rPr lang="en-ZA" sz="2700" i="1"/>
                          <m:t> </m:t>
                        </m:r>
                        <m:r>
                          <a:rPr lang="en-ZA" sz="2700" i="1"/>
                          <m:t>𝑠𝑜𝑙𝑢𝑡𝑖𝑜𝑛</m:t>
                        </m:r>
                      </m:den>
                    </m:f>
                  </m:oMath>
                </a14:m>
                <a:r>
                  <a:rPr lang="en-ZA" sz="2700" dirty="0" smtClean="0"/>
                  <a:t> </a:t>
                </a:r>
              </a:p>
              <a:p>
                <a:pPr marL="0" indent="0">
                  <a:buNone/>
                </a:pPr>
                <a:r>
                  <a:rPr lang="en-ZA" sz="2700" dirty="0" smtClean="0"/>
                  <a:t>=  </a:t>
                </a:r>
                <a:r>
                  <a:rPr lang="en-ZA" sz="2700" dirty="0"/>
                  <a:t>0.15872 g/ml</a:t>
                </a:r>
                <a:endParaRPr lang="en-US" sz="2700" dirty="0"/>
              </a:p>
              <a:p>
                <a:pPr marL="0" indent="0">
                  <a:buNone/>
                </a:pPr>
                <a:r>
                  <a:rPr lang="en-ZA" sz="2700" dirty="0" smtClean="0"/>
                  <a:t>=  </a:t>
                </a:r>
                <a:r>
                  <a:rPr lang="en-ZA" sz="2700" dirty="0"/>
                  <a:t>15.872 g/ 100 ml solution</a:t>
                </a:r>
                <a:endParaRPr lang="en-US" sz="2700" dirty="0"/>
              </a:p>
              <a:p>
                <a:pPr marL="0" indent="0">
                  <a:buNone/>
                </a:pPr>
                <a:r>
                  <a:rPr lang="en-ZA" sz="2700" dirty="0" smtClean="0"/>
                  <a:t>= </a:t>
                </a:r>
                <a:r>
                  <a:rPr lang="en-ZA" sz="2700" dirty="0"/>
                  <a:t>158.72 g / 1000 ml solution </a:t>
                </a:r>
                <a:endParaRPr lang="en-US" sz="2700" dirty="0"/>
              </a:p>
              <a:p>
                <a:pPr marL="0" indent="0">
                  <a:buNone/>
                </a:pPr>
                <a:r>
                  <a:rPr lang="en-ZA" sz="2700" dirty="0" smtClean="0"/>
                  <a:t>= </a:t>
                </a:r>
                <a:r>
                  <a:rPr lang="en-ZA" sz="2700" dirty="0"/>
                  <a:t>158.72 g/l</a:t>
                </a:r>
                <a:endParaRPr lang="en-US" sz="2700"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395536" y="1600200"/>
                <a:ext cx="8352928" cy="4997152"/>
              </a:xfrm>
              <a:blipFill rotWithShape="1">
                <a:blip r:embed="rId2"/>
                <a:stretch>
                  <a:fillRect l="-1308" t="-727" b="-3273"/>
                </a:stretch>
              </a:blipFill>
            </p:spPr>
            <p:txBody>
              <a:bodyPr/>
              <a:lstStyle/>
              <a:p>
                <a:r>
                  <a:rPr lang="en-US">
                    <a:noFill/>
                  </a:rPr>
                  <a:t> </a:t>
                </a:r>
              </a:p>
            </p:txBody>
          </p:sp>
        </mc:Fallback>
      </mc:AlternateContent>
    </p:spTree>
    <p:extLst>
      <p:ext uri="{BB962C8B-B14F-4D97-AF65-F5344CB8AC3E}">
        <p14:creationId xmlns:p14="http://schemas.microsoft.com/office/powerpoint/2010/main" val="42629580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200" dirty="0" smtClean="0"/>
              <a:t>CONVERTING </a:t>
            </a:r>
            <a:r>
              <a:rPr lang="en-US" sz="3200" dirty="0"/>
              <a:t>% DISSOLVED SUBSTANCE TO CONCENTRATION IN g/l</a:t>
            </a:r>
            <a:endParaRPr lang="en-ZA" sz="3200" dirty="0"/>
          </a:p>
        </p:txBody>
      </p:sp>
      <p:sp>
        <p:nvSpPr>
          <p:cNvPr id="5" name="Content Placeholder 2"/>
          <p:cNvSpPr>
            <a:spLocks noGrp="1"/>
          </p:cNvSpPr>
          <p:nvPr>
            <p:ph idx="1"/>
          </p:nvPr>
        </p:nvSpPr>
        <p:spPr>
          <a:xfrm>
            <a:off x="395536" y="1600200"/>
            <a:ext cx="8352928"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800" b="1" dirty="0" smtClean="0"/>
              <a:t>Example (cont.)</a:t>
            </a:r>
            <a:r>
              <a:rPr lang="en-ZA" sz="2800" dirty="0" smtClean="0"/>
              <a:t>:</a:t>
            </a:r>
            <a:endParaRPr lang="en-US" sz="2800" dirty="0"/>
          </a:p>
          <a:p>
            <a:r>
              <a:rPr lang="en-US" sz="2700" dirty="0"/>
              <a:t>Note: that we calculated the concentration of the 15% sucrose solution as 0.15872 g/ml which is equal to 15.872 g/100 ml solution. </a:t>
            </a:r>
            <a:endParaRPr lang="en-US" sz="2700" dirty="0" smtClean="0"/>
          </a:p>
          <a:p>
            <a:r>
              <a:rPr lang="en-US" sz="2700" dirty="0" smtClean="0"/>
              <a:t>This </a:t>
            </a:r>
            <a:r>
              <a:rPr lang="en-US" sz="2700" dirty="0"/>
              <a:t>agrees quite clearly with the grams of sucrose (mass in grams) per 100 cm</a:t>
            </a:r>
            <a:r>
              <a:rPr lang="en-US" sz="2700" baseline="30000" dirty="0"/>
              <a:t>3</a:t>
            </a:r>
            <a:r>
              <a:rPr lang="en-US" sz="2700" dirty="0"/>
              <a:t> </a:t>
            </a:r>
            <a:r>
              <a:rPr lang="en-US" sz="2700" i="1" dirty="0"/>
              <a:t>in </a:t>
            </a:r>
            <a:r>
              <a:rPr lang="en-US" sz="2700" i="1" dirty="0" err="1"/>
              <a:t>vacuo</a:t>
            </a:r>
            <a:r>
              <a:rPr lang="en-US" sz="2700" i="1" dirty="0"/>
              <a:t> </a:t>
            </a:r>
            <a:r>
              <a:rPr lang="en-US" sz="2700" dirty="0"/>
              <a:t>given in the table in Appendix A which is 15.887 g/ml </a:t>
            </a:r>
            <a:r>
              <a:rPr lang="en-US" sz="2700" dirty="0" smtClean="0"/>
              <a:t>solution.</a:t>
            </a:r>
          </a:p>
          <a:p>
            <a:r>
              <a:rPr lang="en-US" sz="2700" dirty="0" smtClean="0"/>
              <a:t>We </a:t>
            </a:r>
            <a:r>
              <a:rPr lang="en-US" sz="2700" dirty="0"/>
              <a:t>could therefore use the table in Appendix A to directly convert 15% sucrose solution to 15.887 g/ml solution (i.e. without the above calculation).</a:t>
            </a:r>
          </a:p>
        </p:txBody>
      </p:sp>
      <p:sp>
        <p:nvSpPr>
          <p:cNvPr id="6" name="Text Box 2"/>
          <p:cNvSpPr txBox="1">
            <a:spLocks noChangeArrowheads="1"/>
          </p:cNvSpPr>
          <p:nvPr/>
        </p:nvSpPr>
        <p:spPr bwMode="auto">
          <a:xfrm>
            <a:off x="3419872" y="6053226"/>
            <a:ext cx="5347667" cy="40011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ZA" sz="2000" b="1" i="0" u="none" strike="noStrike" kern="0" cap="none" spc="0" normalizeH="0" baseline="0" noProof="0" dirty="0">
                <a:ln>
                  <a:noFill/>
                </a:ln>
                <a:solidFill>
                  <a:sysClr val="windowText" lastClr="000000"/>
                </a:solidFill>
                <a:effectLst/>
                <a:uLnTx/>
                <a:uFillTx/>
                <a:latin typeface="Arial"/>
                <a:ea typeface="Calibri"/>
                <a:cs typeface="Times New Roman"/>
              </a:rPr>
              <a:t>Definition of “</a:t>
            </a:r>
            <a:r>
              <a:rPr kumimoji="0" lang="en-ZA" sz="2000" b="1" i="1" u="none" strike="noStrike" kern="0" cap="none" spc="0" normalizeH="0" baseline="0" noProof="0" dirty="0">
                <a:ln>
                  <a:noFill/>
                </a:ln>
                <a:solidFill>
                  <a:sysClr val="windowText" lastClr="000000"/>
                </a:solidFill>
                <a:effectLst/>
                <a:uLnTx/>
                <a:uFillTx/>
                <a:latin typeface="Arial"/>
                <a:ea typeface="Calibri"/>
                <a:cs typeface="Times New Roman"/>
              </a:rPr>
              <a:t>in </a:t>
            </a:r>
            <a:r>
              <a:rPr kumimoji="0" lang="en-ZA" sz="2000" b="1" i="1" u="none" strike="noStrike" kern="0" cap="none" spc="0" normalizeH="0" baseline="0" noProof="0" dirty="0" err="1">
                <a:ln>
                  <a:noFill/>
                </a:ln>
                <a:solidFill>
                  <a:sysClr val="windowText" lastClr="000000"/>
                </a:solidFill>
                <a:effectLst/>
                <a:uLnTx/>
                <a:uFillTx/>
                <a:latin typeface="Arial"/>
                <a:ea typeface="Calibri"/>
                <a:cs typeface="Times New Roman"/>
              </a:rPr>
              <a:t>vacuo</a:t>
            </a:r>
            <a:r>
              <a:rPr kumimoji="0" lang="en-ZA" sz="2000" b="1" i="1" u="none" strike="noStrike" kern="0" cap="none" spc="0" normalizeH="0" baseline="0" noProof="0" dirty="0" smtClean="0">
                <a:ln>
                  <a:noFill/>
                </a:ln>
                <a:solidFill>
                  <a:sysClr val="windowText" lastClr="000000"/>
                </a:solidFill>
                <a:effectLst/>
                <a:uLnTx/>
                <a:uFillTx/>
                <a:latin typeface="Arial"/>
                <a:ea typeface="Calibri"/>
                <a:cs typeface="Times New Roman"/>
              </a:rPr>
              <a:t>”: </a:t>
            </a:r>
            <a:r>
              <a:rPr kumimoji="0" lang="en-ZA" sz="2000" b="0" i="0" u="none" strike="noStrike" kern="0" cap="none" spc="0" normalizeH="0" baseline="0" noProof="0" dirty="0" smtClean="0">
                <a:ln>
                  <a:noFill/>
                </a:ln>
                <a:solidFill>
                  <a:sysClr val="windowText" lastClr="000000"/>
                </a:solidFill>
                <a:effectLst/>
                <a:uLnTx/>
                <a:uFillTx/>
                <a:latin typeface="Arial"/>
                <a:ea typeface="Calibri"/>
                <a:cs typeface="Times New Roman"/>
              </a:rPr>
              <a:t>“</a:t>
            </a:r>
            <a:r>
              <a:rPr kumimoji="0" lang="en-ZA" sz="2000" b="0" i="0" u="none" strike="noStrike" kern="0" cap="none" spc="0" normalizeH="0" baseline="0" noProof="0" dirty="0">
                <a:ln>
                  <a:noFill/>
                </a:ln>
                <a:solidFill>
                  <a:sysClr val="windowText" lastClr="000000"/>
                </a:solidFill>
                <a:effectLst/>
                <a:uLnTx/>
                <a:uFillTx/>
                <a:latin typeface="Arial"/>
                <a:ea typeface="Calibri"/>
                <a:cs typeface="Times New Roman"/>
              </a:rPr>
              <a:t>in a vacuum”</a:t>
            </a:r>
            <a:endParaRPr kumimoji="0" lang="en-US" sz="20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p14="http://schemas.microsoft.com/office/powerpoint/2010/main" val="38583145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200" dirty="0" smtClean="0"/>
              <a:t>CONVERTING </a:t>
            </a:r>
            <a:r>
              <a:rPr lang="en-US" sz="3200" dirty="0"/>
              <a:t>CONCENTRATION IN g/l TO % DISSOLVED SUBSTANCE</a:t>
            </a:r>
            <a:endParaRPr lang="en-ZA" sz="32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395536" y="1600200"/>
                <a:ext cx="8352928"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800" b="1" dirty="0" smtClean="0"/>
                  <a:t>Example</a:t>
                </a:r>
                <a:r>
                  <a:rPr lang="en-ZA" sz="2800" dirty="0" smtClean="0"/>
                  <a:t>:</a:t>
                </a:r>
                <a:endParaRPr lang="en-US" sz="2800" dirty="0"/>
              </a:p>
              <a:p>
                <a:r>
                  <a:rPr lang="en-ZA" sz="2800" dirty="0" smtClean="0"/>
                  <a:t>Find </a:t>
                </a:r>
                <a:r>
                  <a:rPr lang="en-ZA" sz="2800" dirty="0"/>
                  <a:t>the % sucrose in a solution of concentration 225.58 g/l solution.</a:t>
                </a:r>
                <a:endParaRPr lang="en-US" sz="2800" dirty="0"/>
              </a:p>
              <a:p>
                <a:r>
                  <a:rPr lang="en-ZA" sz="2800" dirty="0"/>
                  <a:t>Concentration = 225.58 g of sucrose / 1000 ml of solution</a:t>
                </a:r>
                <a:endParaRPr lang="en-US" sz="2800" dirty="0"/>
              </a:p>
              <a:p>
                <a:pPr marL="0" indent="0" algn="ctr">
                  <a:buNone/>
                </a:pPr>
                <a:r>
                  <a:rPr lang="en-ZA" sz="2800" dirty="0" smtClean="0">
                    <a:solidFill>
                      <a:srgbClr val="FF0000"/>
                    </a:solidFill>
                  </a:rPr>
                  <a:t>= </a:t>
                </a:r>
                <a14:m>
                  <m:oMath xmlns:m="http://schemas.openxmlformats.org/officeDocument/2006/math">
                    <m:f>
                      <m:fPr>
                        <m:ctrlPr>
                          <a:rPr lang="en-US" sz="2800" i="1">
                            <a:solidFill>
                              <a:srgbClr val="FF0000"/>
                            </a:solidFill>
                          </a:rPr>
                        </m:ctrlPr>
                      </m:fPr>
                      <m:num>
                        <m:r>
                          <a:rPr lang="en-ZA" sz="2800" i="1">
                            <a:solidFill>
                              <a:srgbClr val="FF0000"/>
                            </a:solidFill>
                          </a:rPr>
                          <m:t>225</m:t>
                        </m:r>
                        <m:r>
                          <a:rPr lang="en-ZA" sz="2800" i="1">
                            <a:solidFill>
                              <a:srgbClr val="FF0000"/>
                            </a:solidFill>
                          </a:rPr>
                          <m:t>.</m:t>
                        </m:r>
                        <m:r>
                          <a:rPr lang="en-ZA" sz="2800" i="1">
                            <a:solidFill>
                              <a:srgbClr val="FF0000"/>
                            </a:solidFill>
                          </a:rPr>
                          <m:t>58</m:t>
                        </m:r>
                        <m:r>
                          <a:rPr lang="en-ZA" sz="2800" i="1">
                            <a:solidFill>
                              <a:srgbClr val="FF0000"/>
                            </a:solidFill>
                          </a:rPr>
                          <m:t> </m:t>
                        </m:r>
                        <m:r>
                          <a:rPr lang="en-ZA" sz="2800" i="1">
                            <a:solidFill>
                              <a:srgbClr val="FF0000"/>
                            </a:solidFill>
                          </a:rPr>
                          <m:t>𝑔</m:t>
                        </m:r>
                        <m:r>
                          <a:rPr lang="en-ZA" sz="2800" i="1">
                            <a:solidFill>
                              <a:srgbClr val="FF0000"/>
                            </a:solidFill>
                          </a:rPr>
                          <m:t> </m:t>
                        </m:r>
                        <m:r>
                          <a:rPr lang="en-ZA" sz="2800" i="1">
                            <a:solidFill>
                              <a:srgbClr val="FF0000"/>
                            </a:solidFill>
                          </a:rPr>
                          <m:t>𝑠𝑢𝑐𝑟𝑜𝑠𝑒</m:t>
                        </m:r>
                      </m:num>
                      <m:den>
                        <m:r>
                          <a:rPr lang="en-ZA" sz="2800" i="1">
                            <a:solidFill>
                              <a:srgbClr val="FF0000"/>
                            </a:solidFill>
                          </a:rPr>
                          <m:t>1000</m:t>
                        </m:r>
                        <m:r>
                          <a:rPr lang="en-ZA" sz="2800" i="1">
                            <a:solidFill>
                              <a:srgbClr val="FF0000"/>
                            </a:solidFill>
                          </a:rPr>
                          <m:t> </m:t>
                        </m:r>
                        <m:r>
                          <a:rPr lang="en-ZA" sz="2800" i="1">
                            <a:solidFill>
                              <a:srgbClr val="FF0000"/>
                            </a:solidFill>
                          </a:rPr>
                          <m:t>𝑚𝑙</m:t>
                        </m:r>
                        <m:r>
                          <a:rPr lang="en-ZA" sz="2800" i="1">
                            <a:solidFill>
                              <a:srgbClr val="FF0000"/>
                            </a:solidFill>
                          </a:rPr>
                          <m:t> </m:t>
                        </m:r>
                        <m:r>
                          <a:rPr lang="en-ZA" sz="2800" i="1">
                            <a:solidFill>
                              <a:srgbClr val="FF0000"/>
                            </a:solidFill>
                          </a:rPr>
                          <m:t>𝑜𝑓</m:t>
                        </m:r>
                        <m:r>
                          <a:rPr lang="en-ZA" sz="2800" i="1">
                            <a:solidFill>
                              <a:srgbClr val="FF0000"/>
                            </a:solidFill>
                          </a:rPr>
                          <m:t> </m:t>
                        </m:r>
                        <m:r>
                          <a:rPr lang="en-ZA" sz="2800" i="1">
                            <a:solidFill>
                              <a:srgbClr val="FF0000"/>
                            </a:solidFill>
                          </a:rPr>
                          <m:t>𝑠𝑜𝑙𝑢𝑡𝑖𝑜𝑛</m:t>
                        </m:r>
                        <m:r>
                          <a:rPr lang="en-ZA" sz="2800" i="1">
                            <a:solidFill>
                              <a:srgbClr val="FF0000"/>
                            </a:solidFill>
                          </a:rPr>
                          <m:t> </m:t>
                        </m:r>
                      </m:den>
                    </m:f>
                  </m:oMath>
                </a14:m>
                <a:r>
                  <a:rPr lang="en-ZA" sz="2800" dirty="0" smtClean="0">
                    <a:solidFill>
                      <a:srgbClr val="FF0000"/>
                    </a:solidFill>
                  </a:rPr>
                  <a:t> = </a:t>
                </a:r>
                <a14:m>
                  <m:oMath xmlns:m="http://schemas.openxmlformats.org/officeDocument/2006/math">
                    <m:f>
                      <m:fPr>
                        <m:ctrlPr>
                          <a:rPr lang="en-US" sz="2800" i="1">
                            <a:solidFill>
                              <a:srgbClr val="FF0000"/>
                            </a:solidFill>
                          </a:rPr>
                        </m:ctrlPr>
                      </m:fPr>
                      <m:num>
                        <m:r>
                          <a:rPr lang="en-ZA" sz="2800" i="1">
                            <a:solidFill>
                              <a:srgbClr val="FF0000"/>
                            </a:solidFill>
                          </a:rPr>
                          <m:t>22</m:t>
                        </m:r>
                        <m:r>
                          <a:rPr lang="en-ZA" sz="2800" i="1">
                            <a:solidFill>
                              <a:srgbClr val="FF0000"/>
                            </a:solidFill>
                          </a:rPr>
                          <m:t>.</m:t>
                        </m:r>
                        <m:r>
                          <a:rPr lang="en-ZA" sz="2800" i="1">
                            <a:solidFill>
                              <a:srgbClr val="FF0000"/>
                            </a:solidFill>
                          </a:rPr>
                          <m:t>558</m:t>
                        </m:r>
                        <m:r>
                          <a:rPr lang="en-ZA" sz="2800" i="1">
                            <a:solidFill>
                              <a:srgbClr val="FF0000"/>
                            </a:solidFill>
                          </a:rPr>
                          <m:t> </m:t>
                        </m:r>
                        <m:r>
                          <a:rPr lang="en-ZA" sz="2800" i="1">
                            <a:solidFill>
                              <a:srgbClr val="FF0000"/>
                            </a:solidFill>
                          </a:rPr>
                          <m:t>𝑔</m:t>
                        </m:r>
                        <m:r>
                          <a:rPr lang="en-ZA" sz="2800" i="1">
                            <a:solidFill>
                              <a:srgbClr val="FF0000"/>
                            </a:solidFill>
                          </a:rPr>
                          <m:t> </m:t>
                        </m:r>
                        <m:r>
                          <a:rPr lang="en-ZA" sz="2800" i="1">
                            <a:solidFill>
                              <a:srgbClr val="FF0000"/>
                            </a:solidFill>
                          </a:rPr>
                          <m:t>𝑜𝑓</m:t>
                        </m:r>
                        <m:r>
                          <a:rPr lang="en-ZA" sz="2800" i="1">
                            <a:solidFill>
                              <a:srgbClr val="FF0000"/>
                            </a:solidFill>
                          </a:rPr>
                          <m:t> </m:t>
                        </m:r>
                        <m:r>
                          <a:rPr lang="en-ZA" sz="2800" i="1">
                            <a:solidFill>
                              <a:srgbClr val="FF0000"/>
                            </a:solidFill>
                          </a:rPr>
                          <m:t>𝑠𝑢𝑐𝑟𝑜𝑠𝑒</m:t>
                        </m:r>
                        <m:r>
                          <a:rPr lang="en-ZA" sz="2800" i="1">
                            <a:solidFill>
                              <a:srgbClr val="FF0000"/>
                            </a:solidFill>
                          </a:rPr>
                          <m:t> </m:t>
                        </m:r>
                      </m:num>
                      <m:den>
                        <m:r>
                          <a:rPr lang="en-ZA" sz="2800" i="1">
                            <a:solidFill>
                              <a:srgbClr val="FF0000"/>
                            </a:solidFill>
                          </a:rPr>
                          <m:t>100</m:t>
                        </m:r>
                        <m:r>
                          <a:rPr lang="en-ZA" sz="2800" i="1">
                            <a:solidFill>
                              <a:srgbClr val="FF0000"/>
                            </a:solidFill>
                          </a:rPr>
                          <m:t> </m:t>
                        </m:r>
                        <m:r>
                          <a:rPr lang="en-ZA" sz="2800" i="1">
                            <a:solidFill>
                              <a:srgbClr val="FF0000"/>
                            </a:solidFill>
                          </a:rPr>
                          <m:t>𝑚𝑙</m:t>
                        </m:r>
                        <m:r>
                          <a:rPr lang="en-ZA" sz="2800" i="1">
                            <a:solidFill>
                              <a:srgbClr val="FF0000"/>
                            </a:solidFill>
                          </a:rPr>
                          <m:t> </m:t>
                        </m:r>
                        <m:r>
                          <a:rPr lang="en-ZA" sz="2800" i="1">
                            <a:solidFill>
                              <a:srgbClr val="FF0000"/>
                            </a:solidFill>
                          </a:rPr>
                          <m:t>𝑜𝑓</m:t>
                        </m:r>
                        <m:r>
                          <a:rPr lang="en-ZA" sz="2800" i="1">
                            <a:solidFill>
                              <a:srgbClr val="FF0000"/>
                            </a:solidFill>
                          </a:rPr>
                          <m:t> </m:t>
                        </m:r>
                        <m:r>
                          <a:rPr lang="en-ZA" sz="2800" i="1">
                            <a:solidFill>
                              <a:srgbClr val="FF0000"/>
                            </a:solidFill>
                          </a:rPr>
                          <m:t>𝑠𝑜𝑙𝑢𝑡𝑖𝑜𝑛</m:t>
                        </m:r>
                        <m:r>
                          <a:rPr lang="en-ZA" sz="2800" i="1">
                            <a:solidFill>
                              <a:srgbClr val="FF0000"/>
                            </a:solidFill>
                          </a:rPr>
                          <m:t> </m:t>
                        </m:r>
                      </m:den>
                    </m:f>
                  </m:oMath>
                </a14:m>
                <a:endParaRPr lang="en-US" sz="2800" dirty="0">
                  <a:solidFill>
                    <a:srgbClr val="FF0000"/>
                  </a:solidFill>
                </a:endParaRPr>
              </a:p>
              <a:p>
                <a:r>
                  <a:rPr lang="en-ZA" sz="2800" dirty="0"/>
                  <a:t>We need to find the mass of 100 ml of solution.</a:t>
                </a:r>
                <a:endParaRPr lang="en-US" sz="2800" dirty="0"/>
              </a:p>
              <a:p>
                <a:r>
                  <a:rPr lang="en-ZA" sz="2800" dirty="0"/>
                  <a:t>Consulting the table in Appendix A we find that 100 ml of solution that contains 22.558 g sucrose has a density of 1.08347 g / ml</a:t>
                </a:r>
                <a:r>
                  <a:rPr lang="en-ZA" sz="2800" dirty="0" smtClean="0"/>
                  <a:t>.</a:t>
                </a:r>
                <a:endParaRPr lang="en-US" sz="2800"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395536" y="1600200"/>
                <a:ext cx="8352928" cy="4997152"/>
              </a:xfrm>
              <a:blipFill rotWithShape="1">
                <a:blip r:embed="rId2"/>
                <a:stretch>
                  <a:fillRect l="-1308" t="-727" b="-4848"/>
                </a:stretch>
              </a:blipFill>
            </p:spPr>
            <p:txBody>
              <a:bodyPr/>
              <a:lstStyle/>
              <a:p>
                <a:r>
                  <a:rPr lang="en-US">
                    <a:noFill/>
                  </a:rPr>
                  <a:t> </a:t>
                </a:r>
              </a:p>
            </p:txBody>
          </p:sp>
        </mc:Fallback>
      </mc:AlternateContent>
    </p:spTree>
    <p:extLst>
      <p:ext uri="{BB962C8B-B14F-4D97-AF65-F5344CB8AC3E}">
        <p14:creationId xmlns:p14="http://schemas.microsoft.com/office/powerpoint/2010/main" val="35383035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200" dirty="0" smtClean="0"/>
              <a:t>CONVERTING </a:t>
            </a:r>
            <a:r>
              <a:rPr lang="en-US" sz="3200" dirty="0"/>
              <a:t>CONCENTRATION IN g/l TO % DISSOLVED SUBSTANCE</a:t>
            </a:r>
            <a:endParaRPr lang="en-ZA" sz="32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395536" y="1600200"/>
                <a:ext cx="8352928"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800" b="1" dirty="0" smtClean="0"/>
                  <a:t>Example (Cont.)</a:t>
                </a:r>
                <a:r>
                  <a:rPr lang="en-ZA" sz="2800" dirty="0" smtClean="0"/>
                  <a:t>:</a:t>
                </a:r>
                <a:endParaRPr lang="en-US" sz="2800" dirty="0"/>
              </a:p>
              <a:p>
                <a:r>
                  <a:rPr lang="en-ZA" sz="2400" dirty="0" smtClean="0"/>
                  <a:t>Therefore </a:t>
                </a:r>
                <a:r>
                  <a:rPr lang="en-ZA" sz="2400" dirty="0"/>
                  <a:t>the mass of 100 ml of the solution containing 22.558 g/100 ml is:</a:t>
                </a:r>
                <a:endParaRPr lang="en-US" sz="2400" dirty="0"/>
              </a:p>
              <a:p>
                <a:r>
                  <a:rPr lang="en-ZA" sz="2400" dirty="0"/>
                  <a:t>M = D × </a:t>
                </a:r>
                <a:r>
                  <a:rPr lang="en-ZA" sz="2400" dirty="0" smtClean="0"/>
                  <a:t>V </a:t>
                </a:r>
                <a:r>
                  <a:rPr lang="en-ZA" sz="2400" dirty="0"/>
                  <a:t>= 1.08347 g/ml × 100 </a:t>
                </a:r>
                <a:r>
                  <a:rPr lang="en-ZA" sz="2400" dirty="0" smtClean="0"/>
                  <a:t>ml = </a:t>
                </a:r>
                <a:r>
                  <a:rPr lang="en-ZA" sz="2400" dirty="0"/>
                  <a:t>108.347 g</a:t>
                </a:r>
                <a:endParaRPr lang="en-US" sz="2400" dirty="0"/>
              </a:p>
              <a:p>
                <a:pPr marL="0" indent="0">
                  <a:buNone/>
                </a:pPr>
                <a:r>
                  <a:rPr lang="en-ZA" sz="2400" u="sng" dirty="0"/>
                  <a:t>Now:</a:t>
                </a:r>
                <a:endParaRPr lang="en-US" sz="2400" dirty="0"/>
              </a:p>
              <a:p>
                <a:pPr marL="0" indent="0">
                  <a:buNone/>
                </a:pPr>
                <a:r>
                  <a:rPr lang="en-ZA" sz="2400" dirty="0"/>
                  <a:t>% Dissolved Substance  =  </a:t>
                </a:r>
                <a14:m>
                  <m:oMath xmlns:m="http://schemas.openxmlformats.org/officeDocument/2006/math">
                    <m:f>
                      <m:fPr>
                        <m:ctrlPr>
                          <a:rPr lang="en-US" sz="2400" i="1"/>
                        </m:ctrlPr>
                      </m:fPr>
                      <m:num>
                        <m:r>
                          <a:rPr lang="en-ZA" sz="2400" i="1"/>
                          <m:t>𝑀𝑎𝑠𝑠</m:t>
                        </m:r>
                        <m:r>
                          <a:rPr lang="en-ZA" sz="2400" i="1"/>
                          <m:t> </m:t>
                        </m:r>
                        <m:r>
                          <a:rPr lang="en-ZA" sz="2400" i="1"/>
                          <m:t>𝑜𝑓</m:t>
                        </m:r>
                        <m:r>
                          <a:rPr lang="en-ZA" sz="2400" i="1"/>
                          <m:t> </m:t>
                        </m:r>
                        <m:r>
                          <a:rPr lang="en-ZA" sz="2400" i="1"/>
                          <m:t>𝑠𝑢𝑏𝑠𝑡𝑎𝑛𝑐𝑒</m:t>
                        </m:r>
                        <m:r>
                          <a:rPr lang="en-ZA" sz="2400" i="1"/>
                          <m:t> </m:t>
                        </m:r>
                      </m:num>
                      <m:den>
                        <m:r>
                          <a:rPr lang="en-ZA" sz="2400" i="1"/>
                          <m:t>𝑀𝑎𝑠𝑠</m:t>
                        </m:r>
                        <m:r>
                          <a:rPr lang="en-ZA" sz="2400" i="1"/>
                          <m:t> </m:t>
                        </m:r>
                        <m:r>
                          <a:rPr lang="en-ZA" sz="2400" i="1"/>
                          <m:t>𝑜𝑓</m:t>
                        </m:r>
                        <m:r>
                          <a:rPr lang="en-ZA" sz="2400" i="1"/>
                          <m:t> </m:t>
                        </m:r>
                        <m:r>
                          <a:rPr lang="en-ZA" sz="2400" i="1"/>
                          <m:t>𝑠𝑜𝑙𝑢𝑡𝑖𝑜𝑛</m:t>
                        </m:r>
                      </m:den>
                    </m:f>
                  </m:oMath>
                </a14:m>
                <a:r>
                  <a:rPr lang="en-ZA" sz="2400" dirty="0"/>
                  <a:t> × </a:t>
                </a:r>
                <a:r>
                  <a:rPr lang="en-ZA" sz="2400" dirty="0" smtClean="0"/>
                  <a:t>100</a:t>
                </a:r>
              </a:p>
              <a:p>
                <a:pPr marL="0" indent="0">
                  <a:buNone/>
                </a:pPr>
                <a:r>
                  <a:rPr lang="en-ZA" sz="2400" dirty="0"/>
                  <a:t> </a:t>
                </a:r>
                <a:r>
                  <a:rPr lang="en-ZA" sz="2400" dirty="0" smtClean="0"/>
                  <a:t>                                = </a:t>
                </a:r>
                <a14:m>
                  <m:oMath xmlns:m="http://schemas.openxmlformats.org/officeDocument/2006/math">
                    <m:f>
                      <m:fPr>
                        <m:ctrlPr>
                          <a:rPr lang="en-US" sz="2400" i="1"/>
                        </m:ctrlPr>
                      </m:fPr>
                      <m:num>
                        <m:r>
                          <a:rPr lang="en-ZA" sz="2400" i="1"/>
                          <m:t>𝑀𝑎𝑠𝑠</m:t>
                        </m:r>
                        <m:r>
                          <a:rPr lang="en-ZA" sz="2400" i="1"/>
                          <m:t> </m:t>
                        </m:r>
                        <m:r>
                          <a:rPr lang="en-ZA" sz="2400" i="1"/>
                          <m:t>𝑜𝑓</m:t>
                        </m:r>
                        <m:r>
                          <a:rPr lang="en-ZA" sz="2400" i="1"/>
                          <m:t> </m:t>
                        </m:r>
                        <m:r>
                          <a:rPr lang="en-ZA" sz="2400" i="1"/>
                          <m:t>𝑠𝑢𝑐𝑟𝑜𝑠𝑒</m:t>
                        </m:r>
                        <m:r>
                          <a:rPr lang="en-ZA" sz="2400" i="1"/>
                          <m:t> </m:t>
                        </m:r>
                        <m:r>
                          <a:rPr lang="en-ZA" sz="2400" i="1"/>
                          <m:t>𝑖𝑛</m:t>
                        </m:r>
                        <m:r>
                          <a:rPr lang="en-ZA" sz="2400" i="1"/>
                          <m:t> </m:t>
                        </m:r>
                        <m:r>
                          <a:rPr lang="en-ZA" sz="2400" i="1"/>
                          <m:t>100</m:t>
                        </m:r>
                        <m:r>
                          <a:rPr lang="en-ZA" sz="2400" i="1"/>
                          <m:t> </m:t>
                        </m:r>
                        <m:r>
                          <a:rPr lang="en-ZA" sz="2400" i="1"/>
                          <m:t>𝑚𝑙</m:t>
                        </m:r>
                        <m:r>
                          <a:rPr lang="en-ZA" sz="2400" i="1"/>
                          <m:t> </m:t>
                        </m:r>
                        <m:r>
                          <a:rPr lang="en-ZA" sz="2400" i="1"/>
                          <m:t>𝑠𝑜𝑙𝑢𝑡𝑖𝑜𝑛</m:t>
                        </m:r>
                      </m:num>
                      <m:den>
                        <m:r>
                          <a:rPr lang="en-ZA" sz="2400" i="1"/>
                          <m:t>𝑀𝑎𝑠𝑠</m:t>
                        </m:r>
                        <m:r>
                          <a:rPr lang="en-ZA" sz="2400" i="1"/>
                          <m:t> </m:t>
                        </m:r>
                        <m:r>
                          <a:rPr lang="en-ZA" sz="2400" i="1"/>
                          <m:t>𝑜𝑓</m:t>
                        </m:r>
                        <m:r>
                          <a:rPr lang="en-ZA" sz="2400" i="1"/>
                          <m:t> </m:t>
                        </m:r>
                        <m:r>
                          <a:rPr lang="en-ZA" sz="2400" i="1"/>
                          <m:t>100</m:t>
                        </m:r>
                        <m:r>
                          <a:rPr lang="en-ZA" sz="2400" i="1"/>
                          <m:t> </m:t>
                        </m:r>
                        <m:r>
                          <a:rPr lang="en-ZA" sz="2400" i="1"/>
                          <m:t>𝑚𝑙</m:t>
                        </m:r>
                        <m:r>
                          <a:rPr lang="en-ZA" sz="2400" i="1"/>
                          <m:t> </m:t>
                        </m:r>
                        <m:r>
                          <a:rPr lang="en-ZA" sz="2400" i="1"/>
                          <m:t>𝑜𝑓</m:t>
                        </m:r>
                        <m:r>
                          <a:rPr lang="en-ZA" sz="2400" i="1"/>
                          <m:t> </m:t>
                        </m:r>
                        <m:r>
                          <a:rPr lang="en-ZA" sz="2400" i="1"/>
                          <m:t>𝑠𝑜𝑙𝑢𝑡𝑖𝑜𝑛</m:t>
                        </m:r>
                      </m:den>
                    </m:f>
                  </m:oMath>
                </a14:m>
                <a:r>
                  <a:rPr lang="en-ZA" sz="2400" dirty="0"/>
                  <a:t> × </a:t>
                </a:r>
                <a:r>
                  <a:rPr lang="en-ZA" sz="2400" dirty="0" smtClean="0"/>
                  <a:t>100</a:t>
                </a:r>
              </a:p>
              <a:p>
                <a:pPr marL="0" indent="0">
                  <a:buNone/>
                </a:pPr>
                <a:r>
                  <a:rPr lang="en-ZA" sz="2400" dirty="0"/>
                  <a:t> </a:t>
                </a:r>
                <a:r>
                  <a:rPr lang="en-ZA" sz="2400" dirty="0" smtClean="0"/>
                  <a:t>                                =  </a:t>
                </a:r>
                <a14:m>
                  <m:oMath xmlns:m="http://schemas.openxmlformats.org/officeDocument/2006/math">
                    <m:f>
                      <m:fPr>
                        <m:ctrlPr>
                          <a:rPr lang="en-US" sz="2400" i="1"/>
                        </m:ctrlPr>
                      </m:fPr>
                      <m:num>
                        <m:r>
                          <a:rPr lang="en-ZA" sz="2400" i="1"/>
                          <m:t>22</m:t>
                        </m:r>
                        <m:r>
                          <a:rPr lang="en-ZA" sz="2400" i="1"/>
                          <m:t>.</m:t>
                        </m:r>
                        <m:r>
                          <a:rPr lang="en-ZA" sz="2400" i="1"/>
                          <m:t>558</m:t>
                        </m:r>
                        <m:r>
                          <a:rPr lang="en-ZA" sz="2400" i="1"/>
                          <m:t> </m:t>
                        </m:r>
                        <m:r>
                          <a:rPr lang="en-ZA" sz="2400" i="1"/>
                          <m:t>𝑔</m:t>
                        </m:r>
                      </m:num>
                      <m:den>
                        <m:r>
                          <a:rPr lang="en-ZA" sz="2400" i="1"/>
                          <m:t>108</m:t>
                        </m:r>
                        <m:r>
                          <a:rPr lang="en-ZA" sz="2400" i="1"/>
                          <m:t>.</m:t>
                        </m:r>
                        <m:r>
                          <a:rPr lang="en-ZA" sz="2400" i="1"/>
                          <m:t>347</m:t>
                        </m:r>
                      </m:den>
                    </m:f>
                  </m:oMath>
                </a14:m>
                <a:r>
                  <a:rPr lang="en-ZA" sz="2400" dirty="0"/>
                  <a:t>× </a:t>
                </a:r>
                <a:r>
                  <a:rPr lang="en-ZA" sz="2400" dirty="0" smtClean="0"/>
                  <a:t>100   = </a:t>
                </a:r>
                <a:r>
                  <a:rPr lang="en-ZA" sz="2400" dirty="0"/>
                  <a:t>20.82 </a:t>
                </a:r>
                <a:r>
                  <a:rPr lang="en-ZA" sz="2400" dirty="0" smtClean="0"/>
                  <a:t>%</a:t>
                </a:r>
              </a:p>
              <a:p>
                <a:r>
                  <a:rPr lang="en-ZA" sz="2400" dirty="0"/>
                  <a:t>Therefore a 225.58 g/ 1000 ml sucrose solution is 20.82% sucrose solution.</a:t>
                </a:r>
                <a:endParaRPr lang="en-US" sz="2400" dirty="0"/>
              </a:p>
              <a:p>
                <a:pPr marL="0" indent="0">
                  <a:buNone/>
                </a:pPr>
                <a:endParaRPr lang="en-US" sz="2800"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395536" y="1600200"/>
                <a:ext cx="8352928" cy="4997152"/>
              </a:xfrm>
              <a:blipFill rotWithShape="1">
                <a:blip r:embed="rId2"/>
                <a:stretch>
                  <a:fillRect l="-1308" t="-727" r="-1090" b="-3030"/>
                </a:stretch>
              </a:blipFill>
            </p:spPr>
            <p:txBody>
              <a:bodyPr/>
              <a:lstStyle/>
              <a:p>
                <a:r>
                  <a:rPr lang="en-US">
                    <a:noFill/>
                  </a:rPr>
                  <a:t> </a:t>
                </a:r>
              </a:p>
            </p:txBody>
          </p:sp>
        </mc:Fallback>
      </mc:AlternateContent>
    </p:spTree>
    <p:extLst>
      <p:ext uri="{BB962C8B-B14F-4D97-AF65-F5344CB8AC3E}">
        <p14:creationId xmlns:p14="http://schemas.microsoft.com/office/powerpoint/2010/main" val="25136037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200" dirty="0" smtClean="0"/>
              <a:t>CONVERTING </a:t>
            </a:r>
            <a:r>
              <a:rPr lang="en-US" sz="3200" dirty="0"/>
              <a:t>CONCENTRATION IN g/l TO % DISSOLVED SUBSTANCE</a:t>
            </a:r>
            <a:endParaRPr lang="en-ZA" sz="3200" dirty="0"/>
          </a:p>
        </p:txBody>
      </p:sp>
      <p:sp>
        <p:nvSpPr>
          <p:cNvPr id="5" name="Content Placeholder 2"/>
          <p:cNvSpPr>
            <a:spLocks noGrp="1"/>
          </p:cNvSpPr>
          <p:nvPr>
            <p:ph idx="1"/>
          </p:nvPr>
        </p:nvSpPr>
        <p:spPr>
          <a:xfrm>
            <a:off x="395536" y="1600200"/>
            <a:ext cx="8352928"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800" b="1" dirty="0" smtClean="0"/>
              <a:t>Example (Cont.)</a:t>
            </a:r>
            <a:r>
              <a:rPr lang="en-ZA" sz="2800" dirty="0" smtClean="0"/>
              <a:t>:</a:t>
            </a:r>
            <a:endParaRPr lang="en-US" sz="2800" dirty="0"/>
          </a:p>
          <a:p>
            <a:pPr marL="0" indent="0">
              <a:buNone/>
            </a:pPr>
            <a:endParaRPr lang="en-ZA" sz="2800" b="1" dirty="0" smtClean="0"/>
          </a:p>
          <a:p>
            <a:pPr marL="0" indent="0">
              <a:buNone/>
            </a:pPr>
            <a:endParaRPr lang="en-ZA" sz="2800" b="1" dirty="0"/>
          </a:p>
          <a:p>
            <a:pPr marL="0" indent="0">
              <a:buNone/>
            </a:pPr>
            <a:r>
              <a:rPr lang="en-ZA" sz="2800" b="1" dirty="0" smtClean="0"/>
              <a:t>Alternatively</a:t>
            </a:r>
            <a:r>
              <a:rPr lang="en-ZA" sz="2800" b="1" dirty="0"/>
              <a:t>:</a:t>
            </a:r>
            <a:endParaRPr lang="en-US" sz="2800" b="1" dirty="0"/>
          </a:p>
          <a:p>
            <a:r>
              <a:rPr lang="en-ZA" sz="2800" dirty="0"/>
              <a:t>We can use the Table in Appendix A to directly convert a 22.558 g/ 100 ml sucrose to a percentage composition of 20.8%.</a:t>
            </a:r>
            <a:endParaRPr lang="en-US" sz="2700" dirty="0"/>
          </a:p>
        </p:txBody>
      </p:sp>
    </p:spTree>
    <p:extLst>
      <p:ext uri="{BB962C8B-B14F-4D97-AF65-F5344CB8AC3E}">
        <p14:creationId xmlns:p14="http://schemas.microsoft.com/office/powerpoint/2010/main" val="1571810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PREPARATION </a:t>
            </a:r>
            <a:r>
              <a:rPr lang="en-ZA" sz="4400" dirty="0"/>
              <a:t>OF </a:t>
            </a:r>
            <a:r>
              <a:rPr lang="en-ZA" sz="4400" dirty="0" smtClean="0"/>
              <a:t>STANDARD SOLUTIONS – STEP 1</a:t>
            </a:r>
            <a:endParaRPr lang="en-ZA" sz="4400" dirty="0"/>
          </a:p>
        </p:txBody>
      </p:sp>
      <p:sp>
        <p:nvSpPr>
          <p:cNvPr id="5" name="Content Placeholder 2"/>
          <p:cNvSpPr>
            <a:spLocks noGrp="1"/>
          </p:cNvSpPr>
          <p:nvPr>
            <p:ph idx="1"/>
          </p:nvPr>
        </p:nvSpPr>
        <p:spPr>
          <a:xfrm>
            <a:off x="457200" y="1600200"/>
            <a:ext cx="8219256" cy="4925144"/>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1800" b="1" dirty="0" smtClean="0"/>
              <a:t>Step </a:t>
            </a:r>
            <a:r>
              <a:rPr lang="en-US" sz="1800" b="1" dirty="0"/>
              <a:t>1: Transferring the solute to the flask</a:t>
            </a:r>
          </a:p>
          <a:p>
            <a:r>
              <a:rPr lang="en-US" sz="1800" dirty="0" smtClean="0"/>
              <a:t>Read </a:t>
            </a:r>
            <a:r>
              <a:rPr lang="en-US" sz="1800" dirty="0"/>
              <a:t>the procedure and obtain all the items required.</a:t>
            </a:r>
          </a:p>
          <a:p>
            <a:r>
              <a:rPr lang="en-US" sz="1800" dirty="0" smtClean="0"/>
              <a:t>Make </a:t>
            </a:r>
            <a:r>
              <a:rPr lang="en-US" sz="1800" dirty="0"/>
              <a:t>sure that all the equipment is clean.</a:t>
            </a:r>
          </a:p>
          <a:p>
            <a:r>
              <a:rPr lang="en-US" sz="1800" dirty="0" smtClean="0"/>
              <a:t>Mass </a:t>
            </a:r>
            <a:r>
              <a:rPr lang="en-US" sz="1800" dirty="0"/>
              <a:t>out the required quantity of chemical(s) into a nickel massing basin or beaker.</a:t>
            </a:r>
          </a:p>
          <a:p>
            <a:r>
              <a:rPr lang="en-US" sz="1800" dirty="0" smtClean="0"/>
              <a:t>If </a:t>
            </a:r>
            <a:r>
              <a:rPr lang="en-US" sz="1800" dirty="0"/>
              <a:t>heat is required to dissolve the solute, do this in a beaker first, then transfer the cooled solution to the flask.</a:t>
            </a:r>
          </a:p>
          <a:p>
            <a:r>
              <a:rPr lang="en-US" sz="1800" dirty="0" smtClean="0"/>
              <a:t>Using </a:t>
            </a:r>
            <a:r>
              <a:rPr lang="en-US" sz="1800" dirty="0"/>
              <a:t>the jet from a wash bottle, wash the final portion of the solute from the massing basin into the flask.</a:t>
            </a:r>
          </a:p>
          <a:p>
            <a:r>
              <a:rPr lang="en-US" sz="1800" dirty="0"/>
              <a:t>Note: To prevent the funnel from choking, wet the solute and swirl the massing basin to form a slurry. Also wash the outside of the spout into the flask.</a:t>
            </a:r>
          </a:p>
          <a:p>
            <a:r>
              <a:rPr lang="en-US" sz="1800" dirty="0" smtClean="0"/>
              <a:t>If </a:t>
            </a:r>
            <a:r>
              <a:rPr lang="en-US" sz="1800" dirty="0"/>
              <a:t>a funnel is used, wash that too into the flask.</a:t>
            </a:r>
          </a:p>
          <a:p>
            <a:r>
              <a:rPr lang="en-US" sz="1800" dirty="0"/>
              <a:t>NOTE: At this point all the chemicals must be in the flask, with none lost by adhering to the beaker, the massing basin or the funnel. </a:t>
            </a:r>
            <a:endParaRPr lang="en-US" sz="1800" dirty="0" smtClean="0"/>
          </a:p>
          <a:p>
            <a:r>
              <a:rPr lang="en-US" sz="1800" dirty="0" smtClean="0"/>
              <a:t>This </a:t>
            </a:r>
            <a:r>
              <a:rPr lang="en-US" sz="1800" dirty="0"/>
              <a:t>is referred to as a quantitative transfer</a:t>
            </a:r>
            <a:r>
              <a:rPr lang="en-US" sz="1800" dirty="0" smtClean="0"/>
              <a:t>.</a:t>
            </a:r>
            <a:endParaRPr lang="en-US" sz="1800" dirty="0"/>
          </a:p>
        </p:txBody>
      </p:sp>
    </p:spTree>
    <p:extLst>
      <p:ext uri="{BB962C8B-B14F-4D97-AF65-F5344CB8AC3E}">
        <p14:creationId xmlns:p14="http://schemas.microsoft.com/office/powerpoint/2010/main" val="1059588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PREPARATION </a:t>
            </a:r>
            <a:r>
              <a:rPr lang="en-ZA" sz="4400" dirty="0"/>
              <a:t>OF </a:t>
            </a:r>
            <a:r>
              <a:rPr lang="en-ZA" sz="4400" dirty="0" smtClean="0"/>
              <a:t>STANDARD SOLUTIONS – STEP 2</a:t>
            </a:r>
            <a:endParaRPr lang="en-ZA" sz="4400" dirty="0"/>
          </a:p>
        </p:txBody>
      </p:sp>
      <p:sp>
        <p:nvSpPr>
          <p:cNvPr id="5" name="Content Placeholder 2"/>
          <p:cNvSpPr>
            <a:spLocks noGrp="1"/>
          </p:cNvSpPr>
          <p:nvPr>
            <p:ph idx="1"/>
          </p:nvPr>
        </p:nvSpPr>
        <p:spPr>
          <a:xfrm>
            <a:off x="467544" y="1672208"/>
            <a:ext cx="8219256" cy="4925144"/>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1800" b="1" dirty="0" smtClean="0"/>
              <a:t>Step </a:t>
            </a:r>
            <a:r>
              <a:rPr lang="en-US" sz="1800" b="1" dirty="0"/>
              <a:t>2: Making to the mark accurately</a:t>
            </a:r>
          </a:p>
          <a:p>
            <a:pPr marL="0" indent="0">
              <a:buNone/>
            </a:pPr>
            <a:r>
              <a:rPr lang="en-US" sz="1800" dirty="0"/>
              <a:t>The aim of this lengthy and precise procedure is that, at the end of the 23 steps, the analyst must be able to say, with complete certainty, that all the chemical measured out is contained in a certain volume of solution, with nothing having been lost anywhere. Note that loss could be in the form of a solid chemical (after massing and before </a:t>
            </a:r>
            <a:r>
              <a:rPr lang="en-US" sz="1800" dirty="0" smtClean="0"/>
              <a:t>dissolving) or </a:t>
            </a:r>
            <a:r>
              <a:rPr lang="en-US" sz="1800" dirty="0"/>
              <a:t>in the form of solution.</a:t>
            </a:r>
          </a:p>
          <a:p>
            <a:pPr>
              <a:buFont typeface="+mj-lt"/>
              <a:buAutoNum type="arabicPeriod"/>
            </a:pPr>
            <a:r>
              <a:rPr lang="en-US" sz="1800" dirty="0" smtClean="0"/>
              <a:t>Rinse </a:t>
            </a:r>
            <a:r>
              <a:rPr lang="en-US" sz="1800" dirty="0"/>
              <a:t>the inside and outside of the funnel into the flask using the washing </a:t>
            </a:r>
            <a:r>
              <a:rPr lang="en-US" sz="1800" dirty="0" smtClean="0"/>
              <a:t>bottle (If </a:t>
            </a:r>
            <a:r>
              <a:rPr lang="en-US" sz="1800" dirty="0"/>
              <a:t>the pipette was used to transfer an aliquot of solution and the pipette touched the side of the volumetric flask, this must be rinsed </a:t>
            </a:r>
            <a:r>
              <a:rPr lang="en-US" sz="1800" dirty="0" smtClean="0"/>
              <a:t>down).</a:t>
            </a:r>
            <a:endParaRPr lang="en-US" sz="1800" dirty="0"/>
          </a:p>
          <a:p>
            <a:pPr>
              <a:buFont typeface="+mj-lt"/>
              <a:buAutoNum type="arabicPeriod"/>
            </a:pPr>
            <a:r>
              <a:rPr lang="en-US" sz="1800" dirty="0" smtClean="0"/>
              <a:t>Make </a:t>
            </a:r>
            <a:r>
              <a:rPr lang="en-US" sz="1800" dirty="0"/>
              <a:t>up to the bottom of the neck and stopper the flask (This allows space for mixing)</a:t>
            </a:r>
          </a:p>
          <a:p>
            <a:pPr>
              <a:buFont typeface="+mj-lt"/>
              <a:buAutoNum type="arabicPeriod"/>
            </a:pPr>
            <a:r>
              <a:rPr lang="en-US" sz="1800" dirty="0" smtClean="0"/>
              <a:t>Mix </a:t>
            </a:r>
            <a:r>
              <a:rPr lang="en-US" sz="1800" dirty="0"/>
              <a:t>well by swirling the flask until there are no striations in the solution.</a:t>
            </a:r>
          </a:p>
          <a:p>
            <a:pPr>
              <a:buFont typeface="+mj-lt"/>
              <a:buAutoNum type="arabicPeriod"/>
            </a:pPr>
            <a:r>
              <a:rPr lang="en-US" sz="1800" dirty="0" smtClean="0"/>
              <a:t>Wash </a:t>
            </a:r>
            <a:r>
              <a:rPr lang="en-US" sz="1800" dirty="0"/>
              <a:t>the stopper into the flask (Do not lose chemical in drops adhering to the stopper). If the stopper is rinsed using a funnel, the funnel must be rinsed (both inside and outside) before it is removed.</a:t>
            </a:r>
          </a:p>
          <a:p>
            <a:pPr>
              <a:buFont typeface="+mj-lt"/>
              <a:buAutoNum type="arabicPeriod"/>
            </a:pPr>
            <a:r>
              <a:rPr lang="en-US" sz="1800" dirty="0" smtClean="0"/>
              <a:t>Make </a:t>
            </a:r>
            <a:r>
              <a:rPr lang="en-US" sz="1800" dirty="0"/>
              <a:t>up to 2cm below the mark</a:t>
            </a:r>
            <a:r>
              <a:rPr lang="en-US" sz="1800" dirty="0" smtClean="0"/>
              <a:t>.</a:t>
            </a:r>
            <a:endParaRPr lang="en-US" sz="1800" dirty="0"/>
          </a:p>
        </p:txBody>
      </p:sp>
    </p:spTree>
    <p:extLst>
      <p:ext uri="{BB962C8B-B14F-4D97-AF65-F5344CB8AC3E}">
        <p14:creationId xmlns:p14="http://schemas.microsoft.com/office/powerpoint/2010/main" val="1229209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PREPARATION </a:t>
            </a:r>
            <a:r>
              <a:rPr lang="en-ZA" sz="4400" dirty="0"/>
              <a:t>OF </a:t>
            </a:r>
            <a:r>
              <a:rPr lang="en-ZA" sz="4400" dirty="0" smtClean="0"/>
              <a:t>STANDARD SOLUTIONS – STEP 2 (Cont.)</a:t>
            </a:r>
            <a:endParaRPr lang="en-ZA" sz="4400" dirty="0"/>
          </a:p>
        </p:txBody>
      </p:sp>
      <p:sp>
        <p:nvSpPr>
          <p:cNvPr id="5" name="Content Placeholder 2"/>
          <p:cNvSpPr>
            <a:spLocks noGrp="1"/>
          </p:cNvSpPr>
          <p:nvPr>
            <p:ph idx="1"/>
          </p:nvPr>
        </p:nvSpPr>
        <p:spPr>
          <a:xfrm>
            <a:off x="323528" y="1600200"/>
            <a:ext cx="8568952" cy="5141168"/>
          </a:xfrm>
          <a:solidFill>
            <a:schemeClr val="bg1">
              <a:lumMod val="95000"/>
              <a:alpha val="75000"/>
            </a:schemeClr>
          </a:solidFill>
          <a:scene3d>
            <a:camera prst="orthographicFront"/>
            <a:lightRig rig="threePt" dir="t"/>
          </a:scene3d>
          <a:sp3d>
            <a:bevelT/>
          </a:sp3d>
        </p:spPr>
        <p:txBody>
          <a:bodyPr>
            <a:noAutofit/>
          </a:bodyPr>
          <a:lstStyle/>
          <a:p>
            <a:pPr marL="531813" indent="-444500">
              <a:buFont typeface="+mj-lt"/>
              <a:buAutoNum type="arabicPeriod" startAt="6"/>
            </a:pPr>
            <a:r>
              <a:rPr lang="en-US" sz="2400" dirty="0" smtClean="0"/>
              <a:t>Stopper </a:t>
            </a:r>
            <a:r>
              <a:rPr lang="en-US" sz="2400" dirty="0"/>
              <a:t>and swirl again. This is the last mixing until No. 22 </a:t>
            </a:r>
            <a:r>
              <a:rPr lang="en-US" sz="2400" dirty="0" smtClean="0"/>
              <a:t>below (When </a:t>
            </a:r>
            <a:r>
              <a:rPr lang="en-US" sz="2400" dirty="0"/>
              <a:t>the flask is finally made up to the mark in step 20, the neck above the mark must be absolutely dry. Any drops in this area would increase the volume during the last mixing in step </a:t>
            </a:r>
            <a:r>
              <a:rPr lang="en-US" sz="2400" dirty="0" smtClean="0"/>
              <a:t>22).</a:t>
            </a:r>
            <a:endParaRPr lang="en-US" sz="2400" dirty="0"/>
          </a:p>
          <a:p>
            <a:pPr marL="531813" indent="-444500">
              <a:buFont typeface="+mj-lt"/>
              <a:buAutoNum type="arabicPeriod" startAt="6"/>
            </a:pPr>
            <a:r>
              <a:rPr lang="en-US" sz="2400" dirty="0" smtClean="0"/>
              <a:t>Rinse </a:t>
            </a:r>
            <a:r>
              <a:rPr lang="en-US" sz="2400" dirty="0"/>
              <a:t>the stopper into the funnel again and rinse the funnel.</a:t>
            </a:r>
          </a:p>
          <a:p>
            <a:pPr marL="531813" indent="-444500">
              <a:buFont typeface="+mj-lt"/>
              <a:buAutoNum type="arabicPeriod" startAt="6"/>
            </a:pPr>
            <a:r>
              <a:rPr lang="en-US" sz="2400" dirty="0" smtClean="0"/>
              <a:t>Rinse </a:t>
            </a:r>
            <a:r>
              <a:rPr lang="en-US" sz="2400" dirty="0"/>
              <a:t>the neck of the flask (The level should be 0.5 cm below the mark).</a:t>
            </a:r>
          </a:p>
          <a:p>
            <a:pPr marL="531813" indent="-444500">
              <a:buFont typeface="+mj-lt"/>
              <a:buAutoNum type="arabicPeriod" startAt="6"/>
            </a:pPr>
            <a:r>
              <a:rPr lang="en-US" sz="2400" dirty="0" smtClean="0"/>
              <a:t>Dry </a:t>
            </a:r>
            <a:r>
              <a:rPr lang="en-US" sz="2400" dirty="0"/>
              <a:t>the stopper.</a:t>
            </a:r>
          </a:p>
          <a:p>
            <a:pPr marL="531813" indent="-444500">
              <a:buFont typeface="+mj-lt"/>
              <a:buAutoNum type="arabicPeriod" startAt="6"/>
            </a:pPr>
            <a:r>
              <a:rPr lang="en-US" sz="2400" dirty="0" smtClean="0"/>
              <a:t>Dry </a:t>
            </a:r>
            <a:r>
              <a:rPr lang="en-US" sz="2400" dirty="0"/>
              <a:t>the neck down to the mark with a roll of tissue / filter paper </a:t>
            </a:r>
            <a:endParaRPr lang="en-US" sz="2400" dirty="0" smtClean="0"/>
          </a:p>
          <a:p>
            <a:pPr marL="531813" indent="-444500">
              <a:buFont typeface="+mj-lt"/>
              <a:buAutoNum type="arabicPeriod" startAt="6"/>
            </a:pPr>
            <a:r>
              <a:rPr lang="en-US" sz="2400" dirty="0" smtClean="0"/>
              <a:t>Do </a:t>
            </a:r>
            <a:r>
              <a:rPr lang="en-US" sz="2400" dirty="0"/>
              <a:t>not dip the tissue into the </a:t>
            </a:r>
            <a:r>
              <a:rPr lang="en-US" sz="2400" dirty="0" smtClean="0"/>
              <a:t>solution – this will lose solution.</a:t>
            </a:r>
            <a:endParaRPr lang="en-US" sz="2400" dirty="0"/>
          </a:p>
        </p:txBody>
      </p:sp>
    </p:spTree>
    <p:extLst>
      <p:ext uri="{BB962C8B-B14F-4D97-AF65-F5344CB8AC3E}">
        <p14:creationId xmlns:p14="http://schemas.microsoft.com/office/powerpoint/2010/main" val="2315377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PREPARATION </a:t>
            </a:r>
            <a:r>
              <a:rPr lang="en-ZA" sz="4400" dirty="0"/>
              <a:t>OF </a:t>
            </a:r>
            <a:r>
              <a:rPr lang="en-ZA" sz="4400" dirty="0" smtClean="0"/>
              <a:t>STANDARD SOLUTIONS – STEP 2 (Cont.)</a:t>
            </a:r>
            <a:endParaRPr lang="en-ZA" sz="4400" dirty="0"/>
          </a:p>
        </p:txBody>
      </p:sp>
      <p:sp>
        <p:nvSpPr>
          <p:cNvPr id="5" name="Content Placeholder 2"/>
          <p:cNvSpPr>
            <a:spLocks noGrp="1"/>
          </p:cNvSpPr>
          <p:nvPr>
            <p:ph idx="1"/>
          </p:nvPr>
        </p:nvSpPr>
        <p:spPr>
          <a:xfrm>
            <a:off x="457200" y="1600200"/>
            <a:ext cx="8219256" cy="4925144"/>
          </a:xfrm>
          <a:solidFill>
            <a:schemeClr val="bg1">
              <a:lumMod val="95000"/>
              <a:alpha val="75000"/>
            </a:schemeClr>
          </a:solidFill>
          <a:scene3d>
            <a:camera prst="orthographicFront"/>
            <a:lightRig rig="threePt" dir="t"/>
          </a:scene3d>
          <a:sp3d>
            <a:bevelT/>
          </a:sp3d>
        </p:spPr>
        <p:txBody>
          <a:bodyPr>
            <a:noAutofit/>
          </a:bodyPr>
          <a:lstStyle/>
          <a:p>
            <a:pPr marL="536575" indent="-536575">
              <a:buFont typeface="+mj-lt"/>
              <a:buAutoNum type="arabicPeriod" startAt="12"/>
            </a:pPr>
            <a:r>
              <a:rPr lang="en-US" sz="2400" dirty="0" smtClean="0"/>
              <a:t>Replace </a:t>
            </a:r>
            <a:r>
              <a:rPr lang="en-US" sz="2400" dirty="0"/>
              <a:t>the stopper.</a:t>
            </a:r>
          </a:p>
          <a:p>
            <a:pPr marL="536575" indent="-536575">
              <a:buFont typeface="+mj-lt"/>
              <a:buAutoNum type="arabicPeriod" startAt="12"/>
            </a:pPr>
            <a:r>
              <a:rPr lang="en-US" sz="2400" dirty="0" smtClean="0"/>
              <a:t>Note </a:t>
            </a:r>
            <a:r>
              <a:rPr lang="en-US" sz="2400" dirty="0"/>
              <a:t>the water bath temperature and ask the laboratory supervisor to adjust it if necessary.</a:t>
            </a:r>
          </a:p>
          <a:p>
            <a:pPr marL="536575" indent="-536575">
              <a:buFont typeface="+mj-lt"/>
              <a:buAutoNum type="arabicPeriod" startAt="12"/>
            </a:pPr>
            <a:r>
              <a:rPr lang="en-US" sz="2400" dirty="0" smtClean="0"/>
              <a:t>Place </a:t>
            </a:r>
            <a:r>
              <a:rPr lang="en-US" sz="2400" dirty="0"/>
              <a:t>a wash bottle and the flask into the water bath (time).</a:t>
            </a:r>
          </a:p>
          <a:p>
            <a:pPr marL="536575" indent="-536575">
              <a:buFont typeface="+mj-lt"/>
              <a:buAutoNum type="arabicPeriod" startAt="12"/>
            </a:pPr>
            <a:r>
              <a:rPr lang="en-US" sz="2400" dirty="0" smtClean="0"/>
              <a:t>Remove </a:t>
            </a:r>
            <a:r>
              <a:rPr lang="en-US" sz="2400" dirty="0"/>
              <a:t>the wash bottle and flask from the water bath (time).</a:t>
            </a:r>
          </a:p>
          <a:p>
            <a:pPr marL="536575" indent="-536575">
              <a:buFont typeface="+mj-lt"/>
              <a:buAutoNum type="arabicPeriod" startAt="12"/>
            </a:pPr>
            <a:r>
              <a:rPr lang="en-US" sz="2400" dirty="0" smtClean="0"/>
              <a:t>Minutes </a:t>
            </a:r>
            <a:r>
              <a:rPr lang="en-US" sz="2400" dirty="0"/>
              <a:t>in water bath: Minimum 30 minutes.</a:t>
            </a:r>
          </a:p>
          <a:p>
            <a:pPr marL="536575" indent="-536575">
              <a:buFont typeface="+mj-lt"/>
              <a:buAutoNum type="arabicPeriod" startAt="12"/>
            </a:pPr>
            <a:r>
              <a:rPr lang="en-US" sz="2400" dirty="0" smtClean="0"/>
              <a:t>Do </a:t>
            </a:r>
            <a:r>
              <a:rPr lang="en-US" sz="2400" dirty="0"/>
              <a:t>not allow the flask to float. Contamination of the neck above the graduation mark could occur.</a:t>
            </a:r>
          </a:p>
          <a:p>
            <a:pPr marL="536575" indent="-536575">
              <a:buFont typeface="+mj-lt"/>
              <a:buAutoNum type="arabicPeriod" startAt="12"/>
            </a:pPr>
            <a:r>
              <a:rPr lang="en-US" sz="2400" dirty="0" smtClean="0"/>
              <a:t>Dry </a:t>
            </a:r>
            <a:r>
              <a:rPr lang="en-US" sz="2400" dirty="0"/>
              <a:t>the wash bottle.</a:t>
            </a:r>
          </a:p>
          <a:p>
            <a:pPr marL="536575" indent="-536575">
              <a:buFont typeface="+mj-lt"/>
              <a:buAutoNum type="arabicPeriod" startAt="12"/>
            </a:pPr>
            <a:r>
              <a:rPr lang="en-US" sz="2400" dirty="0" smtClean="0"/>
              <a:t>Dry </a:t>
            </a:r>
            <a:r>
              <a:rPr lang="en-US" sz="2400" dirty="0"/>
              <a:t>the flask</a:t>
            </a:r>
            <a:r>
              <a:rPr lang="en-US" sz="2400" dirty="0" smtClean="0"/>
              <a:t>.</a:t>
            </a:r>
            <a:endParaRPr lang="en-US" sz="2400" dirty="0"/>
          </a:p>
        </p:txBody>
      </p:sp>
    </p:spTree>
    <p:extLst>
      <p:ext uri="{BB962C8B-B14F-4D97-AF65-F5344CB8AC3E}">
        <p14:creationId xmlns:p14="http://schemas.microsoft.com/office/powerpoint/2010/main" val="900992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PREPARATION </a:t>
            </a:r>
            <a:r>
              <a:rPr lang="en-ZA" sz="4400" dirty="0"/>
              <a:t>OF </a:t>
            </a:r>
            <a:r>
              <a:rPr lang="en-ZA" sz="4400" dirty="0" smtClean="0"/>
              <a:t>STANDARD SOLUTIONS – STEP 2 (Cont.)</a:t>
            </a:r>
            <a:endParaRPr lang="en-ZA" sz="4400" dirty="0"/>
          </a:p>
        </p:txBody>
      </p:sp>
      <p:sp>
        <p:nvSpPr>
          <p:cNvPr id="5" name="Content Placeholder 2"/>
          <p:cNvSpPr>
            <a:spLocks noGrp="1"/>
          </p:cNvSpPr>
          <p:nvPr>
            <p:ph idx="1"/>
          </p:nvPr>
        </p:nvSpPr>
        <p:spPr>
          <a:xfrm>
            <a:off x="457200" y="1600200"/>
            <a:ext cx="8219256" cy="4925144"/>
          </a:xfrm>
          <a:solidFill>
            <a:schemeClr val="bg1">
              <a:lumMod val="95000"/>
              <a:alpha val="75000"/>
            </a:schemeClr>
          </a:solidFill>
          <a:scene3d>
            <a:camera prst="orthographicFront"/>
            <a:lightRig rig="threePt" dir="t"/>
          </a:scene3d>
          <a:sp3d>
            <a:bevelT/>
          </a:sp3d>
        </p:spPr>
        <p:txBody>
          <a:bodyPr>
            <a:noAutofit/>
          </a:bodyPr>
          <a:lstStyle/>
          <a:p>
            <a:pPr marL="531813" indent="-531813">
              <a:buFont typeface="+mj-lt"/>
              <a:buAutoNum type="arabicPeriod" startAt="20"/>
            </a:pPr>
            <a:r>
              <a:rPr lang="en-US" sz="2700" dirty="0" smtClean="0"/>
              <a:t>By </a:t>
            </a:r>
            <a:r>
              <a:rPr lang="en-US" sz="2700" dirty="0"/>
              <a:t>bringing the tip of a pipette or fine dropper close to the meniscus, carefully make to mark (No splashing or wetting of the neck above the mark</a:t>
            </a:r>
            <a:r>
              <a:rPr lang="en-US" sz="2700" dirty="0" smtClean="0"/>
              <a:t>). HINT</a:t>
            </a:r>
            <a:r>
              <a:rPr lang="en-US" sz="2700" dirty="0"/>
              <a:t>: Hold the flask above the mark with the index finger placed over the mouth about half way. Keep the pipette against this finger to control it in the </a:t>
            </a:r>
            <a:r>
              <a:rPr lang="en-US" sz="2700" dirty="0" err="1"/>
              <a:t>centre</a:t>
            </a:r>
            <a:r>
              <a:rPr lang="en-US" sz="2700" dirty="0"/>
              <a:t> of the neck so as not to let it touch the side.</a:t>
            </a:r>
          </a:p>
          <a:p>
            <a:pPr marL="531813" indent="-531813">
              <a:buFont typeface="+mj-lt"/>
              <a:buAutoNum type="arabicPeriod" startAt="20"/>
            </a:pPr>
            <a:r>
              <a:rPr lang="en-US" sz="2700" dirty="0" smtClean="0"/>
              <a:t>Replace </a:t>
            </a:r>
            <a:r>
              <a:rPr lang="en-US" sz="2700" dirty="0"/>
              <a:t>the stopper (It should still be dry).</a:t>
            </a:r>
          </a:p>
          <a:p>
            <a:pPr marL="531813" indent="-531813">
              <a:buFont typeface="+mj-lt"/>
              <a:buAutoNum type="arabicPeriod" startAt="20"/>
            </a:pPr>
            <a:r>
              <a:rPr lang="en-US" sz="2700" dirty="0" smtClean="0"/>
              <a:t>Mix </a:t>
            </a:r>
            <a:r>
              <a:rPr lang="en-US" sz="2700" dirty="0"/>
              <a:t>well by inverting 20 times.</a:t>
            </a:r>
          </a:p>
          <a:p>
            <a:pPr marL="531813" indent="-531813">
              <a:buFont typeface="+mj-lt"/>
              <a:buAutoNum type="arabicPeriod" startAt="20"/>
            </a:pPr>
            <a:r>
              <a:rPr lang="en-US" sz="2700" dirty="0" smtClean="0"/>
              <a:t>Store </a:t>
            </a:r>
            <a:r>
              <a:rPr lang="en-US" sz="2700" dirty="0"/>
              <a:t>in a reagent bottle and label the bottle accurately</a:t>
            </a:r>
            <a:r>
              <a:rPr lang="en-US" sz="2700" dirty="0" smtClean="0"/>
              <a:t>.</a:t>
            </a:r>
            <a:endParaRPr lang="en-US" sz="2700" dirty="0"/>
          </a:p>
        </p:txBody>
      </p:sp>
    </p:spTree>
    <p:extLst>
      <p:ext uri="{BB962C8B-B14F-4D97-AF65-F5344CB8AC3E}">
        <p14:creationId xmlns:p14="http://schemas.microsoft.com/office/powerpoint/2010/main" val="782402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83F3D944B9D242BC2B2B737E9F12DD" ma:contentTypeVersion="0" ma:contentTypeDescription="Create a new document." ma:contentTypeScope="" ma:versionID="ed1326efab41682ffb28ddec26180793">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78596D-0EF3-47E4-8324-6753141CE026}"/>
</file>

<file path=customXml/itemProps2.xml><?xml version="1.0" encoding="utf-8"?>
<ds:datastoreItem xmlns:ds="http://schemas.openxmlformats.org/officeDocument/2006/customXml" ds:itemID="{8B307C36-9581-48A2-9374-82A9DD82534E}"/>
</file>

<file path=customXml/itemProps3.xml><?xml version="1.0" encoding="utf-8"?>
<ds:datastoreItem xmlns:ds="http://schemas.openxmlformats.org/officeDocument/2006/customXml" ds:itemID="{80477991-3625-4BB8-9030-5542F1211928}"/>
</file>

<file path=docProps/app.xml><?xml version="1.0" encoding="utf-8"?>
<Properties xmlns="http://schemas.openxmlformats.org/officeDocument/2006/extended-properties" xmlns:vt="http://schemas.openxmlformats.org/officeDocument/2006/docPropsVTypes">
  <Template/>
  <TotalTime>4871</TotalTime>
  <Words>3543</Words>
  <Application>Microsoft Office PowerPoint</Application>
  <PresentationFormat>On-screen Show (4:3)</PresentationFormat>
  <Paragraphs>315</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INTRODUCTION</vt:lpstr>
      <vt:lpstr>STANDARD SOLUTIONS </vt:lpstr>
      <vt:lpstr>PREPARATION OF STANDARD SOLUTIONS </vt:lpstr>
      <vt:lpstr>PREPARATION OF STANDARD SOLUTIONS – STEP 1</vt:lpstr>
      <vt:lpstr>PREPARATION OF STANDARD SOLUTIONS – STEP 2</vt:lpstr>
      <vt:lpstr>PREPARATION OF STANDARD SOLUTIONS – STEP 2 (Cont.)</vt:lpstr>
      <vt:lpstr>PREPARATION OF STANDARD SOLUTIONS – STEP 2 (Cont.)</vt:lpstr>
      <vt:lpstr>PREPARATION OF STANDARD SOLUTIONS – STEP 2 (Cont.)</vt:lpstr>
      <vt:lpstr>PREPARATION OF STANDARD SOLUTIONS FROM A SOLUTE</vt:lpstr>
      <vt:lpstr>PREPARATION OF STANDARD SOLUTIONS FROM LIQUIDS</vt:lpstr>
      <vt:lpstr>STORAGE OF SOLUTIONS</vt:lpstr>
      <vt:lpstr>LABELLING SOLUTIONS</vt:lpstr>
      <vt:lpstr>PROTECTING LABELS</vt:lpstr>
      <vt:lpstr>AMOUNT OF DISSOLVED SUBSTANCE(S)</vt:lpstr>
      <vt:lpstr>AMOUNT OF DISSOLVED SUBSTANCE(S)</vt:lpstr>
      <vt:lpstr>AMOUNT OF DISSOLVED SUBSTANCE(S)</vt:lpstr>
      <vt:lpstr>EXPRESSING CONCENTRATION </vt:lpstr>
      <vt:lpstr>EXPRESSING CONCENTRATION </vt:lpstr>
      <vt:lpstr>EXPRESSING CONCENTRATION </vt:lpstr>
      <vt:lpstr>EXPRESSING CONCENTRATION </vt:lpstr>
      <vt:lpstr>REDUCING THE CONCENTRATION</vt:lpstr>
      <vt:lpstr>REDUCING THE CONCENTRATION</vt:lpstr>
      <vt:lpstr>REDUCING THE CONCENTRATION</vt:lpstr>
      <vt:lpstr>REDUCING THE CONCENTRATION</vt:lpstr>
      <vt:lpstr>REDUCING THE CONCENTRATION</vt:lpstr>
      <vt:lpstr>CALCULATIONS INVOLVING QUANTITATIVE TRANSFERS</vt:lpstr>
      <vt:lpstr>CALCULATIONS INVOLVING QUANTITATIVE TRANSFERS</vt:lpstr>
      <vt:lpstr>CALCULATIONS INVOLVING QUANTITATIVE TRANSFERS</vt:lpstr>
      <vt:lpstr>CALCULATIONS INVOLVING QUANTITATIVE TRANSFERS</vt:lpstr>
      <vt:lpstr>CALCULATIONS INVOLVING QUANTITATIVE TRANSFERS</vt:lpstr>
      <vt:lpstr>DENSITY OF SOLUTIONS</vt:lpstr>
      <vt:lpstr>DENSITY OF SOLUTIONS</vt:lpstr>
      <vt:lpstr>DENSITY OF SOLUTIONS</vt:lpstr>
      <vt:lpstr>DENSITY OF SOLUTIONS</vt:lpstr>
      <vt:lpstr>OTHER USEFUL FORMULAE</vt:lpstr>
      <vt:lpstr>OTHER USEFUL FORMULAE</vt:lpstr>
      <vt:lpstr>SPECIFIC GRAVITY</vt:lpstr>
      <vt:lpstr>SPECIFIC GRAVITY</vt:lpstr>
      <vt:lpstr>CONVERTING % DISSOLVED SUBSTANCE TO CONCENTRATION IN g/l</vt:lpstr>
      <vt:lpstr>CONVERTING % DISSOLVED SUBSTANCE TO CONCENTRATION IN g/l</vt:lpstr>
      <vt:lpstr>CONVERTING % DISSOLVED SUBSTANCE TO CONCENTRATION IN g/l</vt:lpstr>
      <vt:lpstr>CONVERTING CONCENTRATION IN g/l TO % DISSOLVED SUBSTANCE</vt:lpstr>
      <vt:lpstr>CONVERTING CONCENTRATION IN g/l TO % DISSOLVED SUBSTANCE</vt:lpstr>
      <vt:lpstr>CONVERTING CONCENTRATION IN g/l TO % DISSOLVED SUBSTANCE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Merida Roets</dc:creator>
  <cp:lastModifiedBy>User</cp:lastModifiedBy>
  <cp:revision>219</cp:revision>
  <dcterms:created xsi:type="dcterms:W3CDTF">2016-11-15T07:03:29Z</dcterms:created>
  <dcterms:modified xsi:type="dcterms:W3CDTF">2018-03-05T09:30:13Z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0x010100D883F3D944B9D242BC2B2B737E9F12DD</vt:lpwstr>
  </property>
</Properties>
</file>