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3" r:id="rId2"/>
    <p:sldId id="382" r:id="rId3"/>
    <p:sldId id="460" r:id="rId4"/>
    <p:sldId id="422" r:id="rId5"/>
    <p:sldId id="413" r:id="rId6"/>
    <p:sldId id="425" r:id="rId7"/>
    <p:sldId id="426" r:id="rId8"/>
    <p:sldId id="461" r:id="rId9"/>
    <p:sldId id="4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88" autoAdjust="0"/>
    <p:restoredTop sz="94579" autoAdjust="0"/>
  </p:normalViewPr>
  <p:slideViewPr>
    <p:cSldViewPr>
      <p:cViewPr>
        <p:scale>
          <a:sx n="66" d="100"/>
          <a:sy n="66" d="100"/>
        </p:scale>
        <p:origin x="-10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395536" y="476672"/>
            <a:ext cx="5544616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00000"/>
                </a:solidFill>
                <a:latin typeface="+mj-lt"/>
              </a:rPr>
              <a:t>NQF 5: OCCUPATIONAL CERTIFICATE: SUGAR PROCESSING CONTROLLER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72608"/>
            <a:ext cx="1273287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1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83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445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2018/03/05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8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2018/03/05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08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2018/03/05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66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2018/03/05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7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2018/03/05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7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2018/03/05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46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D3F1-B886-4AA3-90B5-F60263DF2F6E}" type="datetimeFigureOut">
              <a:rPr lang="en-ZA" smtClean="0"/>
              <a:t>2018/03/05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500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3717032"/>
            <a:ext cx="7056784" cy="151216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3600" dirty="0" smtClean="0">
                <a:solidFill>
                  <a:srgbClr val="C0504D">
                    <a:lumMod val="75000"/>
                  </a:srgbClr>
                </a:solidFill>
              </a:rPr>
              <a:t>KNOWLEDGE TOPIC </a:t>
            </a:r>
            <a:r>
              <a:rPr lang="en-US" sz="3600" dirty="0" smtClean="0">
                <a:solidFill>
                  <a:srgbClr val="C0504D">
                    <a:lumMod val="75000"/>
                  </a:srgbClr>
                </a:solidFill>
              </a:rPr>
              <a:t>12:</a:t>
            </a:r>
            <a:r>
              <a:rPr lang="en-US" sz="3600" dirty="0">
                <a:solidFill>
                  <a:srgbClr val="C0504D">
                    <a:lumMod val="75000"/>
                  </a:srgbClr>
                </a:solidFill>
              </a:rPr>
              <a:t> </a:t>
            </a:r>
            <a:r>
              <a:rPr lang="en-US" sz="3600" dirty="0" smtClean="0">
                <a:solidFill>
                  <a:srgbClr val="C0504D">
                    <a:lumMod val="75000"/>
                  </a:srgbClr>
                </a:solidFill>
              </a:rPr>
              <a:t>SAMPLING</a:t>
            </a:r>
            <a:endParaRPr lang="en-US" sz="36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US" sz="24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ZA" sz="24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400" dirty="0" smtClean="0"/>
              <a:t>INTRODUCTION</a:t>
            </a:r>
            <a:endParaRPr lang="en-ZA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6624736" cy="5141168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sz="2400" dirty="0"/>
              <a:t>Correct sampling techniques are of vital importance if meaningful results are to be obtained to effect proper factory control. </a:t>
            </a:r>
            <a:endParaRPr lang="en-US" sz="2400" dirty="0" smtClean="0"/>
          </a:p>
          <a:p>
            <a:r>
              <a:rPr lang="en-US" sz="2400" dirty="0" smtClean="0"/>
              <a:t>An </a:t>
            </a:r>
            <a:r>
              <a:rPr lang="en-US" sz="2400" dirty="0"/>
              <a:t>analysis can be no better than the </a:t>
            </a:r>
            <a:r>
              <a:rPr lang="en-US" sz="2400" dirty="0" err="1"/>
              <a:t>representivity</a:t>
            </a:r>
            <a:r>
              <a:rPr lang="en-US" sz="2400" dirty="0"/>
              <a:t> of the sample being </a:t>
            </a:r>
            <a:r>
              <a:rPr lang="en-US" sz="2400" dirty="0" err="1"/>
              <a:t>analysed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becomes meaningless and pointless to obtain and publish analytical results of samples that are not representative.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following factors should be borne in mind when an analysis is done on a sample that is not representative.</a:t>
            </a:r>
          </a:p>
          <a:p>
            <a:pPr lvl="1"/>
            <a:r>
              <a:rPr lang="en-US" sz="1800" dirty="0" smtClean="0"/>
              <a:t>Waste </a:t>
            </a:r>
            <a:r>
              <a:rPr lang="en-US" sz="1800" dirty="0"/>
              <a:t>of time – another analysis could have been done </a:t>
            </a:r>
          </a:p>
          <a:p>
            <a:pPr lvl="1"/>
            <a:r>
              <a:rPr lang="en-US" sz="1800" dirty="0" smtClean="0"/>
              <a:t>Waste </a:t>
            </a:r>
            <a:r>
              <a:rPr lang="en-US" sz="1800" dirty="0"/>
              <a:t>of money – chemicals, filter paper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499" y="1488340"/>
            <a:ext cx="2075989" cy="2804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948264" y="4221088"/>
            <a:ext cx="1979712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dirty="0"/>
              <a:t>Samples should be well mixed before an aliquot is taken for analysis</a:t>
            </a:r>
          </a:p>
        </p:txBody>
      </p:sp>
    </p:spTree>
    <p:extLst>
      <p:ext uri="{BB962C8B-B14F-4D97-AF65-F5344CB8AC3E}">
        <p14:creationId xmlns:p14="http://schemas.microsoft.com/office/powerpoint/2010/main" val="74161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400" dirty="0" smtClean="0"/>
              <a:t>SUB-SAMPLING</a:t>
            </a:r>
            <a:endParaRPr lang="en-ZA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141168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sz="2200" dirty="0" smtClean="0"/>
              <a:t>Sub-sampling </a:t>
            </a:r>
            <a:r>
              <a:rPr lang="en-US" sz="2200" dirty="0"/>
              <a:t>of samples sent to the laboratory must also be representative to ensure accuracy. </a:t>
            </a:r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importance of mixing the primary sample before sub-sampling cannot be over-stressed. </a:t>
            </a:r>
          </a:p>
          <a:p>
            <a:r>
              <a:rPr lang="en-US" sz="2200" dirty="0" smtClean="0"/>
              <a:t>Sub-sampling </a:t>
            </a:r>
            <a:r>
              <a:rPr lang="en-US" sz="2200" dirty="0"/>
              <a:t>is a procedure whereby a sample is divided up into smaller portions – each portion being representative of the original sample. </a:t>
            </a:r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person taking the sample (sample carrier) should not be interfered with while doing his job. </a:t>
            </a:r>
            <a:endParaRPr lang="en-US" sz="2200" dirty="0" smtClean="0"/>
          </a:p>
          <a:p>
            <a:r>
              <a:rPr lang="en-US" sz="2200" dirty="0" smtClean="0"/>
              <a:t>Operators </a:t>
            </a:r>
            <a:r>
              <a:rPr lang="en-US" sz="2200" dirty="0"/>
              <a:t>have a tendency to tell the sample carrier when to take a sample (when the conditions are right). </a:t>
            </a:r>
            <a:endParaRPr lang="en-US" sz="2200" dirty="0" smtClean="0"/>
          </a:p>
          <a:p>
            <a:r>
              <a:rPr lang="en-US" sz="2200" dirty="0" smtClean="0"/>
              <a:t>This </a:t>
            </a:r>
            <a:r>
              <a:rPr lang="en-US" sz="2200" dirty="0"/>
              <a:t>means that the sample taken is then biased and no longer representative. </a:t>
            </a:r>
          </a:p>
        </p:txBody>
      </p:sp>
    </p:spTree>
    <p:extLst>
      <p:ext uri="{BB962C8B-B14F-4D97-AF65-F5344CB8AC3E}">
        <p14:creationId xmlns:p14="http://schemas.microsoft.com/office/powerpoint/2010/main" val="114892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400" dirty="0" smtClean="0"/>
              <a:t>CONTINUOUS </a:t>
            </a:r>
            <a:r>
              <a:rPr lang="en-ZA" sz="4400" dirty="0"/>
              <a:t>SAMPLING</a:t>
            </a:r>
            <a:endParaRPr lang="en-ZA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5616624" cy="50691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dirty="0"/>
              <a:t>Continuous sampling is necessary where great accuracy is required e.g. cane (DAC), mixed juice, sugar and final molasses.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sample should be in proportion to the quantity produced during a specific period.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588" y="1628800"/>
            <a:ext cx="2366100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384638" y="5115794"/>
            <a:ext cx="2286000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/>
              <a:t>Samples are taken at many stages of the sugar milling process. Here at the diffusion stage….</a:t>
            </a:r>
          </a:p>
        </p:txBody>
      </p:sp>
    </p:spTree>
    <p:extLst>
      <p:ext uri="{BB962C8B-B14F-4D97-AF65-F5344CB8AC3E}">
        <p14:creationId xmlns:p14="http://schemas.microsoft.com/office/powerpoint/2010/main" val="184044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400" dirty="0" smtClean="0"/>
              <a:t>CATCH </a:t>
            </a:r>
            <a:r>
              <a:rPr lang="en-ZA" sz="4400" dirty="0"/>
              <a:t>SAMPLING </a:t>
            </a:r>
            <a:endParaRPr lang="en-ZA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42992" cy="48531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sz="2600" dirty="0"/>
              <a:t>Where great accuracy is not required, catch samples taken at fairly large time intervals or as required are adequate. </a:t>
            </a:r>
            <a:endParaRPr lang="en-US" sz="2600" dirty="0" smtClean="0"/>
          </a:p>
          <a:p>
            <a:r>
              <a:rPr lang="en-US" sz="2600" dirty="0" smtClean="0"/>
              <a:t>These </a:t>
            </a:r>
            <a:r>
              <a:rPr lang="en-US" sz="2600" dirty="0"/>
              <a:t>are the samples required for routine quality control i.e. brix, pol and </a:t>
            </a:r>
            <a:r>
              <a:rPr lang="en-US" sz="2600" dirty="0" err="1"/>
              <a:t>pH.</a:t>
            </a:r>
            <a:r>
              <a:rPr lang="en-US" sz="2600" dirty="0"/>
              <a:t> </a:t>
            </a:r>
            <a:endParaRPr lang="en-US" sz="2600" dirty="0" smtClean="0"/>
          </a:p>
          <a:p>
            <a:r>
              <a:rPr lang="en-US" sz="2600" dirty="0" smtClean="0"/>
              <a:t>Catch </a:t>
            </a:r>
            <a:r>
              <a:rPr lang="en-US" sz="2600" dirty="0"/>
              <a:t>sampling is also practiced when there is the possibility that a continuous sample will deteriorate during the sampling period.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556792"/>
            <a:ext cx="2208585" cy="3675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500414" y="5232523"/>
            <a:ext cx="2164933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Sampling to assess sugar </a:t>
            </a:r>
            <a:r>
              <a:rPr lang="en-US" sz="2400" dirty="0"/>
              <a:t>crystal formation</a:t>
            </a:r>
          </a:p>
        </p:txBody>
      </p:sp>
    </p:spTree>
    <p:extLst>
      <p:ext uri="{BB962C8B-B14F-4D97-AF65-F5344CB8AC3E}">
        <p14:creationId xmlns:p14="http://schemas.microsoft.com/office/powerpoint/2010/main" val="238375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dirty="0" smtClean="0"/>
              <a:t>SAMPLE </a:t>
            </a:r>
            <a:r>
              <a:rPr lang="en-US" sz="4400" dirty="0"/>
              <a:t>CONTAINERS AND PRESERVATION OF SAMPLES</a:t>
            </a:r>
            <a:endParaRPr lang="en-ZA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sz="1800" dirty="0"/>
              <a:t>In order to obtain accurate results, cleanliness of sample receptacles is absolutely essential. </a:t>
            </a:r>
            <a:endParaRPr lang="en-US" sz="1800" dirty="0" smtClean="0"/>
          </a:p>
          <a:p>
            <a:r>
              <a:rPr lang="en-US" sz="1800" dirty="0" smtClean="0"/>
              <a:t>It </a:t>
            </a:r>
            <a:r>
              <a:rPr lang="en-US" sz="1800" dirty="0"/>
              <a:t>is imperative that sample containers are cleaned and </a:t>
            </a:r>
            <a:r>
              <a:rPr lang="en-US" sz="1800" dirty="0" err="1"/>
              <a:t>sterilised</a:t>
            </a:r>
            <a:r>
              <a:rPr lang="en-US" sz="1800" dirty="0"/>
              <a:t> at regular intervals to prevent contamination of subsequent samples. </a:t>
            </a:r>
            <a:endParaRPr lang="en-US" sz="1800" dirty="0" smtClean="0"/>
          </a:p>
          <a:p>
            <a:r>
              <a:rPr lang="en-US" sz="1800" dirty="0" smtClean="0"/>
              <a:t>In </a:t>
            </a:r>
            <a:r>
              <a:rPr lang="en-US" sz="1800" dirty="0"/>
              <a:t>the case of continuous samples, juice preservative (mercuric chloride) should be added to prevent possible deterioration. </a:t>
            </a:r>
            <a:endParaRPr lang="en-US" sz="1800" dirty="0" smtClean="0"/>
          </a:p>
          <a:p>
            <a:r>
              <a:rPr lang="en-US" sz="1800" dirty="0" smtClean="0"/>
              <a:t>It </a:t>
            </a:r>
            <a:r>
              <a:rPr lang="en-US" sz="1800" dirty="0"/>
              <a:t>is general practice in laboratories to preserve composite samples of juice (mixed juice and clear juice) with mercuric chloride. </a:t>
            </a:r>
            <a:endParaRPr lang="en-US" sz="1800" dirty="0" smtClean="0"/>
          </a:p>
          <a:p>
            <a:r>
              <a:rPr lang="en-US" sz="1800" dirty="0" smtClean="0"/>
              <a:t>It </a:t>
            </a:r>
            <a:r>
              <a:rPr lang="en-US" sz="1800" dirty="0"/>
              <a:t>is not necessary to preserve samples of high concentration (syrup, molasses, </a:t>
            </a:r>
            <a:r>
              <a:rPr lang="en-US" sz="1800" dirty="0" err="1"/>
              <a:t>massecuites</a:t>
            </a:r>
            <a:r>
              <a:rPr lang="en-US" sz="1800" dirty="0"/>
              <a:t>) although syrup samples must be placed in a fridge or deep freeze if they are to be stored for some time.</a:t>
            </a:r>
          </a:p>
          <a:p>
            <a:r>
              <a:rPr lang="en-US" sz="1800" dirty="0"/>
              <a:t>Duplicate sampling devices and containers are necessary. </a:t>
            </a:r>
            <a:endParaRPr lang="en-US" sz="1800" dirty="0" smtClean="0"/>
          </a:p>
          <a:p>
            <a:r>
              <a:rPr lang="en-US" sz="1800" dirty="0" smtClean="0"/>
              <a:t>Sample </a:t>
            </a:r>
            <a:r>
              <a:rPr lang="en-US" sz="1800" dirty="0"/>
              <a:t>cans should be made of stainless steel or copper, be seamless and have covers to </a:t>
            </a:r>
            <a:r>
              <a:rPr lang="en-US" sz="1800" dirty="0" err="1"/>
              <a:t>minimise</a:t>
            </a:r>
            <a:r>
              <a:rPr lang="en-US" sz="1800" dirty="0"/>
              <a:t> evaporation losses and to prevent contamination and deterioration. </a:t>
            </a:r>
            <a:endParaRPr lang="en-US" sz="1800" dirty="0" smtClean="0"/>
          </a:p>
          <a:p>
            <a:r>
              <a:rPr lang="en-US" sz="1800" dirty="0" smtClean="0"/>
              <a:t>They </a:t>
            </a:r>
            <a:r>
              <a:rPr lang="en-US" sz="1800" dirty="0"/>
              <a:t>should not have sharp corners.</a:t>
            </a:r>
          </a:p>
        </p:txBody>
      </p:sp>
    </p:spTree>
    <p:extLst>
      <p:ext uri="{BB962C8B-B14F-4D97-AF65-F5344CB8AC3E}">
        <p14:creationId xmlns:p14="http://schemas.microsoft.com/office/powerpoint/2010/main" val="105958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400" dirty="0" smtClean="0"/>
              <a:t>SPECIFIC SAMPLING PROCEDURES AT A MILL</a:t>
            </a:r>
            <a:endParaRPr lang="en-ZA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12568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dirty="0" smtClean="0"/>
              <a:t>Each of the following components in the sugar manufacturing process has its own sampling procedure:</a:t>
            </a:r>
          </a:p>
          <a:p>
            <a:pPr>
              <a:buFont typeface="Arial" charset="0"/>
              <a:buChar char="•"/>
            </a:pPr>
            <a:r>
              <a:rPr lang="en-US" sz="2500" dirty="0" smtClean="0"/>
              <a:t>Cane</a:t>
            </a:r>
          </a:p>
          <a:p>
            <a:pPr lvl="1">
              <a:buFont typeface="Arial" charset="0"/>
              <a:buChar char="•"/>
            </a:pPr>
            <a:r>
              <a:rPr lang="en-US" sz="2500" dirty="0" smtClean="0"/>
              <a:t>Prepared cane for direct analysis</a:t>
            </a:r>
          </a:p>
          <a:p>
            <a:pPr lvl="1">
              <a:buFont typeface="Arial" charset="0"/>
              <a:buChar char="•"/>
            </a:pPr>
            <a:r>
              <a:rPr lang="en-US" sz="2500" dirty="0" smtClean="0"/>
              <a:t>Whole Stick cane</a:t>
            </a:r>
          </a:p>
          <a:p>
            <a:pPr>
              <a:buFont typeface="Arial" charset="0"/>
              <a:buChar char="•"/>
            </a:pPr>
            <a:r>
              <a:rPr lang="en-US" sz="2500" dirty="0" smtClean="0"/>
              <a:t>Bagasse</a:t>
            </a:r>
          </a:p>
          <a:p>
            <a:pPr>
              <a:buFont typeface="Arial" charset="0"/>
              <a:buChar char="•"/>
            </a:pPr>
            <a:r>
              <a:rPr lang="en-US" sz="2500" dirty="0" smtClean="0"/>
              <a:t>First expressed juice</a:t>
            </a:r>
          </a:p>
          <a:p>
            <a:pPr>
              <a:buFont typeface="Arial" charset="0"/>
              <a:buChar char="•"/>
            </a:pPr>
            <a:r>
              <a:rPr lang="en-US" sz="2500" dirty="0" smtClean="0"/>
              <a:t>Mixed juice</a:t>
            </a:r>
          </a:p>
          <a:p>
            <a:pPr lvl="1">
              <a:buFont typeface="Arial" charset="0"/>
              <a:buChar char="•"/>
            </a:pPr>
            <a:r>
              <a:rPr lang="en-US" sz="2500" dirty="0" smtClean="0"/>
              <a:t>POL, BRIX and Sucrose</a:t>
            </a:r>
          </a:p>
          <a:p>
            <a:pPr lvl="1">
              <a:buFont typeface="Arial" charset="0"/>
              <a:buChar char="•"/>
            </a:pPr>
            <a:r>
              <a:rPr lang="en-US" sz="2500" dirty="0" smtClean="0"/>
              <a:t>Insoluble solids determination</a:t>
            </a:r>
          </a:p>
          <a:p>
            <a:pPr lvl="1">
              <a:buFont typeface="Arial" charset="0"/>
              <a:buChar char="•"/>
            </a:pPr>
            <a:r>
              <a:rPr lang="en-US" sz="2500" dirty="0" smtClean="0"/>
              <a:t>Reducing sugars and pH</a:t>
            </a:r>
          </a:p>
        </p:txBody>
      </p:sp>
    </p:spTree>
    <p:extLst>
      <p:ext uri="{BB962C8B-B14F-4D97-AF65-F5344CB8AC3E}">
        <p14:creationId xmlns:p14="http://schemas.microsoft.com/office/powerpoint/2010/main" val="122920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400" dirty="0" smtClean="0"/>
              <a:t>SPECIFIC SAMPLING PROCEDURES AT A MILL (Cont.)</a:t>
            </a:r>
            <a:endParaRPr lang="en-ZA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672208"/>
            <a:ext cx="8219256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/>
              <a:t>Clarified Juice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US" sz="2800" dirty="0"/>
              <a:t>Filter Feed (Mud)</a:t>
            </a:r>
          </a:p>
          <a:p>
            <a:pPr lvl="1"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pH</a:t>
            </a:r>
          </a:p>
          <a:p>
            <a:pPr lvl="1"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BRIX, BAGACILLO and suspended solids% Feed</a:t>
            </a:r>
          </a:p>
          <a:p>
            <a:pPr lvl="1"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POL and insoluble solids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US" sz="2800" dirty="0" smtClean="0"/>
              <a:t>Filter Cake</a:t>
            </a:r>
          </a:p>
          <a:p>
            <a:pPr lvl="1"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POL and Moisture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US" sz="2800" dirty="0" smtClean="0"/>
              <a:t>Filtrate</a:t>
            </a:r>
          </a:p>
          <a:p>
            <a:pPr lvl="1"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BRIX and POL determinations</a:t>
            </a:r>
          </a:p>
          <a:p>
            <a:pPr lvl="1"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BRIX and MUD solids % filtrate</a:t>
            </a:r>
          </a:p>
        </p:txBody>
      </p:sp>
    </p:spTree>
    <p:extLst>
      <p:ext uri="{BB962C8B-B14F-4D97-AF65-F5344CB8AC3E}">
        <p14:creationId xmlns:p14="http://schemas.microsoft.com/office/powerpoint/2010/main" val="299184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400" dirty="0" smtClean="0"/>
              <a:t>SPECIFIC SAMPLING PROCEDURES AT A MILL (Cont.)</a:t>
            </a:r>
            <a:endParaRPr lang="en-ZA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672208"/>
            <a:ext cx="8219256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Syrup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US" dirty="0" err="1"/>
              <a:t>Remelt</a:t>
            </a:r>
            <a:endParaRPr lang="en-US" dirty="0"/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A-, B- and C-</a:t>
            </a:r>
            <a:r>
              <a:rPr lang="en-US" dirty="0" err="1" smtClean="0"/>
              <a:t>Massecuite</a:t>
            </a:r>
            <a:endParaRPr lang="en-US" dirty="0" smtClean="0"/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Magma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A- and B-Molasses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Final molasses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B-, C1- and C2- Sugars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A-Sugar</a:t>
            </a:r>
          </a:p>
        </p:txBody>
      </p:sp>
    </p:spTree>
    <p:extLst>
      <p:ext uri="{BB962C8B-B14F-4D97-AF65-F5344CB8AC3E}">
        <p14:creationId xmlns:p14="http://schemas.microsoft.com/office/powerpoint/2010/main" val="100341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3F3D944B9D242BC2B2B737E9F12DD" ma:contentTypeVersion="0" ma:contentTypeDescription="Create a new document." ma:contentTypeScope="" ma:versionID="ed1326efab41682ffb28ddec26180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F19DAC-631E-4467-8249-DB827A21A00E}"/>
</file>

<file path=customXml/itemProps2.xml><?xml version="1.0" encoding="utf-8"?>
<ds:datastoreItem xmlns:ds="http://schemas.openxmlformats.org/officeDocument/2006/customXml" ds:itemID="{2C1A761C-3724-48D0-A59A-191BA63F679B}"/>
</file>

<file path=customXml/itemProps3.xml><?xml version="1.0" encoding="utf-8"?>
<ds:datastoreItem xmlns:ds="http://schemas.openxmlformats.org/officeDocument/2006/customXml" ds:itemID="{5F71B086-1687-41B9-8658-792F656925D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5046</TotalTime>
  <Words>631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INTRODUCTION</vt:lpstr>
      <vt:lpstr>SUB-SAMPLING</vt:lpstr>
      <vt:lpstr>CONTINUOUS SAMPLING</vt:lpstr>
      <vt:lpstr>CATCH SAMPLING </vt:lpstr>
      <vt:lpstr>SAMPLE CONTAINERS AND PRESERVATION OF SAMPLES</vt:lpstr>
      <vt:lpstr>SPECIFIC SAMPLING PROCEDURES AT A MILL</vt:lpstr>
      <vt:lpstr>SPECIFIC SAMPLING PROCEDURES AT A MILL (Cont.)</vt:lpstr>
      <vt:lpstr>SPECIFIC SAMPLING PROCEDURES AT A MILL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Merida Roets</dc:creator>
  <cp:lastModifiedBy>User</cp:lastModifiedBy>
  <cp:revision>224</cp:revision>
  <dcterms:created xsi:type="dcterms:W3CDTF">2016-11-15T07:03:29Z</dcterms:created>
  <dcterms:modified xsi:type="dcterms:W3CDTF">2018-03-05T12:24:27Z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0x010100D883F3D944B9D242BC2B2B737E9F12DD</vt:lpwstr>
  </property>
</Properties>
</file>