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73" r:id="rId3"/>
    <p:sldId id="292" r:id="rId4"/>
    <p:sldId id="334" r:id="rId5"/>
    <p:sldId id="336" r:id="rId6"/>
    <p:sldId id="335" r:id="rId7"/>
    <p:sldId id="375" r:id="rId8"/>
    <p:sldId id="3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438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72608"/>
            <a:ext cx="1273287" cy="126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2018/02/20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COMPONENT: MODULE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1: SUGAR PROCESSING LABORATORY WORK</a:t>
            </a:r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Background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ZA" dirty="0" smtClean="0"/>
              <a:t>In the organisational structure of every sugar mill (sugar processing plant) there is a specific department or division dedicated to QUALITY CONTROL.</a:t>
            </a:r>
          </a:p>
          <a:p>
            <a:r>
              <a:rPr lang="en-ZA" dirty="0" smtClean="0"/>
              <a:t>The Sugar Mill Laboratory is responsible for providing the raw data that describes the quality of the sugar as it moves from one process to another through the factory.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700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Purpose of the Laboratory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marL="0" indent="6350">
              <a:buNone/>
            </a:pPr>
            <a:r>
              <a:rPr lang="en-ZA" sz="4400" dirty="0" smtClean="0"/>
              <a:t>The main purposes of the laboratory are:</a:t>
            </a:r>
          </a:p>
          <a:p>
            <a:pPr>
              <a:buFont typeface="Arial" charset="0"/>
              <a:buChar char="•"/>
            </a:pPr>
            <a:r>
              <a:rPr lang="en-ZA" sz="4400" dirty="0" smtClean="0"/>
              <a:t>Quality control of raw materials</a:t>
            </a:r>
          </a:p>
          <a:p>
            <a:pPr>
              <a:buFont typeface="Arial" charset="0"/>
              <a:buChar char="•"/>
            </a:pPr>
            <a:r>
              <a:rPr lang="en-ZA" sz="4400" dirty="0" smtClean="0"/>
              <a:t>Monitoring of production processes</a:t>
            </a:r>
          </a:p>
          <a:p>
            <a:pPr>
              <a:buFont typeface="Arial" charset="0"/>
              <a:buChar char="•"/>
            </a:pPr>
            <a:r>
              <a:rPr lang="en-ZA" sz="4400" dirty="0" smtClean="0"/>
              <a:t>Quality control of final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The Needs of a Good Laboratory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In order to provide quality analytical services, a sugar mill laboratory needs:</a:t>
            </a:r>
          </a:p>
          <a:p>
            <a:pPr>
              <a:buFont typeface="Arial" charset="0"/>
              <a:buChar char="•"/>
            </a:pPr>
            <a:r>
              <a:rPr lang="en-US" sz="4000" dirty="0" smtClean="0"/>
              <a:t>Good physical infrastructure</a:t>
            </a:r>
          </a:p>
          <a:p>
            <a:pPr>
              <a:buFont typeface="Arial" charset="0"/>
              <a:buChar char="•"/>
            </a:pPr>
            <a:r>
              <a:rPr lang="en-US" sz="4000" dirty="0" smtClean="0"/>
              <a:t>Accurate and reliable equipment</a:t>
            </a:r>
          </a:p>
          <a:p>
            <a:pPr>
              <a:buFont typeface="Arial" charset="0"/>
              <a:buChar char="•"/>
            </a:pPr>
            <a:r>
              <a:rPr lang="en-US" sz="4000" dirty="0" smtClean="0"/>
              <a:t>Well-trained technical staff</a:t>
            </a:r>
          </a:p>
          <a:p>
            <a:pPr>
              <a:buFont typeface="Arial" charset="0"/>
              <a:buChar char="•"/>
            </a:pPr>
            <a:r>
              <a:rPr lang="en-US" sz="4000" dirty="0" smtClean="0"/>
              <a:t>An Efficient analysis plan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347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Types of Measurements 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ZA" sz="4400" dirty="0" smtClean="0"/>
              <a:t>An on-site sugar laboratory measures:</a:t>
            </a:r>
          </a:p>
          <a:p>
            <a:pPr marL="0" indent="0">
              <a:buNone/>
            </a:pPr>
            <a:r>
              <a:rPr lang="en-ZA" sz="4400" dirty="0" smtClean="0"/>
              <a:t>•</a:t>
            </a:r>
            <a:r>
              <a:rPr lang="en-ZA" sz="4400" dirty="0"/>
              <a:t>	pol (sucrose) per cent in juice,</a:t>
            </a:r>
          </a:p>
          <a:p>
            <a:pPr marL="0" indent="0">
              <a:buNone/>
            </a:pPr>
            <a:r>
              <a:rPr lang="en-ZA" sz="4400" dirty="0"/>
              <a:t>•	brix (total soluble solids) per cent in juice,</a:t>
            </a:r>
          </a:p>
          <a:p>
            <a:pPr marL="0" indent="0">
              <a:buNone/>
            </a:pPr>
            <a:r>
              <a:rPr lang="en-ZA" sz="4400" dirty="0"/>
              <a:t>•	pol (sucrose) per cent in cane,</a:t>
            </a:r>
          </a:p>
          <a:p>
            <a:pPr marL="0" indent="0">
              <a:buNone/>
            </a:pPr>
            <a:r>
              <a:rPr lang="en-ZA" sz="4400" dirty="0"/>
              <a:t>•	brix per cent in cane,</a:t>
            </a:r>
          </a:p>
          <a:p>
            <a:pPr marL="0" indent="0">
              <a:buNone/>
            </a:pPr>
            <a:r>
              <a:rPr lang="en-ZA" sz="4400" dirty="0"/>
              <a:t>•	fibre per cent,</a:t>
            </a:r>
          </a:p>
          <a:p>
            <a:pPr marL="0" indent="0">
              <a:buNone/>
            </a:pPr>
            <a:r>
              <a:rPr lang="en-ZA" sz="4400" dirty="0"/>
              <a:t>•	commercial cane sugar (CCS),</a:t>
            </a:r>
          </a:p>
          <a:p>
            <a:pPr marL="0" indent="0">
              <a:buNone/>
            </a:pPr>
            <a:r>
              <a:rPr lang="en-ZA" sz="4400" dirty="0"/>
              <a:t>•	purity, and</a:t>
            </a:r>
          </a:p>
          <a:p>
            <a:pPr marL="0" indent="0">
              <a:buNone/>
            </a:pPr>
            <a:r>
              <a:rPr lang="en-ZA" sz="4400" dirty="0"/>
              <a:t>•	dissolved solids value.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04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How must these measurements be made?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19256" cy="4032448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4400" dirty="0" smtClean="0"/>
              <a:t>Greatest speed</a:t>
            </a:r>
          </a:p>
          <a:p>
            <a:pPr>
              <a:buFont typeface="Arial" charset="0"/>
              <a:buChar char="•"/>
            </a:pPr>
            <a:r>
              <a:rPr lang="en-ZA" sz="4400" dirty="0" smtClean="0"/>
              <a:t>Least amount of error</a:t>
            </a:r>
          </a:p>
          <a:p>
            <a:pPr>
              <a:buFont typeface="Arial" charset="0"/>
              <a:buChar char="•"/>
            </a:pPr>
            <a:r>
              <a:rPr lang="en-ZA" sz="4400" dirty="0" smtClean="0"/>
              <a:t>Reliably</a:t>
            </a:r>
          </a:p>
          <a:p>
            <a:pPr>
              <a:buFont typeface="Arial" charset="0"/>
              <a:buChar char="•"/>
            </a:pPr>
            <a:r>
              <a:rPr lang="en-ZA" sz="4400" dirty="0" err="1" smtClean="0"/>
              <a:t>Repeatably</a:t>
            </a:r>
            <a:endParaRPr lang="en-ZA" sz="4400" dirty="0" smtClean="0"/>
          </a:p>
        </p:txBody>
      </p:sp>
    </p:spTree>
    <p:extLst>
      <p:ext uri="{BB962C8B-B14F-4D97-AF65-F5344CB8AC3E}">
        <p14:creationId xmlns:p14="http://schemas.microsoft.com/office/powerpoint/2010/main" val="21727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Stakeholders of Laboratory Results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lvl="0" algn="just">
              <a:spcBef>
                <a:spcPts val="100"/>
              </a:spcBef>
              <a:spcAft>
                <a:spcPts val="100"/>
              </a:spcAft>
              <a:buFont typeface="Symbol"/>
              <a:buChar char=""/>
            </a:pPr>
            <a:r>
              <a:rPr lang="en-ZA" sz="2400" dirty="0">
                <a:ea typeface="Calibri"/>
              </a:rPr>
              <a:t>Cane growers rely on the laboratory results for:</a:t>
            </a:r>
            <a:endParaRPr lang="en-US" sz="2400" dirty="0">
              <a:ea typeface="Calibri"/>
            </a:endParaRPr>
          </a:p>
          <a:p>
            <a:pPr lvl="1" algn="just">
              <a:spcBef>
                <a:spcPts val="100"/>
              </a:spcBef>
              <a:spcAft>
                <a:spcPts val="100"/>
              </a:spcAft>
              <a:buFont typeface="Symbol"/>
              <a:buChar char=""/>
            </a:pPr>
            <a:r>
              <a:rPr lang="en-ZA" sz="2400" dirty="0">
                <a:ea typeface="Calibri"/>
              </a:rPr>
              <a:t>their cane payments</a:t>
            </a:r>
            <a:endParaRPr lang="en-US" sz="2400" dirty="0">
              <a:ea typeface="Calibri"/>
            </a:endParaRPr>
          </a:p>
          <a:p>
            <a:pPr lvl="1" algn="just">
              <a:spcBef>
                <a:spcPts val="100"/>
              </a:spcBef>
              <a:spcAft>
                <a:spcPts val="100"/>
              </a:spcAft>
              <a:buFont typeface="Symbol"/>
              <a:buChar char=""/>
            </a:pPr>
            <a:r>
              <a:rPr lang="en-ZA" sz="2400" dirty="0">
                <a:ea typeface="Calibri"/>
              </a:rPr>
              <a:t>guidance on how to improve their production practices</a:t>
            </a:r>
            <a:endParaRPr lang="en-US" sz="2400" dirty="0">
              <a:ea typeface="Calibri"/>
            </a:endParaRPr>
          </a:p>
          <a:p>
            <a:pPr lvl="1" algn="just">
              <a:spcBef>
                <a:spcPts val="100"/>
              </a:spcBef>
              <a:spcAft>
                <a:spcPts val="100"/>
              </a:spcAft>
              <a:buFont typeface="Symbol"/>
              <a:buChar char=""/>
            </a:pPr>
            <a:r>
              <a:rPr lang="en-ZA" sz="2400" dirty="0">
                <a:ea typeface="Calibri"/>
              </a:rPr>
              <a:t>guidance on how to improve their harvesting practices</a:t>
            </a:r>
            <a:endParaRPr lang="en-US" sz="2400" dirty="0">
              <a:ea typeface="Calibri"/>
            </a:endParaRPr>
          </a:p>
          <a:p>
            <a:pPr lvl="1" algn="just">
              <a:spcBef>
                <a:spcPts val="100"/>
              </a:spcBef>
              <a:spcAft>
                <a:spcPts val="100"/>
              </a:spcAft>
              <a:buFont typeface="Symbol"/>
              <a:buChar char=""/>
            </a:pPr>
            <a:r>
              <a:rPr lang="en-ZA" sz="2400" dirty="0">
                <a:ea typeface="Calibri"/>
              </a:rPr>
              <a:t>guidance on how to improve their transportation practices</a:t>
            </a:r>
            <a:endParaRPr lang="en-US" sz="2400" dirty="0">
              <a:ea typeface="Calibri"/>
            </a:endParaRPr>
          </a:p>
          <a:p>
            <a:pPr lvl="0" algn="just">
              <a:spcBef>
                <a:spcPts val="100"/>
              </a:spcBef>
              <a:spcAft>
                <a:spcPts val="100"/>
              </a:spcAft>
              <a:buFont typeface="Symbol"/>
              <a:buChar char=""/>
            </a:pPr>
            <a:r>
              <a:rPr lang="en-ZA" sz="2400" dirty="0">
                <a:ea typeface="Calibri"/>
              </a:rPr>
              <a:t>Cane processors rely on these laboratory results:</a:t>
            </a:r>
            <a:endParaRPr lang="en-US" sz="2400" dirty="0">
              <a:ea typeface="Calibri"/>
            </a:endParaRPr>
          </a:p>
          <a:p>
            <a:pPr lvl="1" algn="just">
              <a:spcBef>
                <a:spcPts val="100"/>
              </a:spcBef>
              <a:spcAft>
                <a:spcPts val="100"/>
              </a:spcAft>
              <a:buFont typeface="Symbol"/>
              <a:buChar char=""/>
            </a:pPr>
            <a:r>
              <a:rPr lang="en-ZA" sz="2400" dirty="0">
                <a:ea typeface="Calibri"/>
              </a:rPr>
              <a:t>To determine whether the sugar can move onto the next stage of processing in the processing chain</a:t>
            </a:r>
            <a:endParaRPr lang="en-US" sz="2400" dirty="0">
              <a:ea typeface="Calibri"/>
            </a:endParaRPr>
          </a:p>
          <a:p>
            <a:pPr lvl="1" algn="just">
              <a:spcBef>
                <a:spcPts val="100"/>
              </a:spcBef>
              <a:spcAft>
                <a:spcPts val="100"/>
              </a:spcAft>
              <a:buFont typeface="Symbol"/>
              <a:buChar char=""/>
            </a:pPr>
            <a:r>
              <a:rPr lang="en-ZA" sz="2400" dirty="0">
                <a:ea typeface="Calibri"/>
              </a:rPr>
              <a:t>To determine whether the equipment is functioning efficiently</a:t>
            </a:r>
            <a:endParaRPr lang="en-US" sz="2400" dirty="0">
              <a:ea typeface="Calibri"/>
            </a:endParaRPr>
          </a:p>
          <a:p>
            <a:pPr lvl="1" algn="just">
              <a:spcBef>
                <a:spcPts val="100"/>
              </a:spcBef>
              <a:spcAft>
                <a:spcPts val="100"/>
              </a:spcAft>
              <a:buFont typeface="Symbol"/>
              <a:buChar char=""/>
            </a:pPr>
            <a:r>
              <a:rPr lang="en-ZA" sz="2400" dirty="0">
                <a:ea typeface="Calibri"/>
              </a:rPr>
              <a:t>To determine whether the final product is of the desired </a:t>
            </a:r>
            <a:r>
              <a:rPr lang="en-ZA" sz="2400" dirty="0" smtClean="0">
                <a:ea typeface="Calibri"/>
              </a:rPr>
              <a:t>quality</a:t>
            </a:r>
            <a:endParaRPr lang="en-US" sz="2400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72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Characteristics of a good laboratory worker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4402832" cy="362900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ZA" sz="3600" dirty="0" smtClean="0"/>
              <a:t>Neat</a:t>
            </a:r>
          </a:p>
          <a:p>
            <a:pPr>
              <a:buFont typeface="Arial" charset="0"/>
              <a:buChar char="•"/>
            </a:pPr>
            <a:r>
              <a:rPr lang="en-ZA" sz="3600" dirty="0" smtClean="0"/>
              <a:t>Diligent</a:t>
            </a:r>
          </a:p>
          <a:p>
            <a:pPr>
              <a:buFont typeface="Arial" charset="0"/>
              <a:buChar char="•"/>
            </a:pPr>
            <a:r>
              <a:rPr lang="en-ZA" sz="3600" dirty="0" smtClean="0"/>
              <a:t>Precise</a:t>
            </a:r>
          </a:p>
          <a:p>
            <a:pPr>
              <a:buFont typeface="Arial" charset="0"/>
              <a:buChar char="•"/>
            </a:pPr>
            <a:r>
              <a:rPr lang="en-ZA" sz="3600" dirty="0" smtClean="0"/>
              <a:t>Providing quick and accurate results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719" y="2420888"/>
            <a:ext cx="3359150" cy="309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13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BF8392-3CAB-449D-A4AA-117F90635BD4}"/>
</file>

<file path=customXml/itemProps2.xml><?xml version="1.0" encoding="utf-8"?>
<ds:datastoreItem xmlns:ds="http://schemas.openxmlformats.org/officeDocument/2006/customXml" ds:itemID="{12FB16A8-5349-4581-BEA2-D07FEE2DF37B}"/>
</file>

<file path=customXml/itemProps3.xml><?xml version="1.0" encoding="utf-8"?>
<ds:datastoreItem xmlns:ds="http://schemas.openxmlformats.org/officeDocument/2006/customXml" ds:itemID="{35BB9E13-2813-498A-B891-A27009D393D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2398</TotalTime>
  <Words>249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Background</vt:lpstr>
      <vt:lpstr>Purpose of the Laboratory</vt:lpstr>
      <vt:lpstr>The Needs of a Good Laboratory</vt:lpstr>
      <vt:lpstr>Types of Measurements </vt:lpstr>
      <vt:lpstr>How must these measurements be made?</vt:lpstr>
      <vt:lpstr>Stakeholders of Laboratory Results</vt:lpstr>
      <vt:lpstr>Characteristics of a good laboratory worker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116</cp:revision>
  <dcterms:created xsi:type="dcterms:W3CDTF">2016-11-15T07:03:29Z</dcterms:created>
  <dcterms:modified xsi:type="dcterms:W3CDTF">2018-02-20T10:11:48Z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