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71.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7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3" r:id="rId2"/>
    <p:sldId id="382" r:id="rId3"/>
    <p:sldId id="373" r:id="rId4"/>
    <p:sldId id="385" r:id="rId5"/>
    <p:sldId id="387" r:id="rId6"/>
    <p:sldId id="386" r:id="rId7"/>
    <p:sldId id="388" r:id="rId8"/>
    <p:sldId id="389" r:id="rId9"/>
    <p:sldId id="390" r:id="rId10"/>
    <p:sldId id="384" r:id="rId11"/>
    <p:sldId id="391" r:id="rId12"/>
    <p:sldId id="392" r:id="rId13"/>
    <p:sldId id="394" r:id="rId14"/>
    <p:sldId id="395" r:id="rId15"/>
    <p:sldId id="396" r:id="rId16"/>
    <p:sldId id="397" r:id="rId17"/>
    <p:sldId id="398" r:id="rId18"/>
    <p:sldId id="399" r:id="rId19"/>
    <p:sldId id="400" r:id="rId20"/>
    <p:sldId id="401" r:id="rId21"/>
    <p:sldId id="402" r:id="rId22"/>
    <p:sldId id="403" r:id="rId23"/>
    <p:sldId id="404" r:id="rId24"/>
    <p:sldId id="405" r:id="rId25"/>
    <p:sldId id="406" r:id="rId26"/>
    <p:sldId id="407" r:id="rId27"/>
    <p:sldId id="408" r:id="rId28"/>
    <p:sldId id="409" r:id="rId29"/>
    <p:sldId id="393" r:id="rId30"/>
    <p:sldId id="410" r:id="rId31"/>
    <p:sldId id="411"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12" r:id="rId45"/>
    <p:sldId id="425" r:id="rId46"/>
    <p:sldId id="426" r:id="rId47"/>
    <p:sldId id="428" r:id="rId48"/>
    <p:sldId id="429" r:id="rId49"/>
    <p:sldId id="430" r:id="rId50"/>
    <p:sldId id="431" r:id="rId51"/>
    <p:sldId id="427" r:id="rId52"/>
    <p:sldId id="432" r:id="rId53"/>
    <p:sldId id="433" r:id="rId54"/>
    <p:sldId id="434" r:id="rId55"/>
    <p:sldId id="435" r:id="rId56"/>
    <p:sldId id="436" r:id="rId57"/>
    <p:sldId id="437" r:id="rId58"/>
    <p:sldId id="439" r:id="rId59"/>
    <p:sldId id="440" r:id="rId60"/>
    <p:sldId id="441" r:id="rId61"/>
    <p:sldId id="442" r:id="rId62"/>
    <p:sldId id="443" r:id="rId63"/>
    <p:sldId id="444" r:id="rId64"/>
    <p:sldId id="438" r:id="rId65"/>
    <p:sldId id="445" r:id="rId66"/>
    <p:sldId id="446" r:id="rId67"/>
    <p:sldId id="447" r:id="rId68"/>
    <p:sldId id="448" r:id="rId69"/>
    <p:sldId id="449" r:id="rId70"/>
    <p:sldId id="450" r:id="rId71"/>
    <p:sldId id="451" r:id="rId72"/>
    <p:sldId id="452"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8" autoAdjust="0"/>
    <p:restoredTop sz="94579" autoAdjust="0"/>
  </p:normalViewPr>
  <p:slideViewPr>
    <p:cSldViewPr>
      <p:cViewPr>
        <p:scale>
          <a:sx n="66" d="100"/>
          <a:sy n="66" d="100"/>
        </p:scale>
        <p:origin x="-5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Box 10"/>
          <p:cNvSpPr txBox="1"/>
          <p:nvPr userDrawn="1"/>
        </p:nvSpPr>
        <p:spPr>
          <a:xfrm>
            <a:off x="395536" y="476672"/>
            <a:ext cx="5544616" cy="1754326"/>
          </a:xfrm>
          <a:prstGeom prst="rect">
            <a:avLst/>
          </a:prstGeom>
          <a:solidFill>
            <a:schemeClr val="bg1">
              <a:lumMod val="75000"/>
            </a:schemeClr>
          </a:solidFill>
          <a:scene3d>
            <a:camera prst="orthographicFront"/>
            <a:lightRig rig="threePt" dir="t"/>
          </a:scene3d>
          <a:sp3d>
            <a:bevelT/>
          </a:sp3d>
        </p:spPr>
        <p:txBody>
          <a:bodyPr wrap="square" rtlCol="0">
            <a:spAutoFit/>
          </a:bodyPr>
          <a:lstStyle/>
          <a:p>
            <a:pPr algn="ctr"/>
            <a:r>
              <a:rPr lang="it-IT" sz="3600" b="1" dirty="0" smtClean="0">
                <a:solidFill>
                  <a:srgbClr val="C00000"/>
                </a:solidFill>
                <a:latin typeface="+mj-lt"/>
              </a:rPr>
              <a:t>NQF 5: OCCUPATIONAL CERTIFICATE: SUGAR PROCESSING CONTROLLER</a:t>
            </a:r>
          </a:p>
        </p:txBody>
      </p:sp>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472608"/>
            <a:ext cx="1273287" cy="126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9242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34910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405833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9658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53445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36228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933D3F1-B886-4AA3-90B5-F60263DF2F6E}" type="datetimeFigureOut">
              <a:rPr lang="en-ZA" smtClean="0"/>
              <a:t>2018/02/23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86008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933D3F1-B886-4AA3-90B5-F60263DF2F6E}" type="datetimeFigureOut">
              <a:rPr lang="en-ZA" smtClean="0"/>
              <a:t>2018/02/23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366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3D3F1-B886-4AA3-90B5-F60263DF2F6E}" type="datetimeFigureOut">
              <a:rPr lang="en-ZA" smtClean="0"/>
              <a:t>2018/02/23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9927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17775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88462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3D3F1-B886-4AA3-90B5-F60263DF2F6E}" type="datetimeFigureOut">
              <a:rPr lang="en-ZA" smtClean="0"/>
              <a:t>2018/02/23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74FE-4481-45CF-9C4D-C8C0AA2C6835}" type="slidenum">
              <a:rPr lang="en-ZA" smtClean="0"/>
              <a:t>‹#›</a:t>
            </a:fld>
            <a:endParaRPr lang="en-ZA"/>
          </a:p>
        </p:txBody>
      </p:sp>
    </p:spTree>
    <p:extLst>
      <p:ext uri="{BB962C8B-B14F-4D97-AF65-F5344CB8AC3E}">
        <p14:creationId xmlns:p14="http://schemas.microsoft.com/office/powerpoint/2010/main" val="48500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4.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5.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6.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8.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3.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5.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6.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8.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9.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0.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3.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4.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5.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6.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7.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8.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9.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0.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2.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3.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691680" y="3717032"/>
            <a:ext cx="7056784" cy="1512168"/>
          </a:xfrm>
          <a:prstGeom prst="rect">
            <a:avLst/>
          </a:prstGeom>
          <a:solidFill>
            <a:schemeClr val="bg1">
              <a:lumMod val="85000"/>
            </a:schemeClr>
          </a:solidFill>
          <a:scene3d>
            <a:camera prst="orthographicFront"/>
            <a:lightRig rig="threePt" dir="t"/>
          </a:scene3d>
          <a:sp3d>
            <a:bevelT/>
          </a:sp3d>
        </p:spPr>
        <p:txBody>
          <a:bodyPr>
            <a:normAutofit lnSpcReduction="1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endParaRPr lang="en-US" sz="2800" dirty="0" smtClean="0">
              <a:solidFill>
                <a:srgbClr val="C0504D">
                  <a:lumMod val="75000"/>
                </a:srgbClr>
              </a:solidFill>
            </a:endParaRPr>
          </a:p>
          <a:p>
            <a:pPr algn="ctr"/>
            <a:r>
              <a:rPr lang="en-US" sz="2800" dirty="0" smtClean="0">
                <a:solidFill>
                  <a:srgbClr val="C0504D">
                    <a:lumMod val="75000"/>
                  </a:srgbClr>
                </a:solidFill>
              </a:rPr>
              <a:t>KNOWLEDGE TOPIC 1:</a:t>
            </a:r>
          </a:p>
          <a:p>
            <a:pPr algn="ctr"/>
            <a:r>
              <a:rPr lang="en-US" sz="2800" dirty="0" smtClean="0">
                <a:solidFill>
                  <a:srgbClr val="C0504D">
                    <a:lumMod val="75000"/>
                  </a:srgbClr>
                </a:solidFill>
              </a:rPr>
              <a:t>LABORATORY APPARATUS AND EQUIPMENT</a:t>
            </a:r>
          </a:p>
          <a:p>
            <a:endParaRPr lang="en-US" sz="2400" dirty="0" smtClean="0">
              <a:solidFill>
                <a:srgbClr val="C0504D">
                  <a:lumMod val="75000"/>
                </a:srgbClr>
              </a:solidFill>
            </a:endParaRPr>
          </a:p>
          <a:p>
            <a:endParaRPr lang="en-ZA" sz="2400" dirty="0">
              <a:solidFill>
                <a:srgbClr val="C0504D">
                  <a:lumMod val="75000"/>
                </a:srgbClr>
              </a:solidFill>
            </a:endParaRPr>
          </a:p>
        </p:txBody>
      </p:sp>
    </p:spTree>
    <p:extLst>
      <p:ext uri="{BB962C8B-B14F-4D97-AF65-F5344CB8AC3E}">
        <p14:creationId xmlns:p14="http://schemas.microsoft.com/office/powerpoint/2010/main" val="1659095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Burette Stand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This stand is used to hold a burette in an upright position. It can also be used to clamp other apparatus and is sometimes called a retort stand.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2529195"/>
            <a:ext cx="2592288" cy="24839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06309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Burette Clamp</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A clamp used to hold the burette upright on a retort stand.</a:t>
            </a:r>
          </a:p>
        </p:txBody>
      </p:sp>
      <p:pic>
        <p:nvPicPr>
          <p:cNvPr id="7" name="Picture 6"/>
          <p:cNvPicPr/>
          <p:nvPr/>
        </p:nvPicPr>
        <p:blipFill rotWithShape="1">
          <a:blip r:embed="rId2">
            <a:extLst>
              <a:ext uri="{28A0092B-C50C-407E-A947-70E740481C1C}">
                <a14:useLocalDpi xmlns:a14="http://schemas.microsoft.com/office/drawing/2010/main" val="0"/>
              </a:ext>
            </a:extLst>
          </a:blip>
          <a:srcRect l="27753" r="26432"/>
          <a:stretch/>
        </p:blipFill>
        <p:spPr bwMode="auto">
          <a:xfrm>
            <a:off x="5652120" y="2250440"/>
            <a:ext cx="1943596" cy="31947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165650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Burette filling funnel</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A small funnel used when filling a burette with liquid.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80831" y="2277174"/>
            <a:ext cx="2359521" cy="2952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76230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err="1" smtClean="0"/>
              <a:t>Bosshead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to attach a clamp to a stand. A </a:t>
            </a:r>
            <a:r>
              <a:rPr lang="en-ZA" sz="2800" dirty="0" err="1"/>
              <a:t>bosshead</a:t>
            </a:r>
            <a:r>
              <a:rPr lang="en-ZA" sz="2800" dirty="0"/>
              <a:t> must be attached to the retort stand in such a way that it supports the clamp even if the clamp is not firmly held by the screw of the </a:t>
            </a:r>
            <a:r>
              <a:rPr lang="en-ZA" sz="2800" dirty="0" err="1"/>
              <a:t>bosshead</a:t>
            </a:r>
            <a:r>
              <a:rPr lang="en-ZA" sz="2800" dirty="0"/>
              <a:t>.</a:t>
            </a:r>
          </a:p>
        </p:txBody>
      </p:sp>
      <p:pic>
        <p:nvPicPr>
          <p:cNvPr id="7" name="Picture 6"/>
          <p:cNvPicPr/>
          <p:nvPr/>
        </p:nvPicPr>
        <p:blipFill rotWithShape="1">
          <a:blip r:embed="rId2">
            <a:extLst>
              <a:ext uri="{28A0092B-C50C-407E-A947-70E740481C1C}">
                <a14:useLocalDpi xmlns:a14="http://schemas.microsoft.com/office/drawing/2010/main" val="0"/>
              </a:ext>
            </a:extLst>
          </a:blip>
          <a:srcRect t="19999" b="18001"/>
          <a:stretch/>
        </p:blipFill>
        <p:spPr bwMode="auto">
          <a:xfrm>
            <a:off x="5292685" y="2636912"/>
            <a:ext cx="2879715" cy="20882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13389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Clamp</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Used to clamp (hold) glassware to a stand.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436096" y="2276872"/>
            <a:ext cx="2376264" cy="29925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98305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Cookie Jar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A plastic container used when tumbling cane for preparation index determination. They can also be used to store samples.</a:t>
            </a:r>
          </a:p>
        </p:txBody>
      </p:sp>
      <p:pic>
        <p:nvPicPr>
          <p:cNvPr id="7" name="Picture 6" descr="PI_TUMBLER_2.jpg"/>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378521"/>
            <a:ext cx="3095739" cy="27066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82749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Cork borer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These come in different sizes (diameters) and are used to make holes in corks or rubber bungs for fitting glass tubing.</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276872"/>
            <a:ext cx="3312368" cy="29160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29259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Crucible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A vessel used when heating a sample to a high temperature during “</a:t>
            </a:r>
            <a:r>
              <a:rPr lang="en-ZA" sz="2800" dirty="0" err="1"/>
              <a:t>ashing</a:t>
            </a:r>
            <a:r>
              <a:rPr lang="en-ZA" sz="2800" dirty="0"/>
              <a:t>”. Crucibles are usually made from porcelain which will withstand high temperatures.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348880"/>
            <a:ext cx="3312368"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17127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Crucible tongs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remove crucibles from the Bunsen or muffle furnace.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780928"/>
            <a:ext cx="2951723" cy="17769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44827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Decanting Stand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hold a sieve steady when pouring samples of juices and extracts through it.</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2420888"/>
            <a:ext cx="2592288" cy="2445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9535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Introduction</a:t>
            </a:r>
            <a:endParaRPr lang="en-ZA" sz="4800" dirty="0"/>
          </a:p>
        </p:txBody>
      </p:sp>
      <p:sp>
        <p:nvSpPr>
          <p:cNvPr id="5" name="Content Placeholder 2"/>
          <p:cNvSpPr>
            <a:spLocks noGrp="1"/>
          </p:cNvSpPr>
          <p:nvPr>
            <p:ph idx="1"/>
          </p:nvPr>
        </p:nvSpPr>
        <p:spPr>
          <a:solidFill>
            <a:schemeClr val="bg1">
              <a:lumMod val="95000"/>
              <a:alpha val="75000"/>
            </a:schemeClr>
          </a:solidFill>
          <a:scene3d>
            <a:camera prst="orthographicFront"/>
            <a:lightRig rig="threePt" dir="t"/>
          </a:scene3d>
          <a:sp3d>
            <a:bevelT/>
          </a:sp3d>
        </p:spPr>
        <p:txBody>
          <a:bodyPr>
            <a:normAutofit fontScale="85000" lnSpcReduction="10000"/>
          </a:bodyPr>
          <a:lstStyle/>
          <a:p>
            <a:r>
              <a:rPr lang="en-ZA" dirty="0"/>
              <a:t>The analytical results from the laboratory are essential for the efficient operation of the sugar extraction and recovery processes. It is therefore critical that the laboratory results are accurate. The laboratory worker/ analyst thus has a very important and responsible task.</a:t>
            </a:r>
            <a:endParaRPr lang="en-US" dirty="0"/>
          </a:p>
          <a:p>
            <a:r>
              <a:rPr lang="en-ZA" dirty="0"/>
              <a:t>It is important that the laboratory worker knows the names and the uses of all the equipment at his disposal. This gives him a better understanding of his work and ensures that he uses his equipment correctly. Correct use of equipment plays an important role in achieving accurate analytical results</a:t>
            </a:r>
            <a:r>
              <a:rPr lang="en-ZA" dirty="0" smtClean="0"/>
              <a:t>.</a:t>
            </a:r>
            <a:endParaRPr lang="en-US" dirty="0"/>
          </a:p>
        </p:txBody>
      </p:sp>
    </p:spTree>
    <p:extLst>
      <p:ext uri="{BB962C8B-B14F-4D97-AF65-F5344CB8AC3E}">
        <p14:creationId xmlns:p14="http://schemas.microsoft.com/office/powerpoint/2010/main" val="741613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Desiccator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to cool objects in a dry </a:t>
            </a:r>
            <a:r>
              <a:rPr lang="en-ZA" sz="5400" dirty="0" smtClean="0"/>
              <a:t>atmosphere</a:t>
            </a:r>
            <a:endParaRPr lang="en-ZA" sz="5400"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436096" y="2636912"/>
            <a:ext cx="2088232"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86505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err="1" smtClean="0"/>
              <a:t>Digestor</a:t>
            </a:r>
            <a:r>
              <a:rPr lang="en-ZA" sz="4800" dirty="0" smtClean="0"/>
              <a:t> Bowl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The bowl that fits onto the cold </a:t>
            </a:r>
            <a:r>
              <a:rPr lang="en-ZA" dirty="0" err="1"/>
              <a:t>digestor</a:t>
            </a:r>
            <a:r>
              <a:rPr lang="en-ZA" dirty="0"/>
              <a:t> and which contains water and the sample of prepared cane that is to be disintegrated.</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364088" y="2348880"/>
            <a:ext cx="2786355"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11880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Dripping bottles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for adding indicator solutions dropwise.</a:t>
            </a: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5724128" y="2420888"/>
            <a:ext cx="1871588"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96691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Erlenmeyer Flask/Conical Flask</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A general purpose flask that can be heated and is used extensively during titrations. These flasks have graduations to give a rough indication of the volume of liquid contained.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072" y="2132856"/>
            <a:ext cx="2952328" cy="3096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05002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Evaporating Basin</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Used on the steam bath (water bath) to evaporate solutions to dryness.</a:t>
            </a:r>
          </a:p>
        </p:txBody>
      </p:sp>
      <p:pic>
        <p:nvPicPr>
          <p:cNvPr id="9" name="Picture 8"/>
          <p:cNvPicPr/>
          <p:nvPr/>
        </p:nvPicPr>
        <p:blipFill rotWithShape="1">
          <a:blip r:embed="rId2">
            <a:extLst>
              <a:ext uri="{28A0092B-C50C-407E-A947-70E740481C1C}">
                <a14:useLocalDpi xmlns:a14="http://schemas.microsoft.com/office/drawing/2010/main" val="0"/>
              </a:ext>
            </a:extLst>
          </a:blip>
          <a:srcRect t="13235" b="14706"/>
          <a:stretch/>
        </p:blipFill>
        <p:spPr bwMode="auto">
          <a:xfrm>
            <a:off x="5148684" y="2420888"/>
            <a:ext cx="2807692"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24714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Filter Paper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Used to separate solids from liquids. The liquid travels through the paper leaving the solids behind.</a:t>
            </a:r>
          </a:p>
          <a:p>
            <a:r>
              <a:rPr lang="en-ZA" sz="2400" dirty="0"/>
              <a:t>The liquid (or solution) that goes through is called the filtrate, while the solids left behind on the paper is known as the residue.</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4860032" y="2132856"/>
            <a:ext cx="3600400"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67414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Filter Flask / Buchner Flask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Used to support the Buchner funnel and to catch the filtrate when doing vacuum filtrations. In order to withstand pressure variations these filter flasks are made from thicker glass than ordinary Erlenmeyer flasks. We will use 250cm3 and 500cm3 filter flasks.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652740" y="2276872"/>
            <a:ext cx="2087612" cy="30254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09210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Flask tongs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to handle hot flasks safely.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2348880"/>
            <a:ext cx="2591668"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53946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Funnel</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Used to support filter paper during filtration or for pouring liquids into narrow-mouthed containers.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436096" y="2420888"/>
            <a:ext cx="2519660" cy="2592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68178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Furnace tongs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Used when removing hot items from the muffle furnace.</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364088" y="2564904"/>
            <a:ext cx="2735684" cy="19442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6811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Beaker tongs</a:t>
            </a:r>
            <a:endParaRPr lang="en-ZA" sz="4800" dirty="0"/>
          </a:p>
        </p:txBody>
      </p:sp>
      <p:sp>
        <p:nvSpPr>
          <p:cNvPr id="5" name="Content Placeholder 2"/>
          <p:cNvSpPr>
            <a:spLocks noGrp="1"/>
          </p:cNvSpPr>
          <p:nvPr>
            <p:ph idx="1"/>
          </p:nvPr>
        </p:nvSpPr>
        <p:spPr>
          <a:xfrm>
            <a:off x="539552" y="2276872"/>
            <a:ext cx="3898776" cy="3556992"/>
          </a:xfrm>
          <a:solidFill>
            <a:schemeClr val="bg1">
              <a:lumMod val="95000"/>
              <a:alpha val="75000"/>
            </a:schemeClr>
          </a:solidFill>
          <a:scene3d>
            <a:camera prst="orthographicFront"/>
            <a:lightRig rig="threePt" dir="t"/>
          </a:scene3d>
          <a:sp3d>
            <a:bevelT/>
          </a:sp3d>
        </p:spPr>
        <p:txBody>
          <a:bodyPr>
            <a:noAutofit/>
          </a:bodyPr>
          <a:lstStyle/>
          <a:p>
            <a:r>
              <a:rPr lang="en-ZA" sz="5400" dirty="0"/>
              <a:t>Used to handle hot beakers safely.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3068960"/>
            <a:ext cx="3455779" cy="18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70076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Glass Beads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Some glass beads placed into a boiling liquid will promote even boiling and prevent “bumping”</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148064" y="2564904"/>
            <a:ext cx="3167747" cy="23746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2137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Glass bottles / Sample bottles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mixing and storing samples.</a:t>
            </a:r>
          </a:p>
        </p:txBody>
      </p:sp>
      <p:pic>
        <p:nvPicPr>
          <p:cNvPr id="7" name="Picture 6"/>
          <p:cNvPicPr/>
          <p:nvPr/>
        </p:nvPicPr>
        <p:blipFill rotWithShape="1">
          <a:blip r:embed="rId2">
            <a:extLst>
              <a:ext uri="{28A0092B-C50C-407E-A947-70E740481C1C}">
                <a14:useLocalDpi xmlns:a14="http://schemas.microsoft.com/office/drawing/2010/main" val="0"/>
              </a:ext>
            </a:extLst>
          </a:blip>
          <a:srcRect t="16256" b="17242"/>
          <a:stretch/>
        </p:blipFill>
        <p:spPr bwMode="auto">
          <a:xfrm>
            <a:off x="4932040" y="2420888"/>
            <a:ext cx="3528392" cy="2592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762827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Graduated Pipette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A volumetric vessel used to deliver liquid according to the graduation on the pipette. We will use graduated pipettes of maximum volume 25 </a:t>
            </a:r>
            <a:r>
              <a:rPr lang="en-ZA" sz="2800" dirty="0" smtClean="0"/>
              <a:t>cm³, </a:t>
            </a:r>
            <a:r>
              <a:rPr lang="en-ZA" sz="2800" dirty="0"/>
              <a:t>10 </a:t>
            </a:r>
            <a:r>
              <a:rPr lang="en-ZA" sz="2800" dirty="0" smtClean="0"/>
              <a:t>cm³ </a:t>
            </a:r>
            <a:r>
              <a:rPr lang="en-ZA" sz="2800" dirty="0"/>
              <a:t>and 5 </a:t>
            </a:r>
            <a:r>
              <a:rPr lang="en-ZA" sz="2800" dirty="0" smtClean="0"/>
              <a:t>cm³.</a:t>
            </a:r>
            <a:endParaRPr lang="en-ZA" sz="2800" dirty="0"/>
          </a:p>
        </p:txBody>
      </p:sp>
      <p:pic>
        <p:nvPicPr>
          <p:cNvPr id="7" name="Picture 6"/>
          <p:cNvPicPr/>
          <p:nvPr/>
        </p:nvPicPr>
        <p:blipFill rotWithShape="1">
          <a:blip r:embed="rId2">
            <a:extLst>
              <a:ext uri="{28A0092B-C50C-407E-A947-70E740481C1C}">
                <a14:useLocalDpi xmlns:a14="http://schemas.microsoft.com/office/drawing/2010/main" val="0"/>
              </a:ext>
            </a:extLst>
          </a:blip>
          <a:srcRect l="12624" r="14503"/>
          <a:stretch/>
        </p:blipFill>
        <p:spPr bwMode="auto">
          <a:xfrm rot="5400000">
            <a:off x="5504589" y="2136372"/>
            <a:ext cx="2508291" cy="3077324"/>
          </a:xfrm>
          <a:prstGeom prst="rect">
            <a:avLst/>
          </a:prstGeom>
          <a:solidFill>
            <a:srgbClr val="FFFFFF">
              <a:shade val="85000"/>
            </a:srgbClr>
          </a:solidFill>
          <a:ln w="88900" cap="sq" cmpd="sng" algn="ctr">
            <a:solidFill>
              <a:srgbClr val="FFFFFF"/>
            </a:solidFill>
            <a:prstDash val="solid"/>
            <a:miter lim="800000"/>
            <a:headEnd type="none" w="med" len="med"/>
            <a:tailEnd type="none" w="med" len="me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086126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err="1" smtClean="0"/>
              <a:t>Kohlrausch</a:t>
            </a:r>
            <a:r>
              <a:rPr lang="en-ZA" sz="4800" dirty="0" smtClean="0"/>
              <a:t> Flask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800" dirty="0"/>
              <a:t>A wide-mouthed volumetric flask used for the preparation of solutions of filter cake and sugar pol. It is useful for applications where it is difficult to get solids into the narrow neck of an ordinary volumetric flask.</a:t>
            </a:r>
          </a:p>
          <a:p>
            <a:r>
              <a:rPr lang="en-ZA" sz="1800" dirty="0" err="1"/>
              <a:t>Kohlrausch</a:t>
            </a:r>
            <a:r>
              <a:rPr lang="en-ZA" sz="1800" dirty="0"/>
              <a:t> flasks are rarely used for pol determinations. “Sugar flasks” are preferred. These are similar to </a:t>
            </a:r>
            <a:r>
              <a:rPr lang="en-ZA" sz="1800" dirty="0" err="1"/>
              <a:t>Kohlrausch</a:t>
            </a:r>
            <a:r>
              <a:rPr lang="en-ZA" sz="1800" dirty="0"/>
              <a:t> flasks, but the neck is not as wide. We use 100 ml sugar flasks for sugar pol determinations.</a:t>
            </a:r>
          </a:p>
        </p:txBody>
      </p:sp>
      <p:pic>
        <p:nvPicPr>
          <p:cNvPr id="7" name="Picture 6"/>
          <p:cNvPicPr/>
          <p:nvPr/>
        </p:nvPicPr>
        <p:blipFill rotWithShape="1">
          <a:blip r:embed="rId2">
            <a:extLst>
              <a:ext uri="{28A0092B-C50C-407E-A947-70E740481C1C}">
                <a14:useLocalDpi xmlns:a14="http://schemas.microsoft.com/office/drawing/2010/main" val="0"/>
              </a:ext>
            </a:extLst>
          </a:blip>
          <a:srcRect l="25636" r="24059"/>
          <a:stretch/>
        </p:blipFill>
        <p:spPr bwMode="auto">
          <a:xfrm>
            <a:off x="5580732" y="2140902"/>
            <a:ext cx="1655564" cy="32323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0022035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Large Massing Basin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when massing (weighing) bagasse or cane samples.</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364088" y="2276872"/>
            <a:ext cx="2519660" cy="2592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48147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Magnetic Follower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with a magnetic stirrer hot plate to mix the contents of a beaker or flask. It consists of a small metal bar covered in plastic. Sometimes magnetic stirrers are also fitted to hot plates.</a:t>
            </a:r>
          </a:p>
        </p:txBody>
      </p:sp>
      <p:pic>
        <p:nvPicPr>
          <p:cNvPr id="7" name="Picture 6"/>
          <p:cNvPicPr/>
          <p:nvPr/>
        </p:nvPicPr>
        <p:blipFill rotWithShape="1">
          <a:blip r:embed="rId2">
            <a:extLst>
              <a:ext uri="{28A0092B-C50C-407E-A947-70E740481C1C}">
                <a14:useLocalDpi xmlns:a14="http://schemas.microsoft.com/office/drawing/2010/main" val="0"/>
              </a:ext>
            </a:extLst>
          </a:blip>
          <a:srcRect l="6915" t="21891" r="12754" b="24378"/>
          <a:stretch/>
        </p:blipFill>
        <p:spPr bwMode="auto">
          <a:xfrm>
            <a:off x="5148064" y="2420888"/>
            <a:ext cx="2951708" cy="2232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136916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Magnetic Follower Retriever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take the magnetic follower out of a beaker or flask.</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652120" y="2420888"/>
            <a:ext cx="2015604" cy="26418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84864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Measuring Cylinder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for measuring out liquids or solutions. Measuring cylinders are more accurate than beakers but not as accurate as pipettes or burettes (i.e. volumetric glassware).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92080" y="2132856"/>
            <a:ext cx="2736304" cy="3096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088514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Moisture Dish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to hold sugar when drying sugar in an oven for moisture determination. It consists of a stainless steel dish with a cover / lid.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072" y="2492896"/>
            <a:ext cx="2591668" cy="23658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015506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Mortar and Pestle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Used to grind samples or chemicals to smaller pieces or into a powder form.</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508104" y="2204864"/>
            <a:ext cx="2591668" cy="28199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760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smtClean="0"/>
              <a:t>Beaker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800" smtClean="0"/>
              <a:t>These are cylindrical in shape and have a spout to enable liquid to be poured without spilling. Beakers are used for mixing, boiling, supporting a funnel and numerous other uses.</a:t>
            </a:r>
            <a:endParaRPr lang="en-US" sz="1800" smtClean="0"/>
          </a:p>
          <a:p>
            <a:r>
              <a:rPr lang="en-ZA" sz="1800" smtClean="0"/>
              <a:t>The volume of a beaker can be expressed to millilitres (ml) or cubic centimetres (cm</a:t>
            </a:r>
            <a:r>
              <a:rPr lang="en-ZA" sz="1800" baseline="30000" smtClean="0"/>
              <a:t>3</a:t>
            </a:r>
            <a:r>
              <a:rPr lang="en-ZA" sz="1800" smtClean="0"/>
              <a:t>or cc) with 1 millilitre being equal to 1 cubic centimetre. We will use beakers of volume 50ml, 250ml and 600ml.</a:t>
            </a:r>
            <a:endParaRPr lang="en-US" sz="1800" smtClean="0"/>
          </a:p>
          <a:p>
            <a:r>
              <a:rPr lang="en-ZA" sz="1800" smtClean="0"/>
              <a:t>Note: The volume graduations on beakers may only be used to collect or disperse approximate volumes.</a:t>
            </a:r>
            <a:endParaRPr lang="en-ZA" sz="18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5148064" y="2924944"/>
            <a:ext cx="3167747" cy="22435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40426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Nickel Massing Basin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for general massing (weighing) of small quantities. It has a wide top with a spout to facilitate transferring its contents into another container.</a:t>
            </a:r>
          </a:p>
        </p:txBody>
      </p:sp>
      <p:pic>
        <p:nvPicPr>
          <p:cNvPr id="7" name="Picture 6"/>
          <p:cNvPicPr/>
          <p:nvPr/>
        </p:nvPicPr>
        <p:blipFill rotWithShape="1">
          <a:blip r:embed="rId2">
            <a:extLst>
              <a:ext uri="{28A0092B-C50C-407E-A947-70E740481C1C}">
                <a14:useLocalDpi xmlns:a14="http://schemas.microsoft.com/office/drawing/2010/main" val="0"/>
              </a:ext>
            </a:extLst>
          </a:blip>
          <a:srcRect t="33868"/>
          <a:stretch/>
        </p:blipFill>
        <p:spPr bwMode="auto">
          <a:xfrm>
            <a:off x="5004048" y="2492896"/>
            <a:ext cx="3312368" cy="23847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3650582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Pinch Clips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clamp rubber tubing to act as a valve / seal.</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361565"/>
            <a:ext cx="2670919" cy="25075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331995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Pipette Filler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when filling a pipette with dangerous / toxic liquids. When in any doubt as to the nature of a liquid or solution, consider it as dangerous and use a pipette filler.</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076056" y="2420888"/>
            <a:ext cx="3096344" cy="23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645894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Pipette Stand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storage of pipettes.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724128" y="2276872"/>
            <a:ext cx="2231628" cy="2834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005438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Plastic Jug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Used when massing (weighing) water or measuring out approximate quantities of water.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564904"/>
            <a:ext cx="3167747" cy="23160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651418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Policeman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A plastic or rubber sleeve that fits over a glass stirring rod and prevents chipping and other damage.</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508104" y="2492896"/>
            <a:ext cx="2304256" cy="24119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788058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Protective Mask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To be used to protect the face and eyes against flying glass should there be the risk of explosion or implosion of glass.</a:t>
            </a:r>
          </a:p>
        </p:txBody>
      </p:sp>
      <p:pic>
        <p:nvPicPr>
          <p:cNvPr id="7" name="Picture 6"/>
          <p:cNvPicPr/>
          <p:nvPr/>
        </p:nvPicPr>
        <p:blipFill rotWithShape="1">
          <a:blip r:embed="rId2">
            <a:extLst>
              <a:ext uri="{28A0092B-C50C-407E-A947-70E740481C1C}">
                <a14:useLocalDpi xmlns:a14="http://schemas.microsoft.com/office/drawing/2010/main" val="0"/>
              </a:ext>
            </a:extLst>
          </a:blip>
          <a:srcRect l="6538" t="7052" r="5385" b="9615"/>
          <a:stretch/>
        </p:blipFill>
        <p:spPr bwMode="auto">
          <a:xfrm>
            <a:off x="5004048" y="2564904"/>
            <a:ext cx="3239755" cy="21972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5188881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Quick Fit Erlenmeyer Flask</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800" dirty="0"/>
              <a:t>These are cylindrical in shape and have a spout to enable liquid to be poured without spilling. Beakers are used for mixing, boiling, supporting a funnel and numerous other uses.</a:t>
            </a:r>
            <a:endParaRPr lang="en-US" sz="1800" dirty="0"/>
          </a:p>
          <a:p>
            <a:r>
              <a:rPr lang="en-ZA" sz="1800" dirty="0"/>
              <a:t>The volume of a beaker can be expressed to millilitres (ml) or cubic centimetres (cm</a:t>
            </a:r>
            <a:r>
              <a:rPr lang="en-ZA" sz="1800" baseline="30000" dirty="0"/>
              <a:t>3</a:t>
            </a:r>
            <a:r>
              <a:rPr lang="en-ZA" sz="1800" dirty="0"/>
              <a:t>or cc) with 1 millilitre being equal to 1 cubic centimetre. We will use beakers of volume 50ml, 250ml and 600ml.</a:t>
            </a:r>
            <a:endParaRPr lang="en-US" sz="1800" dirty="0"/>
          </a:p>
          <a:p>
            <a:r>
              <a:rPr lang="en-ZA" sz="1800" dirty="0"/>
              <a:t>Note: The volume graduations on beakers may only be used to collect or disperse approximate volumes.</a:t>
            </a:r>
          </a:p>
        </p:txBody>
      </p:sp>
      <p:pic>
        <p:nvPicPr>
          <p:cNvPr id="7" name="Picture 6"/>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220677" y="2204864"/>
            <a:ext cx="3023731" cy="32020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6616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Reagent Bottle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to store chemicals and solutions. They must have tight fitting tops – either plastic or glass. Screw tops are not acceptable.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580112" y="2382778"/>
            <a:ext cx="2231628" cy="29184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83958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Reflux Condenser / Liebig Condenser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800" dirty="0"/>
              <a:t>This apparatus fits snugly onto a quick-fit flask and is used to condense the vapour being released by the boiling solution in the flask. Its operation is very simple. Vapour moves up the central glass tube of the condenser, which is surrounded by cooling water drawn from a tap. The water enters at the bottom, swirls around the outer glass tube and exits at the top. Sometimes the cooling water flows through a coil in the centre of the condenser and the vapour is outside.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rot="5400000">
            <a:off x="5615813" y="2025146"/>
            <a:ext cx="1872209" cy="30957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4653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Buchner Funnel</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to hold the filter paper when filtering under vacuum. Their sizes are indicated by their inner diameter i.e. 70mm, 85mm etc.</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rot="16200000">
            <a:off x="5862364" y="1623019"/>
            <a:ext cx="1451720" cy="2592288"/>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5436096" y="4221088"/>
            <a:ext cx="2592288"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29951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Rubber Cone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when connecting a filter flask and Buchner funnel to provide a vacuum seal. The rubber cone fits into the neck of the Buchner flask.</a:t>
            </a:r>
          </a:p>
        </p:txBody>
      </p:sp>
      <p:pic>
        <p:nvPicPr>
          <p:cNvPr id="7" name="Picture 6"/>
          <p:cNvPicPr/>
          <p:nvPr/>
        </p:nvPicPr>
        <p:blipFill rotWithShape="1">
          <a:blip r:embed="rId2">
            <a:extLst>
              <a:ext uri="{28A0092B-C50C-407E-A947-70E740481C1C}">
                <a14:useLocalDpi xmlns:a14="http://schemas.microsoft.com/office/drawing/2010/main" val="0"/>
              </a:ext>
            </a:extLst>
          </a:blip>
          <a:srcRect l="15920" t="16916" r="12438" b="16417"/>
          <a:stretch/>
        </p:blipFill>
        <p:spPr bwMode="auto">
          <a:xfrm>
            <a:off x="5292080" y="2348880"/>
            <a:ext cx="2519660" cy="25202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6932454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Rubber Stopper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close and seal the openings of flasks and bottles.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92080" y="2420888"/>
            <a:ext cx="2807697" cy="27356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32801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Sample Can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when collecting samples from the factory.</a:t>
            </a:r>
          </a:p>
        </p:txBody>
      </p:sp>
      <p:pic>
        <p:nvPicPr>
          <p:cNvPr id="7" name="Picture 6"/>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292080" y="2402592"/>
            <a:ext cx="2663681" cy="24665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985517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Sample Divider / Riffle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divide a sample into two representative portions.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348880"/>
            <a:ext cx="3312368" cy="26642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709140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Sieve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in sets for sieving sugar, </a:t>
            </a:r>
            <a:r>
              <a:rPr lang="en-ZA" sz="4000" dirty="0" err="1"/>
              <a:t>bagacillo</a:t>
            </a:r>
            <a:r>
              <a:rPr lang="en-ZA" sz="4000" dirty="0"/>
              <a:t> and for separating solid matter from juice.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652120" y="2372300"/>
            <a:ext cx="2375644" cy="29289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559801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Stirring Rod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A glass rod used for mixing and stirring solutions.</a:t>
            </a:r>
          </a:p>
        </p:txBody>
      </p:sp>
      <p:pic>
        <p:nvPicPr>
          <p:cNvPr id="7" name="Picture 6"/>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508104" y="2420888"/>
            <a:ext cx="2231628" cy="26687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721385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Spatula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A spoon like object used for dispensing chemicals. Under no circumstances must a spatula be used to stir solutions.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2564904"/>
            <a:ext cx="3383771" cy="23267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174366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Stop Clock or Interval Timer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timing a reaction or procedure.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498789"/>
            <a:ext cx="3095739" cy="25143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697381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Strainer Stopper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800" dirty="0"/>
              <a:t>A rubber stopper with a sieve on it. It is used to drain off the solution after a raw sugar has been washed with alcohol prior to grain size analysis. </a:t>
            </a:r>
          </a:p>
          <a:p>
            <a:r>
              <a:rPr lang="en-ZA" sz="1800" dirty="0"/>
              <a:t>A strainer stopper consists of a simple rubber stopper with a hole through its centre and a piece of centrifugal screen covering one end and held in place by a rubber sleeve. When assembled the smooth part of the screen must be on the outside.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92080" y="2348880"/>
            <a:ext cx="2591668" cy="2592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537000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Test Tube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Used when mixing or boiling small quantities of liquids or solutions.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652120" y="2420888"/>
            <a:ext cx="2193404" cy="2656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9715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Bulb Pipette</a:t>
            </a:r>
            <a:endParaRPr lang="en-ZA" sz="4800" dirty="0"/>
          </a:p>
        </p:txBody>
      </p:sp>
      <p:sp>
        <p:nvSpPr>
          <p:cNvPr id="5" name="Content Placeholder 2"/>
          <p:cNvSpPr>
            <a:spLocks noGrp="1"/>
          </p:cNvSpPr>
          <p:nvPr>
            <p:ph idx="1"/>
          </p:nvPr>
        </p:nvSpPr>
        <p:spPr>
          <a:xfrm>
            <a:off x="457200" y="1600200"/>
            <a:ext cx="3970784" cy="4709120"/>
          </a:xfrm>
          <a:solidFill>
            <a:schemeClr val="bg1">
              <a:lumMod val="95000"/>
              <a:alpha val="75000"/>
            </a:schemeClr>
          </a:solidFill>
          <a:scene3d>
            <a:camera prst="orthographicFront"/>
            <a:lightRig rig="threePt" dir="t"/>
          </a:scene3d>
          <a:sp3d>
            <a:bevelT/>
          </a:sp3d>
        </p:spPr>
        <p:txBody>
          <a:bodyPr>
            <a:noAutofit/>
          </a:bodyPr>
          <a:lstStyle/>
          <a:p>
            <a:r>
              <a:rPr lang="en-ZA" sz="1800" dirty="0"/>
              <a:t>These are a type of “volumetric” glassware. Volumetric glassware refers to glassware that is accurately marked to hold or deliver exact volumes under specified conditions</a:t>
            </a:r>
            <a:r>
              <a:rPr lang="en-ZA" sz="1800" dirty="0" smtClean="0"/>
              <a:t>.</a:t>
            </a:r>
          </a:p>
          <a:p>
            <a:r>
              <a:rPr lang="en-ZA" sz="1800" dirty="0"/>
              <a:t>A pipette is a volumetric vessel used to deliver a constant volume of liquid according to the size of the pipette. We will use bulb pipettes of volumes 100 </a:t>
            </a:r>
            <a:r>
              <a:rPr lang="en-ZA" sz="1800" dirty="0" smtClean="0"/>
              <a:t>cm³; </a:t>
            </a:r>
            <a:r>
              <a:rPr lang="en-ZA" sz="1800" dirty="0"/>
              <a:t>50 </a:t>
            </a:r>
            <a:r>
              <a:rPr lang="en-ZA" sz="1800" dirty="0" smtClean="0"/>
              <a:t>cm³; </a:t>
            </a:r>
            <a:r>
              <a:rPr lang="en-ZA" sz="1800" dirty="0"/>
              <a:t>25 </a:t>
            </a:r>
            <a:r>
              <a:rPr lang="en-ZA" sz="1800" dirty="0" smtClean="0"/>
              <a:t>cm³; </a:t>
            </a:r>
            <a:r>
              <a:rPr lang="en-ZA" sz="1800" dirty="0"/>
              <a:t>20 </a:t>
            </a:r>
            <a:r>
              <a:rPr lang="en-ZA" sz="1800" dirty="0" smtClean="0"/>
              <a:t>cm³; </a:t>
            </a:r>
            <a:r>
              <a:rPr lang="en-ZA" sz="1800" dirty="0"/>
              <a:t>10 </a:t>
            </a:r>
            <a:r>
              <a:rPr lang="en-ZA" sz="1800" dirty="0" smtClean="0"/>
              <a:t>cm³; </a:t>
            </a:r>
            <a:r>
              <a:rPr lang="en-ZA" sz="1800" dirty="0"/>
              <a:t>5 </a:t>
            </a:r>
            <a:r>
              <a:rPr lang="en-ZA" sz="1800" dirty="0" smtClean="0"/>
              <a:t>cm³; </a:t>
            </a:r>
            <a:r>
              <a:rPr lang="en-ZA" sz="1800" dirty="0"/>
              <a:t>2 </a:t>
            </a:r>
            <a:r>
              <a:rPr lang="en-ZA" sz="1800" dirty="0" smtClean="0"/>
              <a:t>cm³; </a:t>
            </a:r>
            <a:r>
              <a:rPr lang="en-ZA" sz="1800" dirty="0"/>
              <a:t>1 </a:t>
            </a:r>
            <a:r>
              <a:rPr lang="en-ZA" sz="1800" dirty="0" smtClean="0"/>
              <a:t>cm³.</a:t>
            </a:r>
          </a:p>
          <a:p>
            <a:r>
              <a:rPr lang="en-ZA" sz="1800" dirty="0"/>
              <a:t>Note: A pipette will only be accurate when both the pipette and the liquid inside the pipette are at the temperature marked on the pipette.</a:t>
            </a:r>
          </a:p>
        </p:txBody>
      </p:sp>
      <p:pic>
        <p:nvPicPr>
          <p:cNvPr id="7" name="Picture 6"/>
          <p:cNvPicPr/>
          <p:nvPr/>
        </p:nvPicPr>
        <p:blipFill rotWithShape="1">
          <a:blip r:embed="rId2">
            <a:extLst>
              <a:ext uri="{28A0092B-C50C-407E-A947-70E740481C1C}">
                <a14:useLocalDpi xmlns:a14="http://schemas.microsoft.com/office/drawing/2010/main" val="0"/>
              </a:ext>
            </a:extLst>
          </a:blip>
          <a:srcRect l="38462" r="33136"/>
          <a:stretch/>
        </p:blipFill>
        <p:spPr bwMode="auto">
          <a:xfrm rot="5400000">
            <a:off x="6316973" y="1501568"/>
            <a:ext cx="902539"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rot="5400000">
            <a:off x="5957999" y="3555169"/>
            <a:ext cx="1692499" cy="24482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231409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Test Tube Brush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cleaning test tubes.</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508104" y="2348880"/>
            <a:ext cx="2520280"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857007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Test Tube Holder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to hold hot test tubes.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677" y="2492896"/>
            <a:ext cx="3239755" cy="24872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207199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Test Tube Rack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hold a number of test tubes in an upright position.</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661" y="2348880"/>
            <a:ext cx="3311763" cy="28380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21678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Test Tube Stopper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to seal a test tube.</a:t>
            </a:r>
          </a:p>
        </p:txBody>
      </p:sp>
      <p:pic>
        <p:nvPicPr>
          <p:cNvPr id="7" name="Picture 6"/>
          <p:cNvPicPr/>
          <p:nvPr/>
        </p:nvPicPr>
        <p:blipFill rotWithShape="1">
          <a:blip r:embed="rId2">
            <a:extLst>
              <a:ext uri="{28A0092B-C50C-407E-A947-70E740481C1C}">
                <a14:useLocalDpi xmlns:a14="http://schemas.microsoft.com/office/drawing/2010/main" val="0"/>
              </a:ext>
            </a:extLst>
          </a:blip>
          <a:srcRect t="23091" b="17898"/>
          <a:stretch/>
        </p:blipFill>
        <p:spPr bwMode="auto">
          <a:xfrm>
            <a:off x="5148064" y="2636912"/>
            <a:ext cx="3238485" cy="22673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0997964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Thermometer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Used to measure temperature.</a:t>
            </a:r>
          </a:p>
        </p:txBody>
      </p:sp>
      <p:pic>
        <p:nvPicPr>
          <p:cNvPr id="7" name="Picture 6"/>
          <p:cNvPicPr/>
          <p:nvPr/>
        </p:nvPicPr>
        <p:blipFill rotWithShape="1">
          <a:blip r:embed="rId2">
            <a:extLst>
              <a:ext uri="{28A0092B-C50C-407E-A947-70E740481C1C}">
                <a14:useLocalDpi xmlns:a14="http://schemas.microsoft.com/office/drawing/2010/main" val="0"/>
              </a:ext>
            </a:extLst>
          </a:blip>
          <a:srcRect l="9901" r="11831"/>
          <a:stretch/>
        </p:blipFill>
        <p:spPr bwMode="auto">
          <a:xfrm>
            <a:off x="5940152" y="2276872"/>
            <a:ext cx="1947277" cy="2902049"/>
          </a:xfrm>
          <a:prstGeom prst="rect">
            <a:avLst/>
          </a:prstGeom>
          <a:solidFill>
            <a:srgbClr val="FFFFFF">
              <a:shade val="85000"/>
            </a:srgbClr>
          </a:solidFill>
          <a:ln w="88900" cap="sq" cmpd="sng" algn="ctr">
            <a:solidFill>
              <a:srgbClr val="FFFFFF"/>
            </a:solidFill>
            <a:prstDash val="solid"/>
            <a:miter lim="800000"/>
            <a:headEnd type="none" w="med" len="med"/>
            <a:tailEnd type="none" w="med" len="me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4652430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Transfer Funnel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transfer cane or bagasse from the massing basin to the </a:t>
            </a:r>
            <a:r>
              <a:rPr lang="en-ZA" sz="4000" dirty="0" err="1"/>
              <a:t>digestor</a:t>
            </a:r>
            <a:r>
              <a:rPr lang="en-ZA" sz="4000" dirty="0"/>
              <a:t> bowl.</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436096" y="2636912"/>
            <a:ext cx="2159620" cy="18123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798059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Tripod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support equipment being heated by a Bunsen burner.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2348880"/>
            <a:ext cx="2831197" cy="27199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459042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Tubing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Rubber or plastic tubing is used to connect air, vacuum or water supplies to apparatus as required.</a:t>
            </a:r>
          </a:p>
        </p:txBody>
      </p:sp>
      <p:pic>
        <p:nvPicPr>
          <p:cNvPr id="7" name="Picture 6"/>
          <p:cNvPicPr/>
          <p:nvPr/>
        </p:nvPicPr>
        <p:blipFill rotWithShape="1">
          <a:blip r:embed="rId2">
            <a:extLst>
              <a:ext uri="{28A0092B-C50C-407E-A947-70E740481C1C}">
                <a14:useLocalDpi xmlns:a14="http://schemas.microsoft.com/office/drawing/2010/main" val="0"/>
              </a:ext>
            </a:extLst>
          </a:blip>
          <a:srcRect t="14925" b="13930"/>
          <a:stretch/>
        </p:blipFill>
        <p:spPr bwMode="auto">
          <a:xfrm>
            <a:off x="5076056" y="2492896"/>
            <a:ext cx="3072879" cy="23442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2619244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Volumetric Flask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A volumetric vessel which, when made to the mark, will contain an exact volume of the liquid / solution. We will use volumetric flasks of volume 1000 ml, 500 ml, 250 ml, 200 ml, 100 ml and 50 ml.</a:t>
            </a:r>
          </a:p>
          <a:p>
            <a:r>
              <a:rPr lang="en-ZA" sz="2400" dirty="0"/>
              <a:t>Note: A volumetric flask must have a stopper that fits it properly.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2204864"/>
            <a:ext cx="2592288" cy="32403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800891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Wash Bottle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Used to deliver water in small quantities when making to the mark or when washing and rinsing glassware, we generally need to wash either with water or alcohol and hence our wash bottles must be clearly labelled accordingly.</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508104" y="2420888"/>
            <a:ext cx="2591673" cy="25919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04964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Bunsen Burner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A Bunsen burner uses propane and butane gas (LPG) to produce an intense flame. Glassware is usually not heated directly by the Bunsen but the glassware is placed on a wire gauze. However, during </a:t>
            </a:r>
            <a:r>
              <a:rPr lang="en-ZA" sz="2400" dirty="0" err="1"/>
              <a:t>ashing</a:t>
            </a:r>
            <a:r>
              <a:rPr lang="en-ZA" sz="2400" dirty="0"/>
              <a:t> the crucible is heated directly by the Bunsen burner.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868144" y="2204864"/>
            <a:ext cx="1800200"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7062491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Watch Glass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A glass dish used to cover beakers and funnels to minimise evaporation. These are also used to hold stoppers removed from reagent bottles to prevent them from becoming contaminated.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677" y="2349182"/>
            <a:ext cx="2879715" cy="27360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8268966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Wire Gauze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Used to spread the heating effect of a Bunsen flame.</a:t>
            </a: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5220072" y="2420888"/>
            <a:ext cx="3167747" cy="24635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496284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Wire Triangle (Clay Pipe Triangle)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Used to support a crucible on a tripod stand.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677" y="2276872"/>
            <a:ext cx="3023731" cy="27834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07918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Burette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A long volumetric cylinder used in titrations for accurately dispensing quantities of liquid between 0 and 50 cm3. When not in use a burette must be clamped upside down with the tap open and the bottom end of the burette clear from the stand.</a:t>
            </a:r>
          </a:p>
        </p:txBody>
      </p:sp>
      <p:pic>
        <p:nvPicPr>
          <p:cNvPr id="7" name="Picture 6"/>
          <p:cNvPicPr/>
          <p:nvPr/>
        </p:nvPicPr>
        <p:blipFill rotWithShape="1">
          <a:blip r:embed="rId2">
            <a:extLst>
              <a:ext uri="{28A0092B-C50C-407E-A947-70E740481C1C}">
                <a14:useLocalDpi xmlns:a14="http://schemas.microsoft.com/office/drawing/2010/main" val="0"/>
              </a:ext>
            </a:extLst>
          </a:blip>
          <a:srcRect l="32545" r="24261"/>
          <a:stretch/>
        </p:blipFill>
        <p:spPr bwMode="auto">
          <a:xfrm>
            <a:off x="5508104" y="2348880"/>
            <a:ext cx="1796911"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2782841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Burette Brush</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A long thin brush used for cleaning burettes.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072" y="2529195"/>
            <a:ext cx="2664296" cy="24839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47598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3F3D944B9D242BC2B2B737E9F12DD" ma:contentTypeVersion="0" ma:contentTypeDescription="Create a new document." ma:contentTypeScope="" ma:versionID="ed1326efab41682ffb28ddec26180793">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343C1A-8B4B-4772-92EF-26D470B45A68}"/>
</file>

<file path=customXml/itemProps2.xml><?xml version="1.0" encoding="utf-8"?>
<ds:datastoreItem xmlns:ds="http://schemas.openxmlformats.org/officeDocument/2006/customXml" ds:itemID="{27E58961-D03B-48D8-90BE-1960A399C4F3}"/>
</file>

<file path=customXml/itemProps3.xml><?xml version="1.0" encoding="utf-8"?>
<ds:datastoreItem xmlns:ds="http://schemas.openxmlformats.org/officeDocument/2006/customXml" ds:itemID="{FF17C481-C577-4ADE-945A-FC8BF786F68B}"/>
</file>

<file path=docProps/app.xml><?xml version="1.0" encoding="utf-8"?>
<Properties xmlns="http://schemas.openxmlformats.org/officeDocument/2006/extended-properties" xmlns:vt="http://schemas.openxmlformats.org/officeDocument/2006/docPropsVTypes">
  <Template/>
  <TotalTime>3303</TotalTime>
  <Words>2079</Words>
  <Application>Microsoft Office PowerPoint</Application>
  <PresentationFormat>On-screen Show (4:3)</PresentationFormat>
  <Paragraphs>156</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PowerPoint Presentation</vt:lpstr>
      <vt:lpstr>Introduction</vt:lpstr>
      <vt:lpstr>Beaker tongs</vt:lpstr>
      <vt:lpstr>Beaker</vt:lpstr>
      <vt:lpstr>Buchner Funnel</vt:lpstr>
      <vt:lpstr>Bulb Pipette</vt:lpstr>
      <vt:lpstr>Bunsen Burner </vt:lpstr>
      <vt:lpstr>Burette</vt:lpstr>
      <vt:lpstr>Burette Brush</vt:lpstr>
      <vt:lpstr>Burette Stand</vt:lpstr>
      <vt:lpstr>Burette Clamp</vt:lpstr>
      <vt:lpstr>Burette filling funnel</vt:lpstr>
      <vt:lpstr>Bosshead</vt:lpstr>
      <vt:lpstr>Clamp</vt:lpstr>
      <vt:lpstr>Cookie Jar</vt:lpstr>
      <vt:lpstr>Cork borer</vt:lpstr>
      <vt:lpstr>Crucible</vt:lpstr>
      <vt:lpstr>Crucible tongs</vt:lpstr>
      <vt:lpstr>Decanting Stand</vt:lpstr>
      <vt:lpstr>Desiccator </vt:lpstr>
      <vt:lpstr>Digestor Bowl </vt:lpstr>
      <vt:lpstr>Dripping bottles</vt:lpstr>
      <vt:lpstr>Erlenmeyer Flask/Conical Flask</vt:lpstr>
      <vt:lpstr>Evaporating Basin</vt:lpstr>
      <vt:lpstr>Filter Paper </vt:lpstr>
      <vt:lpstr>Filter Flask / Buchner Flask </vt:lpstr>
      <vt:lpstr>Flask tongs</vt:lpstr>
      <vt:lpstr>Funnel</vt:lpstr>
      <vt:lpstr>Furnace tongs</vt:lpstr>
      <vt:lpstr>Glass Beads </vt:lpstr>
      <vt:lpstr>Glass bottles / Sample bottles</vt:lpstr>
      <vt:lpstr>Graduated Pipette</vt:lpstr>
      <vt:lpstr>Kohlrausch Flask </vt:lpstr>
      <vt:lpstr>Large Massing Basin </vt:lpstr>
      <vt:lpstr>Magnetic Follower</vt:lpstr>
      <vt:lpstr>Magnetic Follower Retriever</vt:lpstr>
      <vt:lpstr>Measuring Cylinder </vt:lpstr>
      <vt:lpstr>Moisture Dish </vt:lpstr>
      <vt:lpstr>Mortar and Pestle</vt:lpstr>
      <vt:lpstr>Nickel Massing Basin </vt:lpstr>
      <vt:lpstr>Pinch Clips </vt:lpstr>
      <vt:lpstr>Pipette Filler</vt:lpstr>
      <vt:lpstr>Pipette Stand</vt:lpstr>
      <vt:lpstr>Plastic Jug </vt:lpstr>
      <vt:lpstr>Policeman </vt:lpstr>
      <vt:lpstr>Protective Mask </vt:lpstr>
      <vt:lpstr>Quick Fit Erlenmeyer Flask</vt:lpstr>
      <vt:lpstr>Reagent Bottle </vt:lpstr>
      <vt:lpstr>Reflux Condenser / Liebig Condenser</vt:lpstr>
      <vt:lpstr>Rubber Cone </vt:lpstr>
      <vt:lpstr>Rubber Stopper </vt:lpstr>
      <vt:lpstr>Sample Can </vt:lpstr>
      <vt:lpstr>Sample Divider / Riffle </vt:lpstr>
      <vt:lpstr>Sieve </vt:lpstr>
      <vt:lpstr>Stirring Rod </vt:lpstr>
      <vt:lpstr>Spatula </vt:lpstr>
      <vt:lpstr>Stop Clock or Interval Timer</vt:lpstr>
      <vt:lpstr>Strainer Stopper</vt:lpstr>
      <vt:lpstr>Test Tube </vt:lpstr>
      <vt:lpstr>Test Tube Brush </vt:lpstr>
      <vt:lpstr>Test Tube Holder </vt:lpstr>
      <vt:lpstr>Test Tube Rack </vt:lpstr>
      <vt:lpstr>Test Tube Stopper </vt:lpstr>
      <vt:lpstr>Thermometer </vt:lpstr>
      <vt:lpstr>Transfer Funnel </vt:lpstr>
      <vt:lpstr>Tripod</vt:lpstr>
      <vt:lpstr>Tubing </vt:lpstr>
      <vt:lpstr>Volumetric Flask </vt:lpstr>
      <vt:lpstr>Wash Bottle </vt:lpstr>
      <vt:lpstr>Watch Glass</vt:lpstr>
      <vt:lpstr>Wire Gauze </vt:lpstr>
      <vt:lpstr>Wire Triangle (Clay Pipe Triangle)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Merida Roets</dc:creator>
  <cp:lastModifiedBy>User</cp:lastModifiedBy>
  <cp:revision>164</cp:revision>
  <dcterms:created xsi:type="dcterms:W3CDTF">2016-11-15T07:03:29Z</dcterms:created>
  <dcterms:modified xsi:type="dcterms:W3CDTF">2018-02-23T08:57:56Z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0x010100D883F3D944B9D242BC2B2B737E9F12DD</vt:lpwstr>
  </property>
</Properties>
</file>