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8.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0.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82" r:id="rId3"/>
    <p:sldId id="453" r:id="rId4"/>
    <p:sldId id="455" r:id="rId5"/>
    <p:sldId id="456" r:id="rId6"/>
    <p:sldId id="458" r:id="rId7"/>
    <p:sldId id="459" r:id="rId8"/>
    <p:sldId id="457" r:id="rId9"/>
    <p:sldId id="454" r:id="rId10"/>
    <p:sldId id="460" r:id="rId11"/>
    <p:sldId id="461" r:id="rId12"/>
    <p:sldId id="463" r:id="rId13"/>
    <p:sldId id="465" r:id="rId14"/>
    <p:sldId id="464" r:id="rId15"/>
    <p:sldId id="462" r:id="rId16"/>
    <p:sldId id="466" r:id="rId17"/>
    <p:sldId id="467" r:id="rId18"/>
    <p:sldId id="468" r:id="rId19"/>
    <p:sldId id="469" r:id="rId20"/>
    <p:sldId id="470" r:id="rId21"/>
    <p:sldId id="471" r:id="rId22"/>
    <p:sldId id="472" r:id="rId23"/>
    <p:sldId id="474" r:id="rId24"/>
    <p:sldId id="475" r:id="rId25"/>
    <p:sldId id="476" r:id="rId26"/>
    <p:sldId id="477" r:id="rId27"/>
    <p:sldId id="479" r:id="rId28"/>
    <p:sldId id="480" r:id="rId29"/>
    <p:sldId id="478" r:id="rId30"/>
    <p:sldId id="473" r:id="rId31"/>
    <p:sldId id="481" r:id="rId32"/>
    <p:sldId id="482" r:id="rId33"/>
    <p:sldId id="48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8" autoAdjust="0"/>
    <p:restoredTop sz="94579" autoAdjust="0"/>
  </p:normalViewPr>
  <p:slideViewPr>
    <p:cSldViewPr>
      <p:cViewPr>
        <p:scale>
          <a:sx n="66" d="100"/>
          <a:sy n="66" d="100"/>
        </p:scale>
        <p:origin x="-52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472608"/>
            <a:ext cx="1273287" cy="1268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2018/02/23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2018/02/23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2018/02/23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2018/02/23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2018/02/23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3717032"/>
            <a:ext cx="7056784" cy="1512168"/>
          </a:xfrm>
          <a:prstGeom prst="rect">
            <a:avLst/>
          </a:prstGeom>
          <a:solidFill>
            <a:schemeClr val="bg1">
              <a:lumMod val="85000"/>
            </a:schemeClr>
          </a:solidFill>
          <a:scene3d>
            <a:camera prst="orthographicFront"/>
            <a:lightRig rig="threePt" dir="t"/>
          </a:scene3d>
          <a:sp3d>
            <a:bevelT/>
          </a:sp3d>
        </p:spPr>
        <p:txBody>
          <a:bodyPr>
            <a:normAutofit lnSpcReduction="1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TOPIC 1:</a:t>
            </a:r>
          </a:p>
          <a:p>
            <a:pPr algn="ctr"/>
            <a:r>
              <a:rPr lang="en-US" sz="2800" dirty="0" smtClean="0">
                <a:solidFill>
                  <a:srgbClr val="C0504D">
                    <a:lumMod val="75000"/>
                  </a:srgbClr>
                </a:solidFill>
              </a:rPr>
              <a:t>LABORATORY APPARATUS AND EQUIPMENT</a:t>
            </a:r>
          </a:p>
          <a:p>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Desiccators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000" dirty="0"/>
              <a:t>These are large glass vessels containing silica gel which absorbs moisture from the air inside the desiccator. Desiccators are designed to keep the samples dry by preventing them from absorbing moisture from the atmosphere. If the gel is blue it is dry and can be used, but when pink, the gel needs to be dried in a moisture oven.</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676" y="2276872"/>
            <a:ext cx="3023716" cy="29523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63492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Distiller (Still)</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for making distilled water which is used for making up solutions and rinsing. The still works on the principle of the Liebig Condenser.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204864"/>
            <a:ext cx="3455779" cy="28041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43864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Drying Rack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A rack that allows the water to drain off apparatus that has been washed.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060848"/>
            <a:ext cx="2592288" cy="3528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239935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Electronic Calculator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doing </a:t>
            </a:r>
            <a:r>
              <a:rPr lang="en-ZA" sz="5400" dirty="0" smtClean="0"/>
              <a:t>calculations</a:t>
            </a:r>
            <a:endParaRPr lang="en-ZA" sz="5400"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204864"/>
            <a:ext cx="2880320" cy="32403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9463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Electronic Top Pan Balance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A heavy duty balance which has the pan at the top and usually has a digital readout. It is used for massing (weighing) to 1 or 2 decimal places.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860032" y="2204864"/>
            <a:ext cx="3456384" cy="31683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31646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Flask Shaker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to shake flasks or bottles and mix the contents. It is also called a rotary motion shaker.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2276872"/>
            <a:ext cx="3095739" cy="28083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20119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Fume Cupboard</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to extract smoke, unpleasant odours and vapours when doing various analyses. The glass door also provides eye protection when working with possibly explosive reagents.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056" y="1988840"/>
            <a:ext cx="3239755" cy="370906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14147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Glass Drying Oven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to dry glassware like beakers, watch glasses, test tubes, Erlenmeyer flasks etc. Volumetric glassware (pipettes, burettes and volumetric flasks) must never be placed in a glass drying oven.</a:t>
            </a: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5076056" y="1988840"/>
            <a:ext cx="3168352" cy="3528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13615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Hot Plate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heating and boiling purposes.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1772816"/>
            <a:ext cx="2880320" cy="20162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p:cNvPicPr/>
          <p:nvPr/>
        </p:nvPicPr>
        <p:blipFill rotWithShape="1">
          <a:blip r:embed="rId3">
            <a:extLst>
              <a:ext uri="{28A0092B-C50C-407E-A947-70E740481C1C}">
                <a14:useLocalDpi xmlns:a14="http://schemas.microsoft.com/office/drawing/2010/main" val="0"/>
              </a:ext>
            </a:extLst>
          </a:blip>
          <a:srcRect t="19212" b="17734"/>
          <a:stretch/>
        </p:blipFill>
        <p:spPr bwMode="auto">
          <a:xfrm>
            <a:off x="4932040" y="4005064"/>
            <a:ext cx="2880320" cy="20162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875141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Magnetic Stirrer hotplate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heating and stirring at the same time.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056" y="1988840"/>
            <a:ext cx="3023731" cy="34560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85779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Introduction</a:t>
            </a:r>
            <a:endParaRPr lang="en-ZA" sz="4800" dirty="0"/>
          </a:p>
        </p:txBody>
      </p:sp>
      <p:sp>
        <p:nvSpPr>
          <p:cNvPr id="5" name="Content Placeholder 2"/>
          <p:cNvSpPr>
            <a:spLocks noGrp="1"/>
          </p:cNvSpPr>
          <p:nvPr>
            <p:ph idx="1"/>
          </p:nvPr>
        </p:nvSpPr>
        <p:spPr>
          <a:solidFill>
            <a:schemeClr val="bg1">
              <a:lumMod val="95000"/>
              <a:alpha val="75000"/>
            </a:schemeClr>
          </a:solidFill>
          <a:scene3d>
            <a:camera prst="orthographicFront"/>
            <a:lightRig rig="threePt" dir="t"/>
          </a:scene3d>
          <a:sp3d>
            <a:bevelT/>
          </a:sp3d>
        </p:spPr>
        <p:txBody>
          <a:bodyPr>
            <a:normAutofit fontScale="85000" lnSpcReduction="10000"/>
          </a:bodyPr>
          <a:lstStyle/>
          <a:p>
            <a:r>
              <a:rPr lang="en-ZA" dirty="0"/>
              <a:t>The analytical results from the laboratory are essential for the efficient operation of the sugar extraction and recovery processes. It is therefore critical that the laboratory results are accurate. The laboratory worker/ analyst thus has a very important and responsible task.</a:t>
            </a:r>
            <a:endParaRPr lang="en-US" dirty="0"/>
          </a:p>
          <a:p>
            <a:r>
              <a:rPr lang="en-ZA" dirty="0"/>
              <a:t>It is important that the laboratory worker knows the names and the uses of all the equipment at his disposal. This gives him a better understanding of his work and ensures that he uses his equipment correctly. Correct use of equipment plays an important role in achieving accurate analytical results</a:t>
            </a:r>
            <a:r>
              <a:rPr lang="en-ZA" dirty="0" smtClean="0"/>
              <a:t>.</a:t>
            </a:r>
            <a:endParaRPr lang="en-US" dirty="0"/>
          </a:p>
        </p:txBody>
      </p:sp>
    </p:spTree>
    <p:extLst>
      <p:ext uri="{BB962C8B-B14F-4D97-AF65-F5344CB8AC3E}">
        <p14:creationId xmlns:p14="http://schemas.microsoft.com/office/powerpoint/2010/main" val="741613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Moisture Oven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to dry samples of sugar and filter cake so that the moisture content can be determined. Air is circulated in the oven using a fan.</a:t>
            </a:r>
          </a:p>
        </p:txBody>
      </p:sp>
      <p:pic>
        <p:nvPicPr>
          <p:cNvPr id="7" name="Picture 6"/>
          <p:cNvPicPr/>
          <p:nvPr/>
        </p:nvPicPr>
        <p:blipFill rotWithShape="1">
          <a:blip r:embed="rId2">
            <a:extLst>
              <a:ext uri="{28A0092B-C50C-407E-A947-70E740481C1C}">
                <a14:useLocalDpi xmlns:a14="http://schemas.microsoft.com/office/drawing/2010/main" val="0"/>
              </a:ext>
            </a:extLst>
          </a:blip>
          <a:srcRect l="17270" r="19573"/>
          <a:stretch/>
        </p:blipFill>
        <p:spPr bwMode="auto">
          <a:xfrm>
            <a:off x="5148064" y="1916832"/>
            <a:ext cx="3024336" cy="36724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54005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Monochromatic light source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A light source that gives off light of one wavelength. A yellow sodium lamp is used to illuminate the prisms of a refractometer.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060848"/>
            <a:ext cx="3384376" cy="33123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98338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Muffle Furnace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to burn sugar, molasses cane, bagasse and coal completely so that the ash content can be determined. The vapours emitted are toxic hence the muffle furnace is placed in a fume cupboard.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1988840"/>
            <a:ext cx="2952328" cy="36724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39728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Periodic Table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A table that contains the elements according to their properties.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860032" y="2276872"/>
            <a:ext cx="3528392" cy="28083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164134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pH Meter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Measures the degree of acidity of alkalinity of a solution.</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056" y="1988840"/>
            <a:ext cx="3095724" cy="34563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6038569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PI Tumbler or Grenfell Tumbler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to tumble the cookie jar when determining the preparation index (PI) on shredded cane. The PI is a measure of what percentage of the cane cells have been broken to allow for juice extraction.</a:t>
            </a: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988840"/>
            <a:ext cx="3686284" cy="3397344"/>
          </a:xfrm>
          <a:prstGeom prst="rect">
            <a:avLst/>
          </a:prstGeom>
          <a:noFill/>
        </p:spPr>
      </p:pic>
    </p:spTree>
    <p:extLst>
      <p:ext uri="{BB962C8B-B14F-4D97-AF65-F5344CB8AC3E}">
        <p14:creationId xmlns:p14="http://schemas.microsoft.com/office/powerpoint/2010/main" val="2093036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Refractometer /Precision Refractometer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Measures the angle of refraction (bending) of light passing through a sucrose solution. We use the Zeiss precision refractometer. The angle of refraction is proportional to the concentration of dissolved substances in the solution (Brix).</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056" y="1916832"/>
            <a:ext cx="3168352" cy="38164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90740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Refrigerator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for keeping samples and solutions cool to prevent deterioration.</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64088" y="1988840"/>
            <a:ext cx="2735689" cy="35280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524117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Refrigerator Water Bath</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A bath fitted with a refrigerated cooler.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1988840"/>
            <a:ext cx="3167747" cy="36332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315831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Sample Buckets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For collecting cane, bagasse etc. from the factory.</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92080" y="2132856"/>
            <a:ext cx="2952328" cy="31683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878751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Analytical Balance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for accurate massing (weighing) to an accuracy of 4 decimal places. The balance is enclosed so as not to be affected by draughts and must be placed on a special table.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072" y="2060848"/>
            <a:ext cx="2952328" cy="3528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506089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Sieve Shakers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for shaking sets of sieve to separate a sample into its different particle sizes.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2132856"/>
            <a:ext cx="3168352" cy="31330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750890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Spectrophotometer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1500" dirty="0"/>
              <a:t>Measures the light absorbed by a solution. The spectrophotometer contains a prism that splits white light into its spectrum. By selecting a certain wavelength e.g. 460 mm you select a light colour which is then passed through the sample and the absorbance measured.</a:t>
            </a:r>
          </a:p>
          <a:p>
            <a:r>
              <a:rPr lang="en-ZA" sz="1500" dirty="0" smtClean="0"/>
              <a:t>For </a:t>
            </a:r>
            <a:r>
              <a:rPr lang="en-ZA" sz="1500" dirty="0"/>
              <a:t>example:</a:t>
            </a:r>
          </a:p>
          <a:p>
            <a:r>
              <a:rPr lang="en-ZA" sz="1500" dirty="0"/>
              <a:t>During determination of the phosphate content of a sample, chemicals are added that cause the solution to be coloured blue according to the phosphate content, the greater the phosphate content, the more blue the solution and hence the greater the amount of light absorbed by the solution. The spectrophotometer is also used for the determination of colour, starch and sugar traces.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2348880"/>
            <a:ext cx="3311763" cy="24682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6136124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Steam Bath / Water Bath</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A Steam bath / water bath is used to evaporate samples in an evaporating basin to dryness.</a:t>
            </a:r>
          </a:p>
          <a:p>
            <a:r>
              <a:rPr lang="en-ZA" sz="2400" dirty="0"/>
              <a:t>Note: When placing an evaporating basin in the water bath, just enough rings should be removed so that the basin sits snugly.</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132856"/>
            <a:ext cx="3167747" cy="31036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2700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Vacuum Oven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to dry samples at temperatures lower than </a:t>
            </a:r>
            <a:r>
              <a:rPr lang="en-ZA" sz="4000" dirty="0" smtClean="0"/>
              <a:t>100°C </a:t>
            </a:r>
            <a:r>
              <a:rPr lang="en-ZA" sz="4000" dirty="0"/>
              <a:t>(Also known as a freeze dryer).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669" y="2349182"/>
            <a:ext cx="3095739" cy="30240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86776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Automatic </a:t>
            </a:r>
            <a:r>
              <a:rPr lang="en-ZA" sz="4800" dirty="0" err="1" smtClean="0"/>
              <a:t>Polarimeter</a:t>
            </a:r>
            <a:r>
              <a:rPr lang="en-ZA" sz="4800" dirty="0" smtClean="0"/>
              <a:t> or </a:t>
            </a:r>
            <a:r>
              <a:rPr lang="en-ZA" sz="4800" dirty="0" err="1" smtClean="0"/>
              <a:t>Saccharimeter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Measures the angle of rotation of the plane of polarised light as it passes through a sugar solution (pol). The angle of rotation is proportional to the concentration of sugar in the solution.</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2349182"/>
            <a:ext cx="3456384" cy="295202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95141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smtClean="0"/>
              <a:t>Cane Drying Oven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Used for drying cane and bagasse when determining their moisture content. The principle of operation is simple. The sample of prepared cane or bagasse is placed on a sieve and warm air blows from above through the sample.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132856"/>
            <a:ext cx="2879715" cy="33120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0243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Cold </a:t>
            </a:r>
            <a:r>
              <a:rPr lang="en-ZA" sz="4800" dirty="0" err="1" smtClean="0"/>
              <a:t>Digestor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Used to disintegrate cane and bagasse before conducting pol and brix analyses.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056" y="2132856"/>
            <a:ext cx="3095739" cy="33426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35131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Conductivity Meter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Used to measure the specific conductance of a solution. Using a calculation the conductivity of a solution can be used to determine the amount of inorganic material dissolved in the solution (conductivity ash).</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132856"/>
            <a:ext cx="3095739" cy="30921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53827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Constant Temperature Water Bath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A water bath that keeps water at a constant temperature.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2348880"/>
            <a:ext cx="3384376" cy="27363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708568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De-ionizer</a:t>
            </a:r>
            <a:endParaRPr lang="en-ZA" sz="4800" dirty="0"/>
          </a:p>
        </p:txBody>
      </p:sp>
      <p:sp>
        <p:nvSpPr>
          <p:cNvPr id="5" name="Content Placeholder 2"/>
          <p:cNvSpPr>
            <a:spLocks noGrp="1"/>
          </p:cNvSpPr>
          <p:nvPr>
            <p:ph idx="1"/>
          </p:nvPr>
        </p:nvSpPr>
        <p:spPr>
          <a:xfrm>
            <a:off x="467544" y="16288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for producing de-ionised water which is used for making up solutions and rinsing. It contains a resin that removes impurities (salts) from the water.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860032" y="2492896"/>
            <a:ext cx="3527787" cy="24995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63657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E6AB-EDC6-48F3-8AA7-EFBDBE0DC263}"/>
</file>

<file path=customXml/itemProps2.xml><?xml version="1.0" encoding="utf-8"?>
<ds:datastoreItem xmlns:ds="http://schemas.openxmlformats.org/officeDocument/2006/customXml" ds:itemID="{80A531BA-D57A-4EEE-92F6-459EEE3EEB50}"/>
</file>

<file path=customXml/itemProps3.xml><?xml version="1.0" encoding="utf-8"?>
<ds:datastoreItem xmlns:ds="http://schemas.openxmlformats.org/officeDocument/2006/customXml" ds:itemID="{BD57EB18-2CAF-4FFE-89D7-A9E30368B85B}"/>
</file>

<file path=docProps/app.xml><?xml version="1.0" encoding="utf-8"?>
<Properties xmlns="http://schemas.openxmlformats.org/officeDocument/2006/extended-properties" xmlns:vt="http://schemas.openxmlformats.org/officeDocument/2006/docPropsVTypes">
  <Template/>
  <TotalTime>3459</TotalTime>
  <Words>1047</Words>
  <Application>Microsoft Office PowerPoint</Application>
  <PresentationFormat>On-screen Show (4:3)</PresentationFormat>
  <Paragraphs>71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Introduction</vt:lpstr>
      <vt:lpstr>Analytical Balance </vt:lpstr>
      <vt:lpstr>Automatic Polarimeter or Saccharimeter</vt:lpstr>
      <vt:lpstr>Cane Drying Oven </vt:lpstr>
      <vt:lpstr>Cold Digestor</vt:lpstr>
      <vt:lpstr>Conductivity Meter</vt:lpstr>
      <vt:lpstr>Constant Temperature Water Bath </vt:lpstr>
      <vt:lpstr>De-ionizer</vt:lpstr>
      <vt:lpstr>Desiccators</vt:lpstr>
      <vt:lpstr>Distiller (Still)</vt:lpstr>
      <vt:lpstr>Drying Rack </vt:lpstr>
      <vt:lpstr>Electronic Calculator </vt:lpstr>
      <vt:lpstr>Electronic Top Pan Balance </vt:lpstr>
      <vt:lpstr>Flask Shaker</vt:lpstr>
      <vt:lpstr>Fume Cupboard</vt:lpstr>
      <vt:lpstr>Glass Drying Oven </vt:lpstr>
      <vt:lpstr>Hot Plate</vt:lpstr>
      <vt:lpstr>Magnetic Stirrer hotplate</vt:lpstr>
      <vt:lpstr>Moisture Oven </vt:lpstr>
      <vt:lpstr>Monochromatic light source</vt:lpstr>
      <vt:lpstr>Muffle Furnace</vt:lpstr>
      <vt:lpstr>Periodic Table </vt:lpstr>
      <vt:lpstr>pH Meter</vt:lpstr>
      <vt:lpstr>PI Tumbler or Grenfell Tumbler </vt:lpstr>
      <vt:lpstr>Refractometer /Precision Refractometer</vt:lpstr>
      <vt:lpstr>Refrigerator </vt:lpstr>
      <vt:lpstr>Refrigerator Water Bath</vt:lpstr>
      <vt:lpstr>Sample Buckets </vt:lpstr>
      <vt:lpstr>Sieve Shakers</vt:lpstr>
      <vt:lpstr>Spectrophotometer</vt:lpstr>
      <vt:lpstr>Steam Bath / Water Bath</vt:lpstr>
      <vt:lpstr>Vacuum Oven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160</cp:revision>
  <dcterms:created xsi:type="dcterms:W3CDTF">2016-11-15T07:03:29Z</dcterms:created>
  <dcterms:modified xsi:type="dcterms:W3CDTF">2018-02-23T08:55:10Z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