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7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7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82" r:id="rId3"/>
    <p:sldId id="373" r:id="rId4"/>
    <p:sldId id="385" r:id="rId5"/>
    <p:sldId id="387" r:id="rId6"/>
    <p:sldId id="386" r:id="rId7"/>
    <p:sldId id="398" r:id="rId8"/>
    <p:sldId id="384" r:id="rId9"/>
    <p:sldId id="392" r:id="rId10"/>
    <p:sldId id="394" r:id="rId11"/>
    <p:sldId id="395" r:id="rId12"/>
    <p:sldId id="397" r:id="rId13"/>
    <p:sldId id="399" r:id="rId14"/>
    <p:sldId id="393" r:id="rId15"/>
    <p:sldId id="391" r:id="rId16"/>
    <p:sldId id="390" r:id="rId17"/>
    <p:sldId id="400" r:id="rId18"/>
    <p:sldId id="389" r:id="rId19"/>
    <p:sldId id="388" r:id="rId20"/>
    <p:sldId id="403" r:id="rId21"/>
    <p:sldId id="402" r:id="rId22"/>
    <p:sldId id="404" r:id="rId23"/>
    <p:sldId id="401" r:id="rId24"/>
    <p:sldId id="405" r:id="rId25"/>
    <p:sldId id="406" r:id="rId26"/>
    <p:sldId id="407" r:id="rId27"/>
    <p:sldId id="408" r:id="rId28"/>
    <p:sldId id="409" r:id="rId29"/>
    <p:sldId id="412" r:id="rId30"/>
    <p:sldId id="411" r:id="rId31"/>
    <p:sldId id="410" r:id="rId32"/>
    <p:sldId id="413" r:id="rId33"/>
    <p:sldId id="414" r:id="rId34"/>
    <p:sldId id="415" r:id="rId35"/>
    <p:sldId id="416" r:id="rId36"/>
    <p:sldId id="417" r:id="rId37"/>
    <p:sldId id="419" r:id="rId38"/>
    <p:sldId id="420" r:id="rId39"/>
    <p:sldId id="418" r:id="rId40"/>
    <p:sldId id="427" r:id="rId41"/>
    <p:sldId id="421" r:id="rId42"/>
    <p:sldId id="425" r:id="rId43"/>
    <p:sldId id="426" r:id="rId44"/>
    <p:sldId id="428" r:id="rId45"/>
    <p:sldId id="429" r:id="rId46"/>
    <p:sldId id="430" r:id="rId47"/>
    <p:sldId id="431" r:id="rId48"/>
    <p:sldId id="432" r:id="rId49"/>
    <p:sldId id="433" r:id="rId50"/>
    <p:sldId id="435" r:id="rId51"/>
    <p:sldId id="436" r:id="rId52"/>
    <p:sldId id="437" r:id="rId53"/>
    <p:sldId id="439" r:id="rId54"/>
    <p:sldId id="442" r:id="rId55"/>
    <p:sldId id="443" r:id="rId56"/>
    <p:sldId id="440" r:id="rId57"/>
    <p:sldId id="441" r:id="rId58"/>
    <p:sldId id="438" r:id="rId59"/>
    <p:sldId id="444" r:id="rId60"/>
    <p:sldId id="445" r:id="rId61"/>
    <p:sldId id="446" r:id="rId62"/>
    <p:sldId id="447" r:id="rId63"/>
    <p:sldId id="448" r:id="rId64"/>
    <p:sldId id="434" r:id="rId65"/>
    <p:sldId id="449" r:id="rId66"/>
    <p:sldId id="450" r:id="rId67"/>
    <p:sldId id="451" r:id="rId68"/>
    <p:sldId id="452" r:id="rId69"/>
    <p:sldId id="454" r:id="rId70"/>
    <p:sldId id="455" r:id="rId71"/>
    <p:sldId id="456" r:id="rId72"/>
    <p:sldId id="457" r:id="rId73"/>
    <p:sldId id="45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8" autoAdjust="0"/>
    <p:restoredTop sz="94579" autoAdjust="0"/>
  </p:normalViewPr>
  <p:slideViewPr>
    <p:cSldViewPr>
      <p:cViewPr>
        <p:scale>
          <a:sx n="66" d="100"/>
          <a:sy n="66" d="100"/>
        </p:scale>
        <p:origin x="-14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5472608"/>
            <a:ext cx="1273287"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2018/03/07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2018/03/07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2018/03/07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2018/03/07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2018/03/07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2018/03/07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2018/03/07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2018/03/07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2018/03/07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2018/03/07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2018/03/07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58.jpg"/><Relationship Id="rId5" Type="http://schemas.microsoft.com/office/2007/relationships/hdphoto" Target="../media/hdphoto1.wdp"/><Relationship Id="rId4" Type="http://schemas.openxmlformats.org/officeDocument/2006/relationships/image" Target="../media/image5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717032"/>
            <a:ext cx="7056784" cy="1512168"/>
          </a:xfrm>
          <a:prstGeom prst="rect">
            <a:avLst/>
          </a:prstGeom>
          <a:solidFill>
            <a:schemeClr val="bg1">
              <a:lumMod val="85000"/>
            </a:schemeClr>
          </a:solidFill>
          <a:scene3d>
            <a:camera prst="orthographicFront"/>
            <a:lightRig rig="threePt" dir="t"/>
          </a:scene3d>
          <a:sp3d>
            <a:bevelT/>
          </a:sp3d>
        </p:spPr>
        <p:txBody>
          <a:bodyPr>
            <a:normAutofit lnSpcReduction="1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TOPIC 3:</a:t>
            </a:r>
          </a:p>
          <a:p>
            <a:pPr algn="ctr"/>
            <a:r>
              <a:rPr lang="en-US" sz="2800" smtClean="0">
                <a:solidFill>
                  <a:srgbClr val="C0504D">
                    <a:lumMod val="75000"/>
                  </a:srgbClr>
                </a:solidFill>
              </a:rPr>
              <a:t>MATHEMATICAL CALCULATIONS</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Remember:</a:t>
            </a:r>
            <a:endParaRPr lang="en-ZA" sz="4800" dirty="0"/>
          </a:p>
        </p:txBody>
      </p:sp>
      <p:sp>
        <p:nvSpPr>
          <p:cNvPr id="5" name="Content Placeholder 2"/>
          <p:cNvSpPr>
            <a:spLocks noGrp="1"/>
          </p:cNvSpPr>
          <p:nvPr>
            <p:ph idx="1"/>
          </p:nvPr>
        </p:nvSpPr>
        <p:spPr>
          <a:xfrm>
            <a:off x="457200" y="1600200"/>
            <a:ext cx="8219256" cy="5141168"/>
          </a:xfrm>
          <a:solidFill>
            <a:schemeClr val="bg1">
              <a:lumMod val="95000"/>
              <a:alpha val="75000"/>
            </a:schemeClr>
          </a:solidFill>
          <a:scene3d>
            <a:camera prst="orthographicFront"/>
            <a:lightRig rig="threePt" dir="t"/>
          </a:scene3d>
          <a:sp3d>
            <a:bevelT/>
          </a:sp3d>
        </p:spPr>
        <p:txBody>
          <a:bodyPr>
            <a:noAutofit/>
          </a:bodyPr>
          <a:lstStyle/>
          <a:p>
            <a:r>
              <a:rPr lang="en-ZA" sz="2400" dirty="0" smtClean="0"/>
              <a:t>Only quantities of the same kind can be added or subtracted from each other. In our example above the 3 bicycles and 4 bicycles were added to give 7 bicycles. But the 3 boys and 4 girls will still give us 3 boys and 4 girls.</a:t>
            </a:r>
          </a:p>
          <a:p>
            <a:endParaRPr lang="en-ZA" sz="2400" dirty="0" smtClean="0"/>
          </a:p>
          <a:p>
            <a:pPr marL="0" indent="0">
              <a:buNone/>
            </a:pPr>
            <a:r>
              <a:rPr lang="en-ZA" sz="2400" b="1" dirty="0" smtClean="0"/>
              <a:t>The </a:t>
            </a:r>
            <a:r>
              <a:rPr lang="en-ZA" sz="2400" b="1" dirty="0"/>
              <a:t>order in which addition is done is as follows:</a:t>
            </a:r>
          </a:p>
          <a:p>
            <a:r>
              <a:rPr lang="en-ZA" sz="2400" dirty="0"/>
              <a:t>first add the units </a:t>
            </a:r>
          </a:p>
          <a:p>
            <a:r>
              <a:rPr lang="en-ZA" sz="2400" dirty="0"/>
              <a:t>then add the tens</a:t>
            </a:r>
          </a:p>
          <a:p>
            <a:r>
              <a:rPr lang="en-ZA" sz="2400" dirty="0"/>
              <a:t>then add the hundreds</a:t>
            </a:r>
          </a:p>
          <a:p>
            <a:r>
              <a:rPr lang="en-ZA" sz="2400" dirty="0"/>
              <a:t>and so on</a:t>
            </a:r>
          </a:p>
        </p:txBody>
      </p:sp>
    </p:spTree>
    <p:extLst>
      <p:ext uri="{BB962C8B-B14F-4D97-AF65-F5344CB8AC3E}">
        <p14:creationId xmlns:p14="http://schemas.microsoft.com/office/powerpoint/2010/main" val="8928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Example:</a:t>
            </a:r>
            <a:endParaRPr lang="en-ZA" sz="4800" dirty="0"/>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Calculate the addition of 2 379 and 1 </a:t>
            </a:r>
            <a:r>
              <a:rPr lang="en-ZA" sz="2400" dirty="0" smtClean="0"/>
              <a:t>234</a:t>
            </a:r>
          </a:p>
          <a:p>
            <a:pPr marL="0" indent="0">
              <a:buNone/>
            </a:pPr>
            <a:endParaRPr lang="en-ZA" sz="2400" dirty="0"/>
          </a:p>
          <a:p>
            <a:pPr marL="0" indent="0">
              <a:buNone/>
            </a:pPr>
            <a:endParaRPr lang="en-US" sz="1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937"/>
            <a:ext cx="6264696" cy="2880271"/>
          </a:xfrm>
          <a:prstGeom prst="rect">
            <a:avLst/>
          </a:prstGeom>
          <a:noFill/>
        </p:spPr>
      </p:pic>
    </p:spTree>
    <p:extLst>
      <p:ext uri="{BB962C8B-B14F-4D97-AF65-F5344CB8AC3E}">
        <p14:creationId xmlns:p14="http://schemas.microsoft.com/office/powerpoint/2010/main" val="400129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Example: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Then,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90774"/>
            <a:ext cx="6192688" cy="2766417"/>
          </a:xfrm>
          <a:prstGeom prst="rect">
            <a:avLst/>
          </a:prstGeom>
          <a:noFill/>
        </p:spPr>
      </p:pic>
    </p:spTree>
    <p:extLst>
      <p:ext uri="{BB962C8B-B14F-4D97-AF65-F5344CB8AC3E}">
        <p14:creationId xmlns:p14="http://schemas.microsoft.com/office/powerpoint/2010/main" val="3383888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Example: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Then, </a:t>
            </a:r>
          </a:p>
          <a:p>
            <a:pPr marL="0" indent="0">
              <a:buNone/>
            </a:pPr>
            <a:endParaRPr lang="en-US" sz="2800" dirty="0"/>
          </a:p>
          <a:p>
            <a:pPr marL="0" indent="0">
              <a:buNone/>
            </a:pPr>
            <a:endParaRPr lang="en-US" sz="2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59354"/>
            <a:ext cx="6624736" cy="2985869"/>
          </a:xfrm>
          <a:prstGeom prst="rect">
            <a:avLst/>
          </a:prstGeom>
          <a:noFill/>
        </p:spPr>
      </p:pic>
    </p:spTree>
    <p:extLst>
      <p:ext uri="{BB962C8B-B14F-4D97-AF65-F5344CB8AC3E}">
        <p14:creationId xmlns:p14="http://schemas.microsoft.com/office/powerpoint/2010/main" val="353999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Example: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457200" y="1600200"/>
            <a:ext cx="8219256" cy="4853136"/>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Finally,</a:t>
            </a:r>
            <a:r>
              <a:rPr lang="en-US" sz="2000" dirty="0" smtClean="0"/>
              <a:t> </a:t>
            </a:r>
          </a:p>
          <a:p>
            <a:endParaRPr lang="en-US" sz="2000" dirty="0"/>
          </a:p>
          <a:p>
            <a:pPr marL="0" indent="0">
              <a:buNone/>
            </a:pPr>
            <a:endParaRPr lang="en-ZA"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6912768" cy="3024336"/>
          </a:xfrm>
          <a:prstGeom prst="rect">
            <a:avLst/>
          </a:prstGeom>
          <a:noFill/>
        </p:spPr>
      </p:pic>
    </p:spTree>
    <p:extLst>
      <p:ext uri="{BB962C8B-B14F-4D97-AF65-F5344CB8AC3E}">
        <p14:creationId xmlns:p14="http://schemas.microsoft.com/office/powerpoint/2010/main" val="369341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Subtraction </a:t>
            </a:r>
            <a:endParaRPr lang="en-ZA" sz="4800" dirty="0"/>
          </a:p>
        </p:txBody>
      </p:sp>
      <p:sp>
        <p:nvSpPr>
          <p:cNvPr id="5" name="Content Placeholder 2"/>
          <p:cNvSpPr>
            <a:spLocks noGrp="1"/>
          </p:cNvSpPr>
          <p:nvPr>
            <p:ph idx="1"/>
          </p:nvPr>
        </p:nvSpPr>
        <p:spPr>
          <a:xfrm>
            <a:off x="457200" y="1600200"/>
            <a:ext cx="8147248" cy="4525963"/>
          </a:xfrm>
          <a:solidFill>
            <a:schemeClr val="bg1">
              <a:lumMod val="95000"/>
              <a:alpha val="75000"/>
            </a:schemeClr>
          </a:solidFill>
          <a:scene3d>
            <a:camera prst="orthographicFront"/>
            <a:lightRig rig="threePt" dir="t"/>
          </a:scene3d>
          <a:sp3d>
            <a:bevelT/>
          </a:sp3d>
        </p:spPr>
        <p:txBody>
          <a:bodyPr>
            <a:noAutofit/>
          </a:bodyPr>
          <a:lstStyle/>
          <a:p>
            <a:r>
              <a:rPr lang="en-ZA" sz="2600" dirty="0"/>
              <a:t>Subtraction means “take away” or “separate” or “calculate the difference”.</a:t>
            </a:r>
          </a:p>
          <a:p>
            <a:r>
              <a:rPr lang="en-ZA" sz="2600" dirty="0"/>
              <a:t>Subtraction is the INVERSE OPERATION of addition.</a:t>
            </a:r>
          </a:p>
          <a:p>
            <a:pPr marL="0" indent="0">
              <a:buNone/>
            </a:pPr>
            <a:r>
              <a:rPr lang="en-ZA" sz="2600" dirty="0" smtClean="0"/>
              <a:t>     11 </a:t>
            </a:r>
            <a:r>
              <a:rPr lang="en-ZA" sz="2600" dirty="0"/>
              <a:t>– 3 = 8                        (That means: 8 + 3 = 11)</a:t>
            </a:r>
          </a:p>
          <a:p>
            <a:r>
              <a:rPr lang="en-ZA" sz="2600" dirty="0"/>
              <a:t>Note that in subtraction only quantities of the same kind can be subtracted from each other as is the case with addition.</a:t>
            </a:r>
          </a:p>
          <a:p>
            <a:pPr marL="0" indent="0">
              <a:buNone/>
            </a:pPr>
            <a:r>
              <a:rPr lang="en-ZA" sz="2600" dirty="0" smtClean="0"/>
              <a:t>     11 </a:t>
            </a:r>
            <a:r>
              <a:rPr lang="en-ZA" sz="2600" dirty="0"/>
              <a:t>apples – 3 apples = 8 apples</a:t>
            </a:r>
          </a:p>
          <a:p>
            <a:pPr marL="0" indent="0">
              <a:buNone/>
            </a:pPr>
            <a:r>
              <a:rPr lang="en-ZA" sz="2600" dirty="0" smtClean="0"/>
              <a:t>     11 </a:t>
            </a:r>
            <a:r>
              <a:rPr lang="en-ZA" sz="2600" dirty="0"/>
              <a:t>apples – 3 pears = 11 apples – 3 pears</a:t>
            </a:r>
          </a:p>
        </p:txBody>
      </p:sp>
    </p:spTree>
    <p:extLst>
      <p:ext uri="{BB962C8B-B14F-4D97-AF65-F5344CB8AC3E}">
        <p14:creationId xmlns:p14="http://schemas.microsoft.com/office/powerpoint/2010/main" val="455529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Integers </a:t>
            </a:r>
            <a:endParaRPr lang="en-ZA" sz="4800" dirty="0"/>
          </a:p>
        </p:txBody>
      </p:sp>
      <p:sp>
        <p:nvSpPr>
          <p:cNvPr id="5" name="Content Placeholder 2"/>
          <p:cNvSpPr>
            <a:spLocks noGrp="1"/>
          </p:cNvSpPr>
          <p:nvPr>
            <p:ph idx="1"/>
          </p:nvPr>
        </p:nvSpPr>
        <p:spPr>
          <a:xfrm>
            <a:off x="457200" y="1600200"/>
            <a:ext cx="8147248" cy="4997152"/>
          </a:xfrm>
          <a:solidFill>
            <a:schemeClr val="bg1">
              <a:lumMod val="95000"/>
              <a:alpha val="75000"/>
            </a:schemeClr>
          </a:solidFill>
          <a:scene3d>
            <a:camera prst="orthographicFront"/>
            <a:lightRig rig="threePt" dir="t"/>
          </a:scene3d>
          <a:sp3d>
            <a:bevelT/>
          </a:sp3d>
        </p:spPr>
        <p:txBody>
          <a:bodyPr>
            <a:noAutofit/>
          </a:bodyPr>
          <a:lstStyle/>
          <a:p>
            <a:r>
              <a:rPr lang="en-ZA" sz="2200" dirty="0"/>
              <a:t>An integer is any number that is not a fraction or that is not a decimal number. In other words an integer is any whole number. There are numbers less than zero (i.e. -1, -2, -3….) known as negative numbers. These numbers can be represented as follows on a number line</a:t>
            </a:r>
            <a:r>
              <a:rPr lang="en-ZA" sz="2200" dirty="0" smtClean="0"/>
              <a:t>:</a:t>
            </a:r>
          </a:p>
          <a:p>
            <a:endParaRPr lang="en-ZA" sz="2200" dirty="0"/>
          </a:p>
          <a:p>
            <a:endParaRPr lang="en-ZA" sz="2200" dirty="0" smtClean="0"/>
          </a:p>
          <a:p>
            <a:endParaRPr lang="en-ZA" sz="2200" dirty="0"/>
          </a:p>
          <a:p>
            <a:r>
              <a:rPr lang="en-ZA" sz="2200" dirty="0" smtClean="0"/>
              <a:t>Note</a:t>
            </a:r>
            <a:r>
              <a:rPr lang="en-ZA" sz="2200" dirty="0"/>
              <a:t>: When we write a positive number like +4 we usually omit the + sign and write just 4.</a:t>
            </a:r>
            <a:endParaRPr lang="en-ZA" sz="2200" dirty="0" smtClean="0"/>
          </a:p>
          <a:p>
            <a:endParaRPr lang="en-ZA" sz="2200" dirty="0"/>
          </a:p>
          <a:p>
            <a:endParaRPr lang="en-ZA" sz="2200" dirty="0" smtClean="0"/>
          </a:p>
          <a:p>
            <a:endParaRPr lang="en-ZA" sz="2200" dirty="0"/>
          </a:p>
          <a:p>
            <a:endParaRPr lang="en-ZA" sz="2200" dirty="0" smtClean="0"/>
          </a:p>
          <a:p>
            <a:pPr marL="0" indent="0">
              <a:buNone/>
            </a:pPr>
            <a:endParaRPr lang="en-ZA" sz="2200" dirty="0"/>
          </a:p>
          <a:p>
            <a:pPr marL="0" indent="0">
              <a:buNone/>
            </a:pPr>
            <a:endParaRPr lang="en-ZA" sz="2200" dirty="0" smtClean="0"/>
          </a:p>
        </p:txBody>
      </p:sp>
      <p:pic>
        <p:nvPicPr>
          <p:cNvPr id="6" name="Picture 5"/>
          <p:cNvPicPr/>
          <p:nvPr/>
        </p:nvPicPr>
        <p:blipFill rotWithShape="1">
          <a:blip r:embed="rId2">
            <a:extLst>
              <a:ext uri="{28A0092B-C50C-407E-A947-70E740481C1C}">
                <a14:useLocalDpi xmlns:a14="http://schemas.microsoft.com/office/drawing/2010/main" val="0"/>
              </a:ext>
            </a:extLst>
          </a:blip>
          <a:srcRect b="15292"/>
          <a:stretch/>
        </p:blipFill>
        <p:spPr bwMode="auto">
          <a:xfrm>
            <a:off x="1187624" y="3611488"/>
            <a:ext cx="6153150" cy="609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63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Integers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395536" y="1600200"/>
            <a:ext cx="828092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200" dirty="0"/>
              <a:t>Think of positive and negative numbers as follows:</a:t>
            </a:r>
          </a:p>
          <a:p>
            <a:r>
              <a:rPr lang="en-ZA" sz="2200" dirty="0"/>
              <a:t>If you have a bank account and you have diligently saved R 500 you now have R 500 and this is indicated on your bank statement as +500 or just 500.</a:t>
            </a:r>
          </a:p>
          <a:p>
            <a:r>
              <a:rPr lang="en-ZA" sz="2200" dirty="0"/>
              <a:t>If you have no money in the bank, your balance on the statement is R 0.</a:t>
            </a:r>
          </a:p>
          <a:p>
            <a:r>
              <a:rPr lang="en-ZA" sz="2200" dirty="0"/>
              <a:t>If you borrow R 500 from the bank on your chequebook overdraft to go on a train trip, you will OWE the bank R 500 and this is indicated on your statement as –R 500.</a:t>
            </a:r>
          </a:p>
          <a:p>
            <a:r>
              <a:rPr lang="en-ZA" sz="2200" dirty="0"/>
              <a:t>You will then have to give the bank R 500 to get your account to zero.</a:t>
            </a:r>
          </a:p>
        </p:txBody>
      </p:sp>
    </p:spTree>
    <p:extLst>
      <p:ext uri="{BB962C8B-B14F-4D97-AF65-F5344CB8AC3E}">
        <p14:creationId xmlns:p14="http://schemas.microsoft.com/office/powerpoint/2010/main" val="3920634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Adding positive and negative numbers </a:t>
            </a:r>
            <a:endParaRPr lang="en-ZA" sz="4800" dirty="0"/>
          </a:p>
        </p:txBody>
      </p:sp>
      <p:sp>
        <p:nvSpPr>
          <p:cNvPr id="5" name="Content Placeholder 2"/>
          <p:cNvSpPr>
            <a:spLocks noGrp="1"/>
          </p:cNvSpPr>
          <p:nvPr>
            <p:ph idx="1"/>
          </p:nvPr>
        </p:nvSpPr>
        <p:spPr>
          <a:xfrm>
            <a:off x="457200" y="1600200"/>
            <a:ext cx="8147248"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a:t>Addition can be represented on the number line as follows:</a:t>
            </a:r>
          </a:p>
          <a:p>
            <a:pPr marL="0" indent="0">
              <a:buNone/>
            </a:pPr>
            <a:endParaRPr lang="en-ZA" sz="2000" b="1" dirty="0" smtClean="0"/>
          </a:p>
          <a:p>
            <a:pPr marL="0" indent="0">
              <a:buNone/>
            </a:pPr>
            <a:r>
              <a:rPr lang="en-ZA" sz="2000" b="1" dirty="0" smtClean="0"/>
              <a:t>Example</a:t>
            </a:r>
            <a:r>
              <a:rPr lang="en-ZA" sz="2000" b="1" dirty="0"/>
              <a:t>:</a:t>
            </a:r>
          </a:p>
          <a:p>
            <a:pPr marL="0" indent="0">
              <a:buNone/>
            </a:pPr>
            <a:r>
              <a:rPr lang="en-ZA" sz="2000" dirty="0" smtClean="0"/>
              <a:t>(+</a:t>
            </a:r>
            <a:r>
              <a:rPr lang="en-ZA" sz="2000" dirty="0"/>
              <a:t>5) + (-7) </a:t>
            </a: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r>
              <a:rPr lang="en-ZA" sz="2000" dirty="0" smtClean="0"/>
              <a:t>(+</a:t>
            </a:r>
            <a:r>
              <a:rPr lang="en-ZA" sz="2000" dirty="0"/>
              <a:t>5) + (-7) = -2</a:t>
            </a:r>
          </a:p>
          <a:p>
            <a:pPr marL="0" indent="0">
              <a:buNone/>
            </a:pPr>
            <a:r>
              <a:rPr lang="en-ZA" sz="2000" dirty="0"/>
              <a:t>Or simply say: I have 5, I owe 7, so I still owe -2.</a:t>
            </a:r>
            <a:endParaRPr lang="en-ZA" sz="2000" dirty="0" smtClean="0"/>
          </a:p>
          <a:p>
            <a:pPr marL="0" indent="0">
              <a:buNone/>
            </a:pPr>
            <a:endParaRPr lang="en-ZA" sz="2000" dirty="0"/>
          </a:p>
          <a:p>
            <a:pPr marL="0" indent="0">
              <a:buNone/>
            </a:pPr>
            <a:endParaRPr lang="en-ZA"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6840760" cy="1650107"/>
          </a:xfrm>
          <a:prstGeom prst="rect">
            <a:avLst/>
          </a:prstGeom>
          <a:noFill/>
        </p:spPr>
      </p:pic>
    </p:spTree>
    <p:extLst>
      <p:ext uri="{BB962C8B-B14F-4D97-AF65-F5344CB8AC3E}">
        <p14:creationId xmlns:p14="http://schemas.microsoft.com/office/powerpoint/2010/main" val="1797575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Subtracting positive and negative numbers </a:t>
            </a:r>
            <a:endParaRPr lang="en-ZA" sz="4800" dirty="0"/>
          </a:p>
        </p:txBody>
      </p:sp>
      <p:sp>
        <p:nvSpPr>
          <p:cNvPr id="5" name="Content Placeholder 2"/>
          <p:cNvSpPr>
            <a:spLocks noGrp="1"/>
          </p:cNvSpPr>
          <p:nvPr>
            <p:ph idx="1"/>
          </p:nvPr>
        </p:nvSpPr>
        <p:spPr>
          <a:xfrm>
            <a:off x="457200" y="1600200"/>
            <a:ext cx="814724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3600" dirty="0"/>
              <a:t>When we subtract a negative number, we change the sign of the number and then add that number:</a:t>
            </a:r>
          </a:p>
          <a:p>
            <a:pPr marL="0" indent="0">
              <a:buNone/>
            </a:pPr>
            <a:r>
              <a:rPr lang="en-ZA" sz="3600" dirty="0"/>
              <a:t>For example:</a:t>
            </a:r>
          </a:p>
          <a:p>
            <a:pPr marL="0" indent="0" algn="ctr">
              <a:buNone/>
            </a:pPr>
            <a:r>
              <a:rPr lang="en-ZA" sz="3600" dirty="0" smtClean="0"/>
              <a:t>5 </a:t>
            </a:r>
            <a:r>
              <a:rPr lang="en-ZA" sz="3600" dirty="0"/>
              <a:t>– (+3) is the same as 5 + (-3) = +2</a:t>
            </a:r>
          </a:p>
          <a:p>
            <a:pPr marL="0" indent="0" algn="ctr">
              <a:buNone/>
            </a:pPr>
            <a:r>
              <a:rPr lang="en-ZA" sz="3600" dirty="0"/>
              <a:t>-5 – (-3) is the same as -5 + (+3) = -2</a:t>
            </a:r>
          </a:p>
          <a:p>
            <a:pPr marL="0" indent="0" algn="ctr">
              <a:buNone/>
            </a:pPr>
            <a:r>
              <a:rPr lang="en-ZA" sz="3600" dirty="0"/>
              <a:t>-5 – (+3) is the same as -5 + (-3) = -8</a:t>
            </a:r>
          </a:p>
        </p:txBody>
      </p:sp>
    </p:spTree>
    <p:extLst>
      <p:ext uri="{BB962C8B-B14F-4D97-AF65-F5344CB8AC3E}">
        <p14:creationId xmlns:p14="http://schemas.microsoft.com/office/powerpoint/2010/main" val="404719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Introduction</a:t>
            </a:r>
            <a:endParaRPr lang="en-ZA" sz="4800" dirty="0"/>
          </a:p>
        </p:txBody>
      </p:sp>
      <p:sp>
        <p:nvSpPr>
          <p:cNvPr id="5" name="Content Placeholder 2"/>
          <p:cNvSpPr>
            <a:spLocks noGrp="1"/>
          </p:cNvSpPr>
          <p:nvPr>
            <p:ph idx="1"/>
          </p:nvPr>
        </p:nvSpPr>
        <p:spPr>
          <a:solidFill>
            <a:schemeClr val="bg1">
              <a:lumMod val="95000"/>
              <a:alpha val="75000"/>
            </a:schemeClr>
          </a:solidFill>
          <a:scene3d>
            <a:camera prst="orthographicFront"/>
            <a:lightRig rig="threePt" dir="t"/>
          </a:scene3d>
          <a:sp3d>
            <a:bevelT/>
          </a:sp3d>
        </p:spPr>
        <p:txBody>
          <a:bodyPr>
            <a:normAutofit/>
          </a:bodyPr>
          <a:lstStyle/>
          <a:p>
            <a:pPr marL="0" indent="0">
              <a:buNone/>
            </a:pPr>
            <a:r>
              <a:rPr lang="en-ZA" dirty="0"/>
              <a:t>Elementary arithmetic deals with:</a:t>
            </a:r>
          </a:p>
          <a:p>
            <a:r>
              <a:rPr lang="en-ZA" dirty="0" smtClean="0"/>
              <a:t>Numbers </a:t>
            </a:r>
            <a:endParaRPr lang="en-ZA" dirty="0"/>
          </a:p>
          <a:p>
            <a:r>
              <a:rPr lang="en-ZA" dirty="0" smtClean="0"/>
              <a:t>Calculation </a:t>
            </a:r>
            <a:r>
              <a:rPr lang="en-ZA" dirty="0"/>
              <a:t>rules </a:t>
            </a:r>
          </a:p>
          <a:p>
            <a:r>
              <a:rPr lang="en-ZA" dirty="0" smtClean="0"/>
              <a:t>Structure </a:t>
            </a:r>
            <a:r>
              <a:rPr lang="en-ZA" dirty="0"/>
              <a:t>of mathematics </a:t>
            </a:r>
          </a:p>
          <a:p>
            <a:r>
              <a:rPr lang="en-ZA" dirty="0" smtClean="0"/>
              <a:t>Solving </a:t>
            </a:r>
            <a:r>
              <a:rPr lang="en-ZA" dirty="0"/>
              <a:t>Problems</a:t>
            </a:r>
          </a:p>
        </p:txBody>
      </p:sp>
    </p:spTree>
    <p:extLst>
      <p:ext uri="{BB962C8B-B14F-4D97-AF65-F5344CB8AC3E}">
        <p14:creationId xmlns:p14="http://schemas.microsoft.com/office/powerpoint/2010/main" val="74161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a:t>
            </a:r>
            <a:endParaRPr lang="en-ZA" sz="4800" dirty="0"/>
          </a:p>
        </p:txBody>
      </p:sp>
      <p:sp>
        <p:nvSpPr>
          <p:cNvPr id="5" name="Content Placeholder 2"/>
          <p:cNvSpPr>
            <a:spLocks noGrp="1"/>
          </p:cNvSpPr>
          <p:nvPr>
            <p:ph idx="1"/>
          </p:nvPr>
        </p:nvSpPr>
        <p:spPr>
          <a:xfrm>
            <a:off x="457200" y="1600200"/>
            <a:ext cx="8219256" cy="4877463"/>
          </a:xfrm>
          <a:solidFill>
            <a:schemeClr val="bg1">
              <a:lumMod val="95000"/>
              <a:alpha val="75000"/>
            </a:schemeClr>
          </a:solidFill>
          <a:scene3d>
            <a:camera prst="orthographicFront"/>
            <a:lightRig rig="threePt" dir="t"/>
          </a:scene3d>
          <a:sp3d>
            <a:bevelT/>
          </a:sp3d>
        </p:spPr>
        <p:txBody>
          <a:bodyPr>
            <a:noAutofit/>
          </a:bodyPr>
          <a:lstStyle/>
          <a:p>
            <a:pPr marL="0" lvl="0" indent="0" algn="ctr">
              <a:buNone/>
            </a:pPr>
            <a:endParaRPr lang="en-ZA" sz="6000" dirty="0" smtClean="0"/>
          </a:p>
          <a:p>
            <a:pPr marL="0" lvl="0" indent="0" algn="ctr">
              <a:buNone/>
            </a:pPr>
            <a:r>
              <a:rPr lang="en-ZA" sz="6000" dirty="0" smtClean="0"/>
              <a:t>Multiplication </a:t>
            </a:r>
            <a:r>
              <a:rPr lang="en-ZA" sz="6000" dirty="0"/>
              <a:t>is the repeated addition of the same number.</a:t>
            </a:r>
          </a:p>
        </p:txBody>
      </p:sp>
    </p:spTree>
    <p:extLst>
      <p:ext uri="{BB962C8B-B14F-4D97-AF65-F5344CB8AC3E}">
        <p14:creationId xmlns:p14="http://schemas.microsoft.com/office/powerpoint/2010/main" val="1066575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terminology </a:t>
            </a:r>
            <a:endParaRPr lang="en-ZA" sz="4800" dirty="0"/>
          </a:p>
        </p:txBody>
      </p:sp>
      <p:sp>
        <p:nvSpPr>
          <p:cNvPr id="5" name="Content Placeholder 2"/>
          <p:cNvSpPr>
            <a:spLocks noGrp="1"/>
          </p:cNvSpPr>
          <p:nvPr>
            <p:ph idx="1"/>
          </p:nvPr>
        </p:nvSpPr>
        <p:spPr>
          <a:xfrm>
            <a:off x="467544" y="1628800"/>
            <a:ext cx="814724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endParaRPr lang="en-ZA" sz="2400" dirty="0" smtClean="0"/>
          </a:p>
          <a:p>
            <a:pPr marL="0" indent="0">
              <a:buNone/>
            </a:pPr>
            <a:endParaRPr lang="en-ZA" sz="2400" dirty="0"/>
          </a:p>
          <a:p>
            <a:pPr marL="0" indent="0">
              <a:buNone/>
            </a:pPr>
            <a:endParaRPr lang="en-ZA" sz="2400" dirty="0" smtClean="0"/>
          </a:p>
          <a:p>
            <a:pPr marL="0" indent="0">
              <a:buNone/>
            </a:pPr>
            <a:endParaRPr lang="en-ZA" sz="2400" dirty="0"/>
          </a:p>
          <a:p>
            <a:pPr marL="0" indent="0">
              <a:buNone/>
            </a:pPr>
            <a:endParaRPr lang="en-ZA" sz="2400" dirty="0" smtClean="0"/>
          </a:p>
          <a:p>
            <a:pPr marL="0" indent="0">
              <a:buNone/>
            </a:pPr>
            <a:endParaRPr lang="en-ZA" sz="2400" dirty="0" smtClean="0"/>
          </a:p>
          <a:p>
            <a:pPr marL="0" indent="0" algn="ctr">
              <a:buNone/>
            </a:pPr>
            <a:r>
              <a:rPr lang="en-ZA" dirty="0" smtClean="0"/>
              <a:t>Thus</a:t>
            </a:r>
            <a:r>
              <a:rPr lang="en-ZA" dirty="0"/>
              <a:t>, the product of 5 and 4 is 20.</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408712" cy="1368152"/>
          </a:xfrm>
          <a:prstGeom prst="rect">
            <a:avLst/>
          </a:prstGeom>
          <a:solidFill>
            <a:srgbClr val="FFFF00"/>
          </a:solidFill>
          <a:ln>
            <a:solidFill>
              <a:schemeClr val="tx1"/>
            </a:solidFill>
          </a:ln>
          <a:scene3d>
            <a:camera prst="orthographicFront"/>
            <a:lightRig rig="threePt" dir="t"/>
          </a:scene3d>
          <a:sp3d extrusionH="76200">
            <a:extrusionClr>
              <a:srgbClr val="FFFF00"/>
            </a:extrusionClr>
          </a:sp3d>
        </p:spPr>
      </p:pic>
    </p:spTree>
    <p:extLst>
      <p:ext uri="{BB962C8B-B14F-4D97-AF65-F5344CB8AC3E}">
        <p14:creationId xmlns:p14="http://schemas.microsoft.com/office/powerpoint/2010/main" val="2406610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Important rules</a:t>
            </a:r>
            <a:endParaRPr lang="en-ZA" sz="4800" dirty="0"/>
          </a:p>
        </p:txBody>
      </p:sp>
      <p:sp>
        <p:nvSpPr>
          <p:cNvPr id="5" name="Content Placeholder 2"/>
          <p:cNvSpPr>
            <a:spLocks noGrp="1"/>
          </p:cNvSpPr>
          <p:nvPr>
            <p:ph idx="1"/>
          </p:nvPr>
        </p:nvSpPr>
        <p:spPr>
          <a:xfrm>
            <a:off x="457200" y="1600200"/>
            <a:ext cx="8219256" cy="5069160"/>
          </a:xfrm>
          <a:solidFill>
            <a:schemeClr val="bg1">
              <a:lumMod val="95000"/>
              <a:alpha val="75000"/>
            </a:schemeClr>
          </a:solidFill>
          <a:scene3d>
            <a:camera prst="orthographicFront"/>
            <a:lightRig rig="threePt" dir="t"/>
          </a:scene3d>
          <a:sp3d>
            <a:bevelT/>
          </a:sp3d>
        </p:spPr>
        <p:txBody>
          <a:bodyPr>
            <a:noAutofit/>
          </a:bodyPr>
          <a:lstStyle/>
          <a:p>
            <a:pPr marL="0" lvl="0" indent="0">
              <a:buNone/>
            </a:pPr>
            <a:endParaRPr lang="en-ZA" sz="1800" dirty="0" smtClean="0"/>
          </a:p>
          <a:p>
            <a:pPr marL="400050" lvl="0" indent="-400050">
              <a:buFont typeface="+mj-lt"/>
              <a:buAutoNum type="romanLcPeriod"/>
            </a:pPr>
            <a:r>
              <a:rPr lang="en-ZA" sz="2000" dirty="0" smtClean="0"/>
              <a:t>0 </a:t>
            </a:r>
            <a:r>
              <a:rPr lang="en-ZA" sz="2000" dirty="0"/>
              <a:t>multiplied by a number is ALWAYS </a:t>
            </a:r>
            <a:r>
              <a:rPr lang="en-ZA" sz="2000" dirty="0" smtClean="0"/>
              <a:t>0 - i.e</a:t>
            </a:r>
            <a:r>
              <a:rPr lang="en-ZA" sz="2000" dirty="0"/>
              <a:t>. 345 x 0 = 0</a:t>
            </a:r>
          </a:p>
          <a:p>
            <a:pPr marL="400050" lvl="0" indent="-400050">
              <a:buFont typeface="+mj-lt"/>
              <a:buAutoNum type="romanLcPeriod"/>
            </a:pPr>
            <a:r>
              <a:rPr lang="en-ZA" sz="2000" dirty="0" smtClean="0"/>
              <a:t>1 </a:t>
            </a:r>
            <a:r>
              <a:rPr lang="en-ZA" sz="2000" dirty="0"/>
              <a:t>times a number is always that same number i.e. 2 345 x 1 = 2 345</a:t>
            </a:r>
          </a:p>
          <a:p>
            <a:pPr marL="400050" lvl="0" indent="-400050">
              <a:buFont typeface="+mj-lt"/>
              <a:buAutoNum type="romanLcPeriod"/>
            </a:pPr>
            <a:r>
              <a:rPr lang="en-ZA" sz="2000" dirty="0" smtClean="0"/>
              <a:t>If </a:t>
            </a:r>
            <a:r>
              <a:rPr lang="en-ZA" sz="2000" dirty="0"/>
              <a:t>2 × 3 = 6 then 3 × 2 = 6</a:t>
            </a:r>
          </a:p>
          <a:p>
            <a:pPr marL="400050" lvl="0" indent="-400050">
              <a:buFont typeface="+mj-lt"/>
              <a:buAutoNum type="romanLcPeriod"/>
            </a:pPr>
            <a:r>
              <a:rPr lang="en-ZA" sz="2000" dirty="0" smtClean="0"/>
              <a:t>A </a:t>
            </a:r>
            <a:r>
              <a:rPr lang="en-ZA" sz="2000" dirty="0"/>
              <a:t>positive number (+) × a positive number (+) = a positive number (+) i.e. 4 x 3 = 12</a:t>
            </a:r>
          </a:p>
          <a:p>
            <a:pPr marL="400050" lvl="0" indent="-400050">
              <a:buFont typeface="+mj-lt"/>
              <a:buAutoNum type="romanLcPeriod"/>
            </a:pPr>
            <a:r>
              <a:rPr lang="en-ZA" sz="2000" dirty="0" smtClean="0"/>
              <a:t>A </a:t>
            </a:r>
            <a:r>
              <a:rPr lang="en-ZA" sz="2000" dirty="0"/>
              <a:t>positive number (+) × a negative number (-) = a negative number (-) i.e. 4 x -3 = -12</a:t>
            </a:r>
          </a:p>
          <a:p>
            <a:pPr marL="400050" lvl="0" indent="-400050">
              <a:buFont typeface="+mj-lt"/>
              <a:buAutoNum type="romanLcPeriod"/>
            </a:pPr>
            <a:r>
              <a:rPr lang="en-ZA" sz="2000" dirty="0" smtClean="0"/>
              <a:t>A </a:t>
            </a:r>
            <a:r>
              <a:rPr lang="en-ZA" sz="2000" dirty="0"/>
              <a:t>negative number (-) × a negative number (-) = a positive number (+) i.e. -4 x -3 = </a:t>
            </a:r>
            <a:r>
              <a:rPr lang="en-ZA" sz="2000" dirty="0" smtClean="0"/>
              <a:t>12</a:t>
            </a:r>
          </a:p>
          <a:p>
            <a:pPr lvl="0"/>
            <a:endParaRPr lang="en-ZA" sz="2000" dirty="0"/>
          </a:p>
          <a:p>
            <a:pPr marL="0" lvl="0" indent="0">
              <a:buNone/>
            </a:pPr>
            <a:r>
              <a:rPr lang="en-ZA" sz="2000" dirty="0"/>
              <a:t>Multiplication is important in our everyday work. Working in conjunction with division, we work out percentages (%).</a:t>
            </a:r>
          </a:p>
        </p:txBody>
      </p:sp>
    </p:spTree>
    <p:extLst>
      <p:ext uri="{BB962C8B-B14F-4D97-AF65-F5344CB8AC3E}">
        <p14:creationId xmlns:p14="http://schemas.microsoft.com/office/powerpoint/2010/main" val="353566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a:t>
            </a:r>
            <a:endParaRPr lang="en-ZA" sz="4800" dirty="0"/>
          </a:p>
        </p:txBody>
      </p:sp>
      <p:sp>
        <p:nvSpPr>
          <p:cNvPr id="5" name="Content Placeholder 2"/>
          <p:cNvSpPr>
            <a:spLocks noGrp="1"/>
          </p:cNvSpPr>
          <p:nvPr>
            <p:ph idx="1"/>
          </p:nvPr>
        </p:nvSpPr>
        <p:spPr>
          <a:xfrm>
            <a:off x="251520" y="1600200"/>
            <a:ext cx="8640960"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dirty="0"/>
              <a:t>237 multiplied by 5 is calculated as follows</a:t>
            </a:r>
            <a:r>
              <a:rPr lang="en-ZA" sz="2400" dirty="0" smtClean="0"/>
              <a:t>:</a:t>
            </a:r>
          </a:p>
          <a:p>
            <a:pPr marL="0" indent="0">
              <a:buNone/>
            </a:pPr>
            <a:endParaRPr lang="en-ZA"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9182"/>
            <a:ext cx="5184576" cy="2808010"/>
          </a:xfrm>
          <a:prstGeom prst="rect">
            <a:avLst/>
          </a:prstGeom>
          <a:noFill/>
        </p:spPr>
      </p:pic>
    </p:spTree>
    <p:extLst>
      <p:ext uri="{BB962C8B-B14F-4D97-AF65-F5344CB8AC3E}">
        <p14:creationId xmlns:p14="http://schemas.microsoft.com/office/powerpoint/2010/main" val="370415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96944"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smtClean="0"/>
              <a:t>Then, </a:t>
            </a:r>
          </a:p>
          <a:p>
            <a:endParaRPr lang="en-US" sz="2400" dirty="0" smtClean="0"/>
          </a:p>
          <a:p>
            <a:endParaRPr lang="en-ZA"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9182"/>
            <a:ext cx="5832648" cy="3024034"/>
          </a:xfrm>
          <a:prstGeom prst="rect">
            <a:avLst/>
          </a:prstGeom>
          <a:noFill/>
        </p:spPr>
      </p:pic>
    </p:spTree>
    <p:extLst>
      <p:ext uri="{BB962C8B-B14F-4D97-AF65-F5344CB8AC3E}">
        <p14:creationId xmlns:p14="http://schemas.microsoft.com/office/powerpoint/2010/main" val="3236403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96944"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200" dirty="0" smtClean="0"/>
              <a:t>Finally, </a:t>
            </a:r>
            <a:endParaRPr lang="en-ZA" sz="22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9182"/>
            <a:ext cx="5904656" cy="2952026"/>
          </a:xfrm>
          <a:prstGeom prst="rect">
            <a:avLst/>
          </a:prstGeom>
          <a:noFill/>
        </p:spPr>
      </p:pic>
    </p:spTree>
    <p:extLst>
      <p:ext uri="{BB962C8B-B14F-4D97-AF65-F5344CB8AC3E}">
        <p14:creationId xmlns:p14="http://schemas.microsoft.com/office/powerpoint/2010/main" val="280630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568952"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dirty="0"/>
              <a:t>Similarly, 237 multiplied by 35 is calculated as follows:</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47924"/>
            <a:ext cx="5688632" cy="2853283"/>
          </a:xfrm>
          <a:prstGeom prst="rect">
            <a:avLst/>
          </a:prstGeom>
          <a:noFill/>
        </p:spPr>
      </p:pic>
    </p:spTree>
    <p:extLst>
      <p:ext uri="{BB962C8B-B14F-4D97-AF65-F5344CB8AC3E}">
        <p14:creationId xmlns:p14="http://schemas.microsoft.com/office/powerpoint/2010/main" val="1531009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8" name="Content Placeholder 2"/>
          <p:cNvSpPr>
            <a:spLocks noGrp="1"/>
          </p:cNvSpPr>
          <p:nvPr>
            <p:ph idx="1"/>
          </p:nvPr>
        </p:nvSpPr>
        <p:spPr>
          <a:xfrm>
            <a:off x="251520" y="1772817"/>
            <a:ext cx="8496944" cy="4896543"/>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smtClean="0"/>
              <a:t>Then, </a:t>
            </a:r>
          </a:p>
          <a:p>
            <a:pPr marL="0" indent="0">
              <a:buNone/>
            </a:pPr>
            <a:endParaRPr lang="en-ZA" sz="1800"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29204"/>
            <a:ext cx="5688632" cy="2627987"/>
          </a:xfrm>
          <a:prstGeom prst="rect">
            <a:avLst/>
          </a:prstGeom>
          <a:noFill/>
        </p:spPr>
      </p:pic>
    </p:spTree>
    <p:extLst>
      <p:ext uri="{BB962C8B-B14F-4D97-AF65-F5344CB8AC3E}">
        <p14:creationId xmlns:p14="http://schemas.microsoft.com/office/powerpoint/2010/main" val="4190430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1"/>
            <a:ext cx="8496944"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smtClean="0"/>
              <a:t>And, </a:t>
            </a:r>
            <a:endParaRPr lang="en-US"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39034"/>
            <a:ext cx="6048672" cy="3006190"/>
          </a:xfrm>
          <a:prstGeom prst="rect">
            <a:avLst/>
          </a:prstGeom>
          <a:noFill/>
        </p:spPr>
      </p:pic>
    </p:spTree>
    <p:extLst>
      <p:ext uri="{BB962C8B-B14F-4D97-AF65-F5344CB8AC3E}">
        <p14:creationId xmlns:p14="http://schemas.microsoft.com/office/powerpoint/2010/main" val="754059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96944"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000" dirty="0" smtClean="0"/>
              <a:t>Then, </a:t>
            </a:r>
            <a:endParaRPr lang="en-US"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9182"/>
            <a:ext cx="5904656" cy="3024034"/>
          </a:xfrm>
          <a:prstGeom prst="rect">
            <a:avLst/>
          </a:prstGeom>
          <a:noFill/>
        </p:spPr>
      </p:pic>
    </p:spTree>
    <p:extLst>
      <p:ext uri="{BB962C8B-B14F-4D97-AF65-F5344CB8AC3E}">
        <p14:creationId xmlns:p14="http://schemas.microsoft.com/office/powerpoint/2010/main" val="3510840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xfrm>
            <a:off x="395536" y="260648"/>
            <a:ext cx="8229600" cy="1143000"/>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Terminology </a:t>
            </a:r>
            <a:endParaRPr lang="en-ZA" sz="4800" dirty="0"/>
          </a:p>
        </p:txBody>
      </p:sp>
      <p:sp>
        <p:nvSpPr>
          <p:cNvPr id="5" name="Content Placeholder 2"/>
          <p:cNvSpPr>
            <a:spLocks noGrp="1"/>
          </p:cNvSpPr>
          <p:nvPr>
            <p:ph idx="1"/>
          </p:nvPr>
        </p:nvSpPr>
        <p:spPr>
          <a:xfrm>
            <a:off x="395536" y="1700808"/>
            <a:ext cx="8254206" cy="4133056"/>
          </a:xfrm>
          <a:solidFill>
            <a:schemeClr val="bg1">
              <a:lumMod val="95000"/>
              <a:alpha val="75000"/>
            </a:schemeClr>
          </a:solidFill>
          <a:scene3d>
            <a:camera prst="orthographicFront"/>
            <a:lightRig rig="threePt" dir="t"/>
          </a:scene3d>
          <a:sp3d>
            <a:bevelT/>
          </a:sp3d>
        </p:spPr>
        <p:txBody>
          <a:bodyPr>
            <a:noAutofit/>
          </a:bodyPr>
          <a:lstStyle/>
          <a:p>
            <a:r>
              <a:rPr lang="en-ZA" sz="4800" dirty="0"/>
              <a:t>5 is a DIGIT.</a:t>
            </a:r>
          </a:p>
          <a:p>
            <a:r>
              <a:rPr lang="en-ZA" sz="4800" dirty="0"/>
              <a:t>+, -, × and ÷ are OPERATION SIGNS</a:t>
            </a:r>
          </a:p>
          <a:p>
            <a:r>
              <a:rPr lang="en-ZA" sz="4800" dirty="0"/>
              <a:t>=, &gt;, &lt;, ≡ are RELATIONSHIP SIGNS</a:t>
            </a:r>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24936"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smtClean="0"/>
              <a:t>And, </a:t>
            </a:r>
          </a:p>
          <a:p>
            <a:pPr marL="0" indent="0">
              <a:buNone/>
            </a:pPr>
            <a:endParaRPr lang="en-US" sz="24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39034"/>
            <a:ext cx="5328592" cy="3006190"/>
          </a:xfrm>
          <a:prstGeom prst="rect">
            <a:avLst/>
          </a:prstGeom>
          <a:noFill/>
        </p:spPr>
      </p:pic>
    </p:spTree>
    <p:extLst>
      <p:ext uri="{BB962C8B-B14F-4D97-AF65-F5344CB8AC3E}">
        <p14:creationId xmlns:p14="http://schemas.microsoft.com/office/powerpoint/2010/main" val="3820254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24936"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smtClean="0"/>
              <a:t>Then, </a:t>
            </a:r>
            <a:endParaRPr lang="en-US" sz="24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439034"/>
            <a:ext cx="5616624" cy="3150205"/>
          </a:xfrm>
          <a:prstGeom prst="rect">
            <a:avLst/>
          </a:prstGeom>
          <a:noFill/>
        </p:spPr>
      </p:pic>
    </p:spTree>
    <p:extLst>
      <p:ext uri="{BB962C8B-B14F-4D97-AF65-F5344CB8AC3E}">
        <p14:creationId xmlns:p14="http://schemas.microsoft.com/office/powerpoint/2010/main" val="2688768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96944"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1900" dirty="0" smtClean="0"/>
              <a:t>Now,</a:t>
            </a:r>
            <a:r>
              <a:rPr lang="en-ZA" sz="1900" dirty="0"/>
              <a:t> </a:t>
            </a:r>
            <a:endParaRPr lang="en-ZA" sz="1900" dirty="0" smtClean="0"/>
          </a:p>
          <a:p>
            <a:endParaRPr lang="en-ZA" sz="1900" dirty="0"/>
          </a:p>
          <a:p>
            <a:endParaRPr lang="en-ZA" sz="1900" dirty="0" smtClean="0"/>
          </a:p>
          <a:p>
            <a:endParaRPr lang="en-ZA" sz="1900" dirty="0"/>
          </a:p>
          <a:p>
            <a:endParaRPr lang="en-ZA" sz="1900" dirty="0" smtClean="0"/>
          </a:p>
          <a:p>
            <a:endParaRPr lang="en-ZA" sz="1900" dirty="0"/>
          </a:p>
          <a:p>
            <a:endParaRPr lang="en-ZA" sz="1900" dirty="0" smtClean="0"/>
          </a:p>
          <a:p>
            <a:endParaRPr lang="en-ZA" sz="1900" dirty="0"/>
          </a:p>
          <a:p>
            <a:endParaRPr lang="en-ZA" sz="1900" dirty="0" smtClean="0"/>
          </a:p>
          <a:p>
            <a:endParaRPr lang="en-ZA" sz="1900" dirty="0"/>
          </a:p>
          <a:p>
            <a:pPr marL="0" indent="0">
              <a:buNone/>
            </a:pPr>
            <a:r>
              <a:rPr lang="en-ZA" sz="1900" dirty="0"/>
              <a:t> </a:t>
            </a:r>
            <a:r>
              <a:rPr lang="en-ZA" sz="1900" dirty="0" smtClean="0"/>
              <a:t>       </a:t>
            </a:r>
          </a:p>
          <a:p>
            <a:pPr marL="0" indent="0">
              <a:buNone/>
            </a:pPr>
            <a:r>
              <a:rPr lang="en-ZA" sz="1900" dirty="0"/>
              <a:t> </a:t>
            </a:r>
            <a:r>
              <a:rPr lang="en-ZA" sz="1900" dirty="0" smtClean="0"/>
              <a:t>       …………..</a:t>
            </a:r>
            <a:r>
              <a:rPr lang="en-ZA" sz="1900" dirty="0"/>
              <a:t>Thus: 237 x 35 = 8 295</a:t>
            </a:r>
            <a:r>
              <a:rPr lang="en-US" sz="1900" dirty="0" smtClean="0"/>
              <a:t>  </a:t>
            </a:r>
          </a:p>
          <a:p>
            <a:pPr marL="0" indent="0">
              <a:buNone/>
            </a:pPr>
            <a:endParaRPr lang="en-US" sz="1900" dirty="0" smtClean="0"/>
          </a:p>
          <a:p>
            <a:pPr marL="0" indent="0">
              <a:buNone/>
            </a:pPr>
            <a:endParaRPr lang="en-US" sz="19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04864"/>
            <a:ext cx="5832648" cy="3006189"/>
          </a:xfrm>
          <a:prstGeom prst="rect">
            <a:avLst/>
          </a:prstGeom>
          <a:noFill/>
        </p:spPr>
      </p:pic>
    </p:spTree>
    <p:extLst>
      <p:ext uri="{BB962C8B-B14F-4D97-AF65-F5344CB8AC3E}">
        <p14:creationId xmlns:p14="http://schemas.microsoft.com/office/powerpoint/2010/main" val="3445129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a:t>
            </a:r>
            <a:endParaRPr lang="en-ZA" sz="4800" dirty="0"/>
          </a:p>
        </p:txBody>
      </p:sp>
      <p:sp>
        <p:nvSpPr>
          <p:cNvPr id="5" name="Content Placeholder 2"/>
          <p:cNvSpPr>
            <a:spLocks noGrp="1"/>
          </p:cNvSpPr>
          <p:nvPr>
            <p:ph idx="1"/>
          </p:nvPr>
        </p:nvSpPr>
        <p:spPr>
          <a:xfrm>
            <a:off x="251520" y="1600200"/>
            <a:ext cx="8424936"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dirty="0"/>
              <a:t>Division can be seen as a process whereby a number of objects are divided into equal parts or as repeated subtraction of the same number: </a:t>
            </a:r>
            <a:endParaRPr lang="en-ZA" sz="2800" dirty="0" smtClean="0"/>
          </a:p>
          <a:p>
            <a:pPr marL="0" indent="0">
              <a:buNone/>
            </a:pPr>
            <a:r>
              <a:rPr lang="en-ZA" sz="2800" b="1" dirty="0" smtClean="0"/>
              <a:t>For </a:t>
            </a:r>
            <a:r>
              <a:rPr lang="en-ZA" sz="2800" b="1" dirty="0"/>
              <a:t>example</a:t>
            </a:r>
            <a:r>
              <a:rPr lang="en-ZA" sz="2800" b="1" dirty="0" smtClean="0"/>
              <a:t>:</a:t>
            </a:r>
          </a:p>
          <a:p>
            <a:r>
              <a:rPr lang="en-ZA" sz="2800" dirty="0" smtClean="0"/>
              <a:t>How </a:t>
            </a:r>
            <a:r>
              <a:rPr lang="en-ZA" sz="2800" dirty="0"/>
              <a:t>many sweets will each child get if 8 sweets are divided equally among 4 children</a:t>
            </a:r>
            <a:r>
              <a:rPr lang="en-ZA" sz="2800" dirty="0" smtClean="0"/>
              <a:t>?</a:t>
            </a:r>
          </a:p>
          <a:p>
            <a:r>
              <a:rPr lang="en-ZA" sz="2800" dirty="0" smtClean="0"/>
              <a:t>We </a:t>
            </a:r>
            <a:r>
              <a:rPr lang="en-ZA" sz="2800" dirty="0"/>
              <a:t>have:  8 ÷ 4 = 2 or 8/4 = 2 or 4 can be subtracted from 8 </a:t>
            </a:r>
            <a:r>
              <a:rPr lang="en-ZA" sz="2800" dirty="0" smtClean="0"/>
              <a:t>twice</a:t>
            </a:r>
          </a:p>
          <a:p>
            <a:r>
              <a:rPr lang="en-ZA" sz="2800" dirty="0" smtClean="0"/>
              <a:t>Each </a:t>
            </a:r>
            <a:r>
              <a:rPr lang="en-ZA" sz="2800" dirty="0"/>
              <a:t>child therefore receives 2 sweets.</a:t>
            </a:r>
          </a:p>
        </p:txBody>
      </p:sp>
    </p:spTree>
    <p:extLst>
      <p:ext uri="{BB962C8B-B14F-4D97-AF65-F5344CB8AC3E}">
        <p14:creationId xmlns:p14="http://schemas.microsoft.com/office/powerpoint/2010/main" val="3200735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terminology </a:t>
            </a:r>
            <a:endParaRPr lang="en-ZA" sz="4800" dirty="0"/>
          </a:p>
        </p:txBody>
      </p:sp>
      <p:sp>
        <p:nvSpPr>
          <p:cNvPr id="5" name="Content Placeholder 2"/>
          <p:cNvSpPr>
            <a:spLocks noGrp="1"/>
          </p:cNvSpPr>
          <p:nvPr>
            <p:ph idx="1"/>
          </p:nvPr>
        </p:nvSpPr>
        <p:spPr>
          <a:xfrm>
            <a:off x="251520" y="1600200"/>
            <a:ext cx="8568952" cy="4877463"/>
          </a:xfrm>
          <a:solidFill>
            <a:schemeClr val="bg1">
              <a:lumMod val="95000"/>
              <a:alpha val="75000"/>
            </a:schemeClr>
          </a:solidFill>
          <a:scene3d>
            <a:camera prst="orthographicFront"/>
            <a:lightRig rig="threePt" dir="t"/>
          </a:scene3d>
          <a:sp3d>
            <a:bevelT/>
          </a:sp3d>
        </p:spPr>
        <p:txBody>
          <a:bodyPr>
            <a:noAutofit/>
          </a:bodyPr>
          <a:lstStyle/>
          <a:p>
            <a:endParaRPr lang="en-US" sz="2000" dirty="0" smtClean="0"/>
          </a:p>
          <a:p>
            <a:endParaRPr lang="en-US" sz="2000" dirty="0"/>
          </a:p>
          <a:p>
            <a:endParaRPr lang="en-US" sz="2000" dirty="0" smtClean="0"/>
          </a:p>
          <a:p>
            <a:endParaRPr lang="en-US" sz="2000" dirty="0"/>
          </a:p>
          <a:p>
            <a:pPr marL="0" indent="0">
              <a:buNone/>
            </a:pPr>
            <a:r>
              <a:rPr lang="en-US" sz="2000" b="1" dirty="0" smtClean="0"/>
              <a:t>Important points</a:t>
            </a:r>
          </a:p>
          <a:p>
            <a:pPr marL="400050" indent="-400050">
              <a:buFont typeface="+mj-lt"/>
              <a:buAutoNum type="romanLcPeriod"/>
            </a:pPr>
            <a:r>
              <a:rPr lang="en-ZA" sz="1800" dirty="0" smtClean="0"/>
              <a:t>Any </a:t>
            </a:r>
            <a:r>
              <a:rPr lang="en-ZA" sz="1800" dirty="0"/>
              <a:t>number divided by 1 gives that same number i.e. 495 ÷ 1 = 495</a:t>
            </a:r>
          </a:p>
          <a:p>
            <a:pPr marL="400050" indent="-400050">
              <a:buFont typeface="+mj-lt"/>
              <a:buAutoNum type="romanLcPeriod"/>
            </a:pPr>
            <a:r>
              <a:rPr lang="en-ZA" sz="1800" dirty="0" smtClean="0"/>
              <a:t>Division </a:t>
            </a:r>
            <a:r>
              <a:rPr lang="en-ZA" sz="1800" dirty="0"/>
              <a:t>by 0 cannot be done. No number can ever be divided by 0.</a:t>
            </a:r>
          </a:p>
          <a:p>
            <a:pPr marL="400050" indent="-400050">
              <a:buFont typeface="+mj-lt"/>
              <a:buAutoNum type="romanLcPeriod"/>
            </a:pPr>
            <a:r>
              <a:rPr lang="en-ZA" sz="1800" dirty="0" smtClean="0"/>
              <a:t>All </a:t>
            </a:r>
            <a:r>
              <a:rPr lang="en-ZA" sz="1800" dirty="0"/>
              <a:t>division can be placed into two groups.</a:t>
            </a:r>
          </a:p>
          <a:p>
            <a:pPr>
              <a:buFont typeface="+mj-lt"/>
              <a:buAutoNum type="alphaLcParenR"/>
            </a:pPr>
            <a:r>
              <a:rPr lang="en-ZA" sz="1800" dirty="0" smtClean="0"/>
              <a:t>If </a:t>
            </a:r>
            <a:r>
              <a:rPr lang="en-ZA" sz="1800" dirty="0"/>
              <a:t>the divisor divides exactly – the divisor is a factor</a:t>
            </a:r>
          </a:p>
          <a:p>
            <a:pPr>
              <a:buFont typeface="+mj-lt"/>
              <a:buAutoNum type="alphaLcParenR"/>
            </a:pPr>
            <a:r>
              <a:rPr lang="en-ZA" sz="1800" dirty="0" smtClean="0"/>
              <a:t>If </a:t>
            </a:r>
            <a:r>
              <a:rPr lang="en-ZA" sz="1800" dirty="0"/>
              <a:t>the dividend is not exactly divisible by the divisor – there is a remainder</a:t>
            </a:r>
          </a:p>
          <a:p>
            <a:pPr marL="0" indent="0">
              <a:buNone/>
            </a:pPr>
            <a:r>
              <a:rPr lang="en-ZA" sz="1800" b="1" dirty="0"/>
              <a:t>Example:</a:t>
            </a:r>
          </a:p>
          <a:p>
            <a:pPr marL="0" indent="0">
              <a:buNone/>
            </a:pPr>
            <a:r>
              <a:rPr lang="en-ZA" sz="1800" dirty="0" smtClean="0"/>
              <a:t> Is </a:t>
            </a:r>
            <a:r>
              <a:rPr lang="en-ZA" sz="1800" dirty="0"/>
              <a:t>5 a factor of </a:t>
            </a:r>
            <a:r>
              <a:rPr lang="en-ZA" sz="1800" dirty="0" smtClean="0"/>
              <a:t>11?</a:t>
            </a:r>
          </a:p>
          <a:p>
            <a:pPr marL="0" indent="0">
              <a:buNone/>
            </a:pPr>
            <a:r>
              <a:rPr lang="en-ZA" sz="1800" dirty="0" smtClean="0"/>
              <a:t>11 </a:t>
            </a:r>
            <a:r>
              <a:rPr lang="en-ZA" sz="1800" dirty="0"/>
              <a:t>÷ 5 = 2 remainder 1              This means that 5 is not a factor of 11.</a:t>
            </a:r>
          </a:p>
          <a:p>
            <a:pPr marL="0" indent="0">
              <a:buNone/>
            </a:pPr>
            <a:endParaRPr lang="en-US" sz="18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271235" y="1916832"/>
            <a:ext cx="5821045" cy="1247775"/>
          </a:xfrm>
          <a:prstGeom prst="rect">
            <a:avLst/>
          </a:prstGeom>
          <a:noFill/>
        </p:spPr>
      </p:pic>
    </p:spTree>
    <p:extLst>
      <p:ext uri="{BB962C8B-B14F-4D97-AF65-F5344CB8AC3E}">
        <p14:creationId xmlns:p14="http://schemas.microsoft.com/office/powerpoint/2010/main" val="4060649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terminology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24936" cy="4997152"/>
          </a:xfrm>
          <a:solidFill>
            <a:schemeClr val="bg1">
              <a:lumMod val="95000"/>
              <a:alpha val="75000"/>
            </a:schemeClr>
          </a:solidFill>
          <a:scene3d>
            <a:camera prst="orthographicFront"/>
            <a:lightRig rig="threePt" dir="t"/>
          </a:scene3d>
          <a:sp3d>
            <a:bevelT/>
          </a:sp3d>
        </p:spPr>
        <p:txBody>
          <a:bodyPr>
            <a:noAutofit/>
          </a:bodyPr>
          <a:lstStyle/>
          <a:p>
            <a:pPr marL="514350" indent="-514350">
              <a:buFont typeface="+mj-lt"/>
              <a:buAutoNum type="romanLcPeriod" startAt="4"/>
            </a:pPr>
            <a:r>
              <a:rPr lang="en-ZA" sz="1800" dirty="0" smtClean="0"/>
              <a:t>Division </a:t>
            </a:r>
            <a:r>
              <a:rPr lang="en-ZA" sz="1800" dirty="0"/>
              <a:t>is the </a:t>
            </a:r>
            <a:r>
              <a:rPr lang="en-ZA" sz="1800" b="1" dirty="0"/>
              <a:t>INVERSE OF MULTIPLICATION</a:t>
            </a:r>
            <a:r>
              <a:rPr lang="en-ZA" sz="1800" dirty="0"/>
              <a:t>.</a:t>
            </a:r>
          </a:p>
          <a:p>
            <a:pPr marL="0" indent="0">
              <a:buNone/>
            </a:pPr>
            <a:r>
              <a:rPr lang="en-ZA" sz="1800" dirty="0"/>
              <a:t> </a:t>
            </a:r>
            <a:r>
              <a:rPr lang="en-ZA" sz="1800" dirty="0" smtClean="0"/>
              <a:t>         e.g</a:t>
            </a:r>
            <a:r>
              <a:rPr lang="en-ZA" sz="1800" dirty="0"/>
              <a:t>. 4 × 2 = 8</a:t>
            </a:r>
          </a:p>
          <a:p>
            <a:pPr marL="0" indent="0">
              <a:buNone/>
            </a:pPr>
            <a:r>
              <a:rPr lang="en-ZA" sz="1800" dirty="0" smtClean="0"/>
              <a:t>          Thus</a:t>
            </a:r>
            <a:r>
              <a:rPr lang="en-ZA" sz="1800" dirty="0"/>
              <a:t>: 8 ÷ 4 = 2</a:t>
            </a:r>
          </a:p>
          <a:p>
            <a:pPr marL="0" indent="0">
              <a:buNone/>
            </a:pPr>
            <a:r>
              <a:rPr lang="en-ZA" sz="1800" dirty="0" smtClean="0"/>
              <a:t>           And</a:t>
            </a:r>
            <a:r>
              <a:rPr lang="en-ZA" sz="1800" dirty="0"/>
              <a:t>: 8 ÷ 2 = </a:t>
            </a:r>
            <a:r>
              <a:rPr lang="en-ZA" sz="1800" dirty="0" smtClean="0"/>
              <a:t>4</a:t>
            </a:r>
          </a:p>
          <a:p>
            <a:pPr marL="0" indent="0">
              <a:buNone/>
            </a:pPr>
            <a:endParaRPr lang="en-ZA" sz="1000" dirty="0"/>
          </a:p>
          <a:p>
            <a:pPr marL="0" indent="0">
              <a:buNone/>
            </a:pPr>
            <a:r>
              <a:rPr lang="en-ZA" sz="1800" b="1" dirty="0"/>
              <a:t>This is important because</a:t>
            </a:r>
            <a:r>
              <a:rPr lang="en-ZA" sz="1800" b="1" dirty="0" smtClean="0"/>
              <a:t>:</a:t>
            </a:r>
          </a:p>
          <a:p>
            <a:pPr>
              <a:buFont typeface="+mj-lt"/>
              <a:buAutoNum type="alphaLcParenR"/>
            </a:pPr>
            <a:r>
              <a:rPr lang="en-ZA" sz="1800" dirty="0" smtClean="0"/>
              <a:t>A </a:t>
            </a:r>
            <a:r>
              <a:rPr lang="en-ZA" sz="1800" dirty="0"/>
              <a:t>division operation can be viewed in terms of a multiplication operation.</a:t>
            </a:r>
          </a:p>
          <a:p>
            <a:pPr marL="0" indent="0">
              <a:buNone/>
            </a:pPr>
            <a:r>
              <a:rPr lang="en-ZA" sz="1800" dirty="0" smtClean="0"/>
              <a:t>           e.g</a:t>
            </a:r>
            <a:r>
              <a:rPr lang="en-ZA" sz="1800" dirty="0"/>
              <a:t>. How many times does 7 go into 56?</a:t>
            </a:r>
          </a:p>
          <a:p>
            <a:pPr marL="0" indent="0">
              <a:buNone/>
            </a:pPr>
            <a:r>
              <a:rPr lang="en-ZA" sz="1800" dirty="0" smtClean="0"/>
              <a:t>           56 </a:t>
            </a:r>
            <a:r>
              <a:rPr lang="en-ZA" sz="1800" dirty="0"/>
              <a:t>÷ 7 = 8</a:t>
            </a:r>
          </a:p>
          <a:p>
            <a:pPr marL="0" indent="0">
              <a:buNone/>
            </a:pPr>
            <a:r>
              <a:rPr lang="en-ZA" sz="1800" dirty="0" smtClean="0"/>
              <a:t>Let </a:t>
            </a:r>
            <a:r>
              <a:rPr lang="en-ZA" sz="1800" dirty="0"/>
              <a:t>us now change the question and ask by what number must 7 be multiplied to get </a:t>
            </a:r>
            <a:r>
              <a:rPr lang="en-ZA" sz="1800" dirty="0" smtClean="0"/>
              <a:t>   56</a:t>
            </a:r>
            <a:r>
              <a:rPr lang="en-ZA" sz="1800" dirty="0"/>
              <a:t>?</a:t>
            </a:r>
          </a:p>
          <a:p>
            <a:pPr marL="0" indent="0">
              <a:buNone/>
            </a:pPr>
            <a:r>
              <a:rPr lang="en-ZA" sz="1800" dirty="0" smtClean="0"/>
              <a:t>           7 </a:t>
            </a:r>
            <a:r>
              <a:rPr lang="en-ZA" sz="1800" dirty="0"/>
              <a:t>× 8 = </a:t>
            </a:r>
            <a:r>
              <a:rPr lang="en-ZA" sz="1800" dirty="0" smtClean="0"/>
              <a:t>56</a:t>
            </a:r>
          </a:p>
          <a:p>
            <a:pPr marL="0" indent="0">
              <a:buNone/>
            </a:pPr>
            <a:endParaRPr lang="en-ZA" sz="1800" dirty="0"/>
          </a:p>
          <a:p>
            <a:pPr>
              <a:buFont typeface="+mj-lt"/>
              <a:buAutoNum type="alphaLcParenR" startAt="2"/>
            </a:pPr>
            <a:r>
              <a:rPr lang="en-ZA" sz="1800" dirty="0" smtClean="0"/>
              <a:t>To </a:t>
            </a:r>
            <a:r>
              <a:rPr lang="en-ZA" sz="1800" dirty="0"/>
              <a:t>check the answer of a division operation, multiply the divisor by the quotient.</a:t>
            </a:r>
          </a:p>
        </p:txBody>
      </p:sp>
    </p:spTree>
    <p:extLst>
      <p:ext uri="{BB962C8B-B14F-4D97-AF65-F5344CB8AC3E}">
        <p14:creationId xmlns:p14="http://schemas.microsoft.com/office/powerpoint/2010/main" val="1208767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examples</a:t>
            </a:r>
            <a:endParaRPr lang="en-ZA" sz="4800" dirty="0"/>
          </a:p>
        </p:txBody>
      </p:sp>
      <p:sp>
        <p:nvSpPr>
          <p:cNvPr id="5"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dirty="0"/>
              <a:t>2 947 ÷ 7 is calculated as follows</a:t>
            </a:r>
            <a:r>
              <a:rPr lang="en-ZA" sz="2800" dirty="0" smtClean="0"/>
              <a:t>:</a:t>
            </a:r>
          </a:p>
          <a:p>
            <a:pPr marL="0" indent="0">
              <a:buNone/>
            </a:pPr>
            <a:endParaRPr lang="en-US" sz="2100" dirty="0" smtClean="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348880"/>
            <a:ext cx="7272808" cy="2664296"/>
          </a:xfrm>
          <a:prstGeom prst="rect">
            <a:avLst/>
          </a:prstGeom>
          <a:noFill/>
        </p:spPr>
      </p:pic>
    </p:spTree>
    <p:extLst>
      <p:ext uri="{BB962C8B-B14F-4D97-AF65-F5344CB8AC3E}">
        <p14:creationId xmlns:p14="http://schemas.microsoft.com/office/powerpoint/2010/main" val="1972171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568952" cy="4877463"/>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Then, </a:t>
            </a:r>
          </a:p>
          <a:p>
            <a:pPr marL="0" indent="0">
              <a:buNone/>
            </a:pPr>
            <a:endParaRPr lang="en-US" sz="2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76872"/>
            <a:ext cx="7632848" cy="2520280"/>
          </a:xfrm>
          <a:prstGeom prst="rect">
            <a:avLst/>
          </a:prstGeom>
          <a:noFill/>
        </p:spPr>
      </p:pic>
    </p:spTree>
    <p:extLst>
      <p:ext uri="{BB962C8B-B14F-4D97-AF65-F5344CB8AC3E}">
        <p14:creationId xmlns:p14="http://schemas.microsoft.com/office/powerpoint/2010/main" val="21337814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35292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And finally,</a:t>
            </a:r>
          </a:p>
          <a:p>
            <a:pPr marL="0" indent="0">
              <a:buNone/>
            </a:pPr>
            <a:endParaRPr lang="en-US" sz="2100" dirty="0"/>
          </a:p>
          <a:p>
            <a:pPr marL="0" indent="0">
              <a:buNone/>
            </a:pPr>
            <a:r>
              <a:rPr lang="en-US" sz="2100" dirty="0" smtClean="0"/>
              <a:t> </a:t>
            </a:r>
            <a:endParaRPr lang="en-US" sz="21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04864"/>
            <a:ext cx="7344816" cy="2880320"/>
          </a:xfrm>
          <a:prstGeom prst="rect">
            <a:avLst/>
          </a:prstGeom>
          <a:noFill/>
        </p:spPr>
      </p:pic>
    </p:spTree>
    <p:extLst>
      <p:ext uri="{BB962C8B-B14F-4D97-AF65-F5344CB8AC3E}">
        <p14:creationId xmlns:p14="http://schemas.microsoft.com/office/powerpoint/2010/main" val="1762712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568952" cy="4877463"/>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Similarly,</a:t>
            </a:r>
            <a:r>
              <a:rPr lang="en-US" sz="2300" dirty="0" smtClean="0"/>
              <a:t> </a:t>
            </a:r>
          </a:p>
          <a:p>
            <a:pPr marL="0" indent="0">
              <a:buNone/>
            </a:pPr>
            <a:endParaRPr lang="en-US" sz="23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276872"/>
            <a:ext cx="7632848" cy="2664296"/>
          </a:xfrm>
          <a:prstGeom prst="rect">
            <a:avLst/>
          </a:prstGeom>
          <a:noFill/>
        </p:spPr>
      </p:pic>
    </p:spTree>
    <p:extLst>
      <p:ext uri="{BB962C8B-B14F-4D97-AF65-F5344CB8AC3E}">
        <p14:creationId xmlns:p14="http://schemas.microsoft.com/office/powerpoint/2010/main" val="4150047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The number concept </a:t>
            </a:r>
            <a:endParaRPr lang="en-ZA" sz="4800" dirty="0"/>
          </a:p>
        </p:txBody>
      </p:sp>
      <p:sp>
        <p:nvSpPr>
          <p:cNvPr id="5" name="Content Placeholder 2"/>
          <p:cNvSpPr>
            <a:spLocks noGrp="1"/>
          </p:cNvSpPr>
          <p:nvPr>
            <p:ph idx="1"/>
          </p:nvPr>
        </p:nvSpPr>
        <p:spPr>
          <a:xfrm>
            <a:off x="457200" y="1600200"/>
            <a:ext cx="8291264" cy="4853136"/>
          </a:xfrm>
          <a:solidFill>
            <a:schemeClr val="bg1">
              <a:lumMod val="95000"/>
              <a:alpha val="75000"/>
            </a:schemeClr>
          </a:solidFill>
          <a:scene3d>
            <a:camera prst="orthographicFront"/>
            <a:lightRig rig="threePt" dir="t"/>
          </a:scene3d>
          <a:sp3d>
            <a:bevelT/>
          </a:sp3d>
        </p:spPr>
        <p:txBody>
          <a:bodyPr>
            <a:noAutofit/>
          </a:bodyPr>
          <a:lstStyle/>
          <a:p>
            <a:r>
              <a:rPr lang="en-ZA" sz="2800" dirty="0"/>
              <a:t>A DIGIT is a SYMBOL, which is used to represent a number.</a:t>
            </a:r>
          </a:p>
          <a:p>
            <a:r>
              <a:rPr lang="en-ZA" sz="2800" dirty="0"/>
              <a:t>There are 10 symbols altogether. They are:</a:t>
            </a:r>
          </a:p>
          <a:p>
            <a:pPr marL="0" indent="0">
              <a:buNone/>
            </a:pPr>
            <a:r>
              <a:rPr lang="en-ZA" sz="2800" dirty="0" smtClean="0"/>
              <a:t>                                   0,1,2,3,4,5,6,7,8,9</a:t>
            </a:r>
            <a:endParaRPr lang="en-ZA" sz="2800" dirty="0"/>
          </a:p>
          <a:p>
            <a:r>
              <a:rPr lang="en-ZA" sz="2800" dirty="0"/>
              <a:t>To write down the number 27 the digits 2 and 7 are used.</a:t>
            </a:r>
          </a:p>
          <a:p>
            <a:r>
              <a:rPr lang="en-ZA" sz="2800" dirty="0"/>
              <a:t>The representation of a number by digits is called a NUMERAL.</a:t>
            </a:r>
          </a:p>
          <a:p>
            <a:r>
              <a:rPr lang="en-ZA" sz="2800" dirty="0"/>
              <a:t>27 is a NUMERAL, 2 and 7 are DIGITS</a:t>
            </a:r>
          </a:p>
          <a:p>
            <a:r>
              <a:rPr lang="en-ZA" sz="2800" dirty="0"/>
              <a:t>NUMBER is a CONCEPT (an idea, notion, invention).</a:t>
            </a:r>
          </a:p>
        </p:txBody>
      </p:sp>
    </p:spTree>
    <p:extLst>
      <p:ext uri="{BB962C8B-B14F-4D97-AF65-F5344CB8AC3E}">
        <p14:creationId xmlns:p14="http://schemas.microsoft.com/office/powerpoint/2010/main" val="2440426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568952" cy="492514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Then,</a:t>
            </a:r>
            <a:r>
              <a:rPr lang="en-US" sz="2000" dirty="0" smtClean="0"/>
              <a:t> </a:t>
            </a:r>
          </a:p>
          <a:p>
            <a:pPr marL="0" indent="0">
              <a:buNone/>
            </a:pPr>
            <a:endParaRPr lang="en-US"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04864"/>
            <a:ext cx="7920880" cy="2952328"/>
          </a:xfrm>
          <a:prstGeom prst="rect">
            <a:avLst/>
          </a:prstGeom>
          <a:noFill/>
        </p:spPr>
      </p:pic>
    </p:spTree>
    <p:extLst>
      <p:ext uri="{BB962C8B-B14F-4D97-AF65-F5344CB8AC3E}">
        <p14:creationId xmlns:p14="http://schemas.microsoft.com/office/powerpoint/2010/main" val="1011007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47881"/>
            <a:ext cx="8496944" cy="4949471"/>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And,</a:t>
            </a:r>
          </a:p>
          <a:p>
            <a:pPr marL="0" indent="0">
              <a:buNone/>
            </a:pPr>
            <a:r>
              <a:rPr lang="en-US" sz="2000" dirty="0" smtClean="0"/>
              <a:t> </a:t>
            </a:r>
            <a:endParaRPr lang="en-US" sz="18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76872"/>
            <a:ext cx="7416824" cy="2808312"/>
          </a:xfrm>
          <a:prstGeom prst="rect">
            <a:avLst/>
          </a:prstGeom>
          <a:noFill/>
        </p:spPr>
      </p:pic>
    </p:spTree>
    <p:extLst>
      <p:ext uri="{BB962C8B-B14F-4D97-AF65-F5344CB8AC3E}">
        <p14:creationId xmlns:p14="http://schemas.microsoft.com/office/powerpoint/2010/main" val="3526159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examples                </a:t>
            </a:r>
            <a:r>
              <a:rPr lang="en-ZA" sz="4800" dirty="0" err="1" smtClean="0"/>
              <a:t>cont</a:t>
            </a:r>
            <a:r>
              <a:rPr lang="en-ZA" sz="4800" dirty="0" smtClean="0"/>
              <a:t>…</a:t>
            </a:r>
            <a:endParaRPr lang="en-ZA" sz="4800" dirty="0"/>
          </a:p>
        </p:txBody>
      </p:sp>
      <p:sp>
        <p:nvSpPr>
          <p:cNvPr id="5" name="Content Placeholder 2"/>
          <p:cNvSpPr>
            <a:spLocks noGrp="1"/>
          </p:cNvSpPr>
          <p:nvPr>
            <p:ph idx="1"/>
          </p:nvPr>
        </p:nvSpPr>
        <p:spPr>
          <a:xfrm>
            <a:off x="251520" y="1600200"/>
            <a:ext cx="8424936"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Finally,</a:t>
            </a:r>
            <a:r>
              <a:rPr lang="en-ZA" sz="2000" dirty="0"/>
              <a:t> </a:t>
            </a: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r>
              <a:rPr lang="en-ZA" sz="2000" dirty="0" smtClean="0"/>
              <a:t>Thus</a:t>
            </a:r>
            <a:r>
              <a:rPr lang="en-ZA" sz="2000" dirty="0"/>
              <a:t>, 2947 divided by 12 is equal to 245.5 (You can decide to which decimal place you would like to complete the equation. You can continue to 2, 3 or 4 or more decimal places depending on the accuracy required).</a:t>
            </a:r>
            <a:r>
              <a:rPr lang="en-US" sz="2000" dirty="0" smtClean="0"/>
              <a:t> </a:t>
            </a:r>
          </a:p>
          <a:p>
            <a:pPr marL="0" indent="0">
              <a:buNone/>
            </a:pPr>
            <a:endParaRPr lang="en-US" sz="2000" dirty="0"/>
          </a:p>
          <a:p>
            <a:pPr marL="0" indent="0">
              <a:buNone/>
            </a:pPr>
            <a:endParaRPr lang="en-US"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76872"/>
            <a:ext cx="7920880" cy="2592288"/>
          </a:xfrm>
          <a:prstGeom prst="rect">
            <a:avLst/>
          </a:prstGeom>
          <a:noFill/>
        </p:spPr>
      </p:pic>
    </p:spTree>
    <p:extLst>
      <p:ext uri="{BB962C8B-B14F-4D97-AF65-F5344CB8AC3E}">
        <p14:creationId xmlns:p14="http://schemas.microsoft.com/office/powerpoint/2010/main" val="2594972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2000" dirty="0"/>
              <a:t>If you have a cake and you cut it into 3 pieces and you eat 1 piece, you have eaten one out of 3 pieces i.e. a third. If the cake has 4 pieces and you eat one piece, then you have eaten a quarter. Likewise if the cake is cut into 8 pieces, each piece is one eighth.</a:t>
            </a:r>
          </a:p>
          <a:p>
            <a:pPr marL="0" indent="0">
              <a:buNone/>
            </a:pPr>
            <a:r>
              <a:rPr lang="en-ZA" sz="2000" dirty="0"/>
              <a:t> </a:t>
            </a:r>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r>
              <a:rPr lang="en-ZA" sz="2000" dirty="0" smtClean="0"/>
              <a:t>Note</a:t>
            </a:r>
            <a:r>
              <a:rPr lang="en-ZA" sz="2000" dirty="0"/>
              <a:t>:</a:t>
            </a:r>
          </a:p>
          <a:p>
            <a:pPr marL="0" indent="0">
              <a:buNone/>
            </a:pPr>
            <a:r>
              <a:rPr lang="en-ZA" sz="2000" dirty="0"/>
              <a:t>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34469"/>
            <a:ext cx="3602990" cy="1590675"/>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83568" y="5258271"/>
            <a:ext cx="2078990" cy="835025"/>
          </a:xfrm>
          <a:prstGeom prst="rect">
            <a:avLst/>
          </a:prstGeom>
          <a:noFill/>
        </p:spPr>
      </p:pic>
    </p:spTree>
    <p:extLst>
      <p:ext uri="{BB962C8B-B14F-4D97-AF65-F5344CB8AC3E}">
        <p14:creationId xmlns:p14="http://schemas.microsoft.com/office/powerpoint/2010/main" val="749515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1800" dirty="0" smtClean="0"/>
              <a:t>Converting fractions from one denominator to another</a:t>
            </a:r>
            <a:r>
              <a:rPr lang="en-ZA" sz="1800" dirty="0"/>
              <a:t>:  </a:t>
            </a:r>
            <a:endParaRPr lang="en-ZA" sz="1800" dirty="0" smtClean="0"/>
          </a:p>
          <a:p>
            <a:endParaRPr lang="en-ZA" sz="1800" dirty="0"/>
          </a:p>
          <a:p>
            <a:endParaRPr lang="en-ZA" sz="1800" dirty="0" smtClean="0"/>
          </a:p>
          <a:p>
            <a:endParaRPr lang="en-ZA" sz="1800" dirty="0"/>
          </a:p>
          <a:p>
            <a:endParaRPr lang="en-ZA" sz="1800" dirty="0" smtClean="0"/>
          </a:p>
          <a:p>
            <a:endParaRPr lang="en-ZA" sz="1800" dirty="0"/>
          </a:p>
          <a:p>
            <a:endParaRPr lang="en-ZA" sz="1800" dirty="0" smtClean="0"/>
          </a:p>
          <a:p>
            <a:pPr marL="0" indent="0">
              <a:buNone/>
            </a:pPr>
            <a:endParaRPr lang="en-ZA" sz="1800" b="1" dirty="0" smtClean="0"/>
          </a:p>
          <a:p>
            <a:pPr marL="0" indent="0">
              <a:buNone/>
            </a:pPr>
            <a:r>
              <a:rPr lang="en-ZA" sz="1800" b="1" dirty="0" smtClean="0"/>
              <a:t>Note</a:t>
            </a:r>
            <a:r>
              <a:rPr lang="en-ZA" sz="1800" b="1" dirty="0"/>
              <a:t>:</a:t>
            </a:r>
            <a:r>
              <a:rPr lang="en-ZA" sz="1800" dirty="0"/>
              <a:t> </a:t>
            </a:r>
          </a:p>
          <a:p>
            <a:pPr marL="0" indent="0">
              <a:buNone/>
            </a:pPr>
            <a:r>
              <a:rPr lang="en-ZA" sz="1800" dirty="0"/>
              <a:t>To convert quarters to eighths, you follow the following method:</a:t>
            </a:r>
          </a:p>
          <a:p>
            <a:pPr marL="0" indent="0">
              <a:buNone/>
            </a:pPr>
            <a:r>
              <a:rPr lang="en-ZA" sz="1800" dirty="0"/>
              <a:t>First, find the common denominator.</a:t>
            </a:r>
          </a:p>
          <a:p>
            <a:pPr marL="0" indent="0">
              <a:buNone/>
            </a:pPr>
            <a:r>
              <a:rPr lang="en-ZA" sz="1800" dirty="0"/>
              <a:t>In this case….4 is a multiple of 8, or conversely, 8 is exactly divisible by 4</a:t>
            </a:r>
          </a:p>
          <a:p>
            <a:pPr marL="0" indent="0">
              <a:buNone/>
            </a:pPr>
            <a:r>
              <a:rPr lang="en-ZA" sz="1800" dirty="0"/>
              <a:t>Thus, for the denominator, 4 x 2 = 8, then do the same with the numerator, i.e. 1 x 2 = 2.</a:t>
            </a:r>
          </a:p>
          <a:p>
            <a:r>
              <a:rPr lang="en-ZA" sz="1800" dirty="0"/>
              <a:t>Therefore: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584450" y="1988840"/>
            <a:ext cx="3975100" cy="2139950"/>
          </a:xfrm>
          <a:prstGeom prst="rect">
            <a:avLst/>
          </a:prstGeom>
          <a:noFill/>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957272"/>
            <a:ext cx="1207135" cy="640080"/>
          </a:xfrm>
          <a:prstGeom prst="rect">
            <a:avLst/>
          </a:prstGeom>
          <a:noFill/>
        </p:spPr>
      </p:pic>
    </p:spTree>
    <p:extLst>
      <p:ext uri="{BB962C8B-B14F-4D97-AF65-F5344CB8AC3E}">
        <p14:creationId xmlns:p14="http://schemas.microsoft.com/office/powerpoint/2010/main" val="1708266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dirty="0" smtClean="0"/>
              <a:t>Similarly,</a:t>
            </a:r>
            <a:r>
              <a:rPr lang="en-ZA" sz="2000" dirty="0" smtClean="0"/>
              <a:t> </a:t>
            </a:r>
            <a:endParaRPr lang="en-ZA" sz="20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66419"/>
            <a:ext cx="7344816" cy="3322821"/>
          </a:xfrm>
          <a:prstGeom prst="rect">
            <a:avLst/>
          </a:prstGeom>
          <a:noFill/>
        </p:spPr>
      </p:pic>
    </p:spTree>
    <p:extLst>
      <p:ext uri="{BB962C8B-B14F-4D97-AF65-F5344CB8AC3E}">
        <p14:creationId xmlns:p14="http://schemas.microsoft.com/office/powerpoint/2010/main" val="3583011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dirty="0" smtClean="0"/>
              <a:t>And,</a:t>
            </a:r>
          </a:p>
          <a:p>
            <a:pPr marL="0" indent="0">
              <a:buNone/>
            </a:pPr>
            <a:endParaRPr lang="en-ZA" sz="2000" dirty="0"/>
          </a:p>
          <a:p>
            <a:pPr marL="0" indent="0">
              <a:buNone/>
            </a:pPr>
            <a:r>
              <a:rPr lang="en-ZA" sz="2000" dirty="0" smtClean="0"/>
              <a:t> </a:t>
            </a:r>
            <a:endParaRPr lang="en-ZA"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53084"/>
            <a:ext cx="6912768" cy="3336156"/>
          </a:xfrm>
          <a:prstGeom prst="rect">
            <a:avLst/>
          </a:prstGeom>
          <a:noFill/>
        </p:spPr>
      </p:pic>
    </p:spTree>
    <p:extLst>
      <p:ext uri="{BB962C8B-B14F-4D97-AF65-F5344CB8AC3E}">
        <p14:creationId xmlns:p14="http://schemas.microsoft.com/office/powerpoint/2010/main" val="32387878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r>
              <a:rPr lang="en-ZA" sz="4800" dirty="0" err="1" smtClean="0"/>
              <a:t>cont</a:t>
            </a:r>
            <a:r>
              <a:rPr lang="en-ZA" sz="4800" dirty="0" smtClean="0"/>
              <a:t>…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2400" b="1" dirty="0" smtClean="0">
                    <a:latin typeface="+mj-lt"/>
                  </a:rPr>
                  <a:t>Proper and Improper </a:t>
                </a:r>
                <a:r>
                  <a:rPr lang="en-ZA" sz="2400" b="1" dirty="0" smtClean="0">
                    <a:latin typeface="+mj-lt"/>
                  </a:rPr>
                  <a:t>fractions</a:t>
                </a:r>
                <a:endParaRPr lang="en-ZA" sz="2400" b="1" dirty="0" smtClean="0">
                  <a:latin typeface="+mj-lt"/>
                </a:endParaRPr>
              </a:p>
              <a:p>
                <a:r>
                  <a:rPr lang="en-ZA" sz="2400" b="1" dirty="0">
                    <a:latin typeface="+mj-lt"/>
                  </a:rPr>
                  <a:t>Proper fraction:</a:t>
                </a:r>
                <a:r>
                  <a:rPr lang="en-ZA" sz="2400" dirty="0">
                    <a:latin typeface="+mj-lt"/>
                  </a:rPr>
                  <a:t>        denominator is greater than the numerator </a:t>
                </a:r>
              </a:p>
              <a:p>
                <a:pPr marL="0" indent="0">
                  <a:buNone/>
                </a:pPr>
                <a:r>
                  <a:rPr lang="en-ZA" sz="2400" dirty="0">
                    <a:latin typeface="+mj-lt"/>
                  </a:rPr>
                  <a:t>                                     Example:   </a:t>
                </a:r>
                <a14:m>
                  <m:oMath xmlns:m="http://schemas.openxmlformats.org/officeDocument/2006/math">
                    <m:f>
                      <m:fPr>
                        <m:ctrlPr>
                          <a:rPr lang="en-ZA" sz="2400" i="1" smtClean="0">
                            <a:latin typeface="+mj-lt"/>
                          </a:rPr>
                        </m:ctrlPr>
                      </m:fPr>
                      <m:num>
                        <m:r>
                          <a:rPr lang="en-ZA" sz="2400" b="0" i="1" smtClean="0">
                            <a:latin typeface="+mj-lt"/>
                          </a:rPr>
                          <m:t>2</m:t>
                        </m:r>
                      </m:num>
                      <m:den>
                        <m:r>
                          <a:rPr lang="en-ZA" sz="2400" b="0" i="1" smtClean="0">
                            <a:latin typeface="+mj-lt"/>
                          </a:rPr>
                          <m:t>3</m:t>
                        </m:r>
                      </m:den>
                    </m:f>
                  </m:oMath>
                </a14:m>
                <a:r>
                  <a:rPr lang="en-ZA" sz="2400" dirty="0" smtClean="0">
                    <a:latin typeface="+mj-lt"/>
                  </a:rPr>
                  <a:t>;  </a:t>
                </a:r>
                <a14:m>
                  <m:oMath xmlns:m="http://schemas.openxmlformats.org/officeDocument/2006/math">
                    <m:f>
                      <m:fPr>
                        <m:ctrlPr>
                          <a:rPr lang="en-ZA" sz="2400" i="1" dirty="0" smtClean="0">
                            <a:latin typeface="+mj-lt"/>
                          </a:rPr>
                        </m:ctrlPr>
                      </m:fPr>
                      <m:num>
                        <m:r>
                          <a:rPr lang="en-ZA" sz="2400" b="0" i="0" dirty="0" smtClean="0">
                            <a:latin typeface="+mj-lt"/>
                          </a:rPr>
                          <m:t>1</m:t>
                        </m:r>
                      </m:num>
                      <m:den>
                        <m:r>
                          <a:rPr lang="en-ZA" sz="2400" b="0" i="1" dirty="0" smtClean="0">
                            <a:latin typeface="+mj-lt"/>
                          </a:rPr>
                          <m:t>2</m:t>
                        </m:r>
                      </m:den>
                    </m:f>
                  </m:oMath>
                </a14:m>
                <a:r>
                  <a:rPr lang="en-ZA" sz="2400" dirty="0" smtClean="0">
                    <a:latin typeface="+mj-lt"/>
                  </a:rPr>
                  <a:t>;  </a:t>
                </a:r>
                <a14:m>
                  <m:oMath xmlns:m="http://schemas.openxmlformats.org/officeDocument/2006/math">
                    <m:f>
                      <m:fPr>
                        <m:ctrlPr>
                          <a:rPr lang="en-ZA" sz="2400" i="1" smtClean="0">
                            <a:latin typeface="+mj-lt"/>
                          </a:rPr>
                        </m:ctrlPr>
                      </m:fPr>
                      <m:num>
                        <m:r>
                          <a:rPr lang="en-ZA" sz="2400" b="0" i="1" smtClean="0">
                            <a:latin typeface="+mj-lt"/>
                          </a:rPr>
                          <m:t>3</m:t>
                        </m:r>
                      </m:num>
                      <m:den>
                        <m:r>
                          <a:rPr lang="en-ZA" sz="2400" b="0" i="1" smtClean="0">
                            <a:latin typeface="+mj-lt"/>
                          </a:rPr>
                          <m:t>5</m:t>
                        </m:r>
                      </m:den>
                    </m:f>
                  </m:oMath>
                </a14:m>
                <a:endParaRPr lang="en-ZA" sz="2400" dirty="0" smtClean="0">
                  <a:latin typeface="+mj-lt"/>
                </a:endParaRPr>
              </a:p>
              <a:p>
                <a:r>
                  <a:rPr lang="en-ZA" sz="2400" b="1" dirty="0" smtClean="0">
                    <a:latin typeface="+mj-lt"/>
                  </a:rPr>
                  <a:t>Improper </a:t>
                </a:r>
                <a:r>
                  <a:rPr lang="en-ZA" sz="2400" b="1" dirty="0">
                    <a:latin typeface="+mj-lt"/>
                  </a:rPr>
                  <a:t>fraction:</a:t>
                </a:r>
                <a:r>
                  <a:rPr lang="en-ZA" sz="2400" dirty="0">
                    <a:latin typeface="+mj-lt"/>
                  </a:rPr>
                  <a:t>   numerator is greater than the denominator</a:t>
                </a:r>
              </a:p>
              <a:p>
                <a:pPr marL="0" indent="0">
                  <a:buNone/>
                </a:pPr>
                <a:r>
                  <a:rPr lang="en-ZA" sz="2400" dirty="0">
                    <a:latin typeface="+mj-lt"/>
                  </a:rPr>
                  <a:t>                                     Example:  </a:t>
                </a:r>
                <a14:m>
                  <m:oMath xmlns:m="http://schemas.openxmlformats.org/officeDocument/2006/math">
                    <m:f>
                      <m:fPr>
                        <m:ctrlPr>
                          <a:rPr lang="en-ZA" sz="2400" i="1" smtClean="0">
                            <a:latin typeface="+mj-lt"/>
                          </a:rPr>
                        </m:ctrlPr>
                      </m:fPr>
                      <m:num>
                        <m:r>
                          <a:rPr lang="en-ZA" sz="2400" b="0" i="1" smtClean="0">
                            <a:latin typeface="+mj-lt"/>
                          </a:rPr>
                          <m:t>3</m:t>
                        </m:r>
                      </m:num>
                      <m:den>
                        <m:r>
                          <a:rPr lang="en-ZA" sz="2400" b="0" i="1" smtClean="0">
                            <a:latin typeface="+mj-lt"/>
                          </a:rPr>
                          <m:t>2</m:t>
                        </m:r>
                      </m:den>
                    </m:f>
                    <m:r>
                      <a:rPr lang="en-ZA" sz="2400" b="0" i="0" smtClean="0">
                        <a:latin typeface="+mj-lt"/>
                      </a:rPr>
                      <m:t> </m:t>
                    </m:r>
                  </m:oMath>
                </a14:m>
                <a:r>
                  <a:rPr lang="en-ZA" sz="2400" dirty="0" smtClean="0">
                    <a:latin typeface="+mj-lt"/>
                  </a:rPr>
                  <a:t>= 1</a:t>
                </a:r>
                <a14:m>
                  <m:oMath xmlns:m="http://schemas.openxmlformats.org/officeDocument/2006/math">
                    <m:f>
                      <m:fPr>
                        <m:ctrlPr>
                          <a:rPr lang="en-ZA" sz="2400" i="1" smtClean="0">
                            <a:latin typeface="+mj-lt"/>
                          </a:rPr>
                        </m:ctrlPr>
                      </m:fPr>
                      <m:num>
                        <m:r>
                          <a:rPr lang="en-ZA" sz="2400" b="0" i="1" smtClean="0">
                            <a:latin typeface="+mj-lt"/>
                          </a:rPr>
                          <m:t>1</m:t>
                        </m:r>
                      </m:num>
                      <m:den>
                        <m:r>
                          <a:rPr lang="en-ZA" sz="2400" b="0" i="1" smtClean="0">
                            <a:latin typeface="+mj-lt"/>
                          </a:rPr>
                          <m:t>2</m:t>
                        </m:r>
                      </m:den>
                    </m:f>
                  </m:oMath>
                </a14:m>
                <a:r>
                  <a:rPr lang="en-ZA" sz="2400" dirty="0" smtClean="0">
                    <a:latin typeface="+mj-lt"/>
                  </a:rPr>
                  <a:t> ; </a:t>
                </a:r>
                <a14:m>
                  <m:oMath xmlns:m="http://schemas.openxmlformats.org/officeDocument/2006/math">
                    <m:f>
                      <m:fPr>
                        <m:ctrlPr>
                          <a:rPr lang="en-ZA" sz="2400" i="1" smtClean="0">
                            <a:latin typeface="+mj-lt"/>
                          </a:rPr>
                        </m:ctrlPr>
                      </m:fPr>
                      <m:num>
                        <m:r>
                          <a:rPr lang="en-ZA" sz="2400" b="0" i="1" smtClean="0">
                            <a:latin typeface="+mj-lt"/>
                          </a:rPr>
                          <m:t>5</m:t>
                        </m:r>
                      </m:num>
                      <m:den>
                        <m:r>
                          <a:rPr lang="en-ZA" sz="2400" b="0" i="1" smtClean="0">
                            <a:latin typeface="+mj-lt"/>
                          </a:rPr>
                          <m:t>4</m:t>
                        </m:r>
                      </m:den>
                    </m:f>
                  </m:oMath>
                </a14:m>
                <a:r>
                  <a:rPr lang="en-ZA" sz="2400" dirty="0" smtClean="0">
                    <a:latin typeface="+mj-lt"/>
                  </a:rPr>
                  <a:t>  </a:t>
                </a:r>
                <a:r>
                  <a:rPr lang="en-ZA" sz="2400" dirty="0">
                    <a:latin typeface="+mj-lt"/>
                  </a:rPr>
                  <a:t>= </a:t>
                </a:r>
                <a:r>
                  <a:rPr lang="en-ZA" sz="2400" dirty="0" smtClean="0">
                    <a:latin typeface="+mj-lt"/>
                  </a:rPr>
                  <a:t> 1</a:t>
                </a:r>
                <a14:m>
                  <m:oMath xmlns:m="http://schemas.openxmlformats.org/officeDocument/2006/math">
                    <m:f>
                      <m:fPr>
                        <m:ctrlPr>
                          <a:rPr lang="en-ZA" sz="2400" i="1" smtClean="0">
                            <a:latin typeface="+mj-lt"/>
                          </a:rPr>
                        </m:ctrlPr>
                      </m:fPr>
                      <m:num>
                        <m:r>
                          <a:rPr lang="en-ZA" sz="2400" b="0" i="1" smtClean="0">
                            <a:latin typeface="+mj-lt"/>
                          </a:rPr>
                          <m:t>1</m:t>
                        </m:r>
                      </m:num>
                      <m:den>
                        <m:r>
                          <a:rPr lang="en-ZA" sz="2400" b="0" i="1" smtClean="0">
                            <a:latin typeface="+mj-lt"/>
                          </a:rPr>
                          <m:t>4</m:t>
                        </m:r>
                      </m:den>
                    </m:f>
                  </m:oMath>
                </a14:m>
                <a:r>
                  <a:rPr lang="en-ZA" sz="2400" dirty="0" smtClean="0">
                    <a:latin typeface="+mj-lt"/>
                  </a:rPr>
                  <a:t> ;  </a:t>
                </a:r>
                <a14:m>
                  <m:oMath xmlns:m="http://schemas.openxmlformats.org/officeDocument/2006/math">
                    <m:f>
                      <m:fPr>
                        <m:ctrlPr>
                          <a:rPr lang="en-ZA" sz="2400" i="1" smtClean="0">
                            <a:latin typeface="+mj-lt"/>
                          </a:rPr>
                        </m:ctrlPr>
                      </m:fPr>
                      <m:num>
                        <m:r>
                          <a:rPr lang="en-ZA" sz="2400" b="0" i="1" smtClean="0">
                            <a:latin typeface="+mj-lt"/>
                          </a:rPr>
                          <m:t>8</m:t>
                        </m:r>
                      </m:num>
                      <m:den>
                        <m:r>
                          <a:rPr lang="en-ZA" sz="2400" b="0" i="1" smtClean="0">
                            <a:latin typeface="+mj-lt"/>
                          </a:rPr>
                          <m:t>3</m:t>
                        </m:r>
                      </m:den>
                    </m:f>
                  </m:oMath>
                </a14:m>
                <a:r>
                  <a:rPr lang="en-ZA" sz="2400" dirty="0" smtClean="0">
                    <a:latin typeface="+mj-lt"/>
                  </a:rPr>
                  <a:t>  = 2</a:t>
                </a:r>
                <a14:m>
                  <m:oMath xmlns:m="http://schemas.openxmlformats.org/officeDocument/2006/math">
                    <m:f>
                      <m:fPr>
                        <m:ctrlPr>
                          <a:rPr lang="en-ZA" sz="2400" i="1" smtClean="0">
                            <a:latin typeface="+mj-lt"/>
                          </a:rPr>
                        </m:ctrlPr>
                      </m:fPr>
                      <m:num>
                        <m:r>
                          <a:rPr lang="en-ZA" sz="2400" b="0" i="1" smtClean="0">
                            <a:latin typeface="+mj-lt"/>
                          </a:rPr>
                          <m:t>2</m:t>
                        </m:r>
                      </m:num>
                      <m:den>
                        <m:r>
                          <a:rPr lang="en-ZA" sz="2400" b="0" i="1" smtClean="0">
                            <a:latin typeface="+mj-lt"/>
                          </a:rPr>
                          <m:t>3</m:t>
                        </m:r>
                      </m:den>
                    </m:f>
                  </m:oMath>
                </a14:m>
                <a:endParaRPr lang="en-ZA" sz="2400" dirty="0" smtClean="0">
                  <a:latin typeface="+mj-lt"/>
                </a:endParaRPr>
              </a:p>
              <a:p>
                <a:r>
                  <a:rPr lang="en-ZA" sz="2400" b="1" dirty="0" smtClean="0">
                    <a:latin typeface="+mj-lt"/>
                  </a:rPr>
                  <a:t>Simplifying </a:t>
                </a:r>
                <a:r>
                  <a:rPr lang="en-ZA" sz="2400" b="1" dirty="0">
                    <a:latin typeface="+mj-lt"/>
                  </a:rPr>
                  <a:t>Fractions:</a:t>
                </a:r>
              </a:p>
              <a:p>
                <a:r>
                  <a:rPr lang="en-ZA" sz="2400" dirty="0">
                    <a:latin typeface="+mj-lt"/>
                  </a:rPr>
                  <a:t>A fraction is simplified by ‘using’ the largest number that can divide into both the numerator and the denominator without a remainder</a:t>
                </a:r>
                <a:r>
                  <a:rPr lang="en-ZA" sz="2400" dirty="0" smtClean="0">
                    <a:latin typeface="+mj-lt"/>
                  </a:rPr>
                  <a:t>.</a:t>
                </a:r>
                <a:endParaRPr lang="en-ZA" sz="2400" dirty="0">
                  <a:latin typeface="+mj-lt"/>
                </a:endParaRP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786" t="-597" r="-715"/>
                </a:stretch>
              </a:blipFill>
            </p:spPr>
            <p:txBody>
              <a:bodyPr/>
              <a:lstStyle/>
              <a:p>
                <a:r>
                  <a:rPr lang="en-US">
                    <a:noFill/>
                  </a:rPr>
                  <a:t> </a:t>
                </a:r>
              </a:p>
            </p:txBody>
          </p:sp>
        </mc:Fallback>
      </mc:AlternateContent>
    </p:spTree>
    <p:extLst>
      <p:ext uri="{BB962C8B-B14F-4D97-AF65-F5344CB8AC3E}">
        <p14:creationId xmlns:p14="http://schemas.microsoft.com/office/powerpoint/2010/main" val="3468854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b="1" dirty="0" smtClean="0"/>
              <a:t>Examples:</a:t>
            </a:r>
            <a:r>
              <a:rPr lang="en-ZA" sz="2000" dirty="0" smtClean="0"/>
              <a:t> </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04864"/>
            <a:ext cx="7200800" cy="3456384"/>
          </a:xfrm>
          <a:prstGeom prst="rect">
            <a:avLst/>
          </a:prstGeom>
          <a:noFill/>
        </p:spPr>
      </p:pic>
    </p:spTree>
    <p:extLst>
      <p:ext uri="{BB962C8B-B14F-4D97-AF65-F5344CB8AC3E}">
        <p14:creationId xmlns:p14="http://schemas.microsoft.com/office/powerpoint/2010/main" val="2096054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smtClean="0"/>
              <a:t>And, </a:t>
            </a:r>
            <a:endParaRPr lang="en-ZA" sz="20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51" y="2175376"/>
            <a:ext cx="7560265" cy="3845912"/>
          </a:xfrm>
          <a:prstGeom prst="rect">
            <a:avLst/>
          </a:prstGeom>
          <a:noFill/>
        </p:spPr>
      </p:pic>
    </p:spTree>
    <p:extLst>
      <p:ext uri="{BB962C8B-B14F-4D97-AF65-F5344CB8AC3E}">
        <p14:creationId xmlns:p14="http://schemas.microsoft.com/office/powerpoint/2010/main" val="4184074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Writing Down Numbers </a:t>
            </a:r>
            <a:endParaRPr lang="en-ZA" sz="4800" dirty="0"/>
          </a:p>
        </p:txBody>
      </p:sp>
      <p:sp>
        <p:nvSpPr>
          <p:cNvPr id="5" name="Content Placeholder 2"/>
          <p:cNvSpPr>
            <a:spLocks noGrp="1"/>
          </p:cNvSpPr>
          <p:nvPr>
            <p:ph idx="1"/>
          </p:nvPr>
        </p:nvSpPr>
        <p:spPr>
          <a:xfrm>
            <a:off x="457200" y="1600200"/>
            <a:ext cx="8147248" cy="470912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dirty="0"/>
              <a:t>The value of a digit is determined by its position.</a:t>
            </a:r>
          </a:p>
          <a:p>
            <a:pPr lvl="1"/>
            <a:r>
              <a:rPr lang="en-ZA" sz="3200" dirty="0" smtClean="0"/>
              <a:t>units </a:t>
            </a:r>
            <a:r>
              <a:rPr lang="en-ZA" sz="3200" dirty="0"/>
              <a:t>- U</a:t>
            </a:r>
          </a:p>
          <a:p>
            <a:pPr lvl="1"/>
            <a:r>
              <a:rPr lang="en-ZA" sz="3200" dirty="0"/>
              <a:t>tens - T</a:t>
            </a:r>
          </a:p>
          <a:p>
            <a:pPr lvl="1"/>
            <a:r>
              <a:rPr lang="en-ZA" sz="3200" dirty="0"/>
              <a:t>hundreds - H</a:t>
            </a:r>
          </a:p>
          <a:p>
            <a:pPr lvl="1"/>
            <a:r>
              <a:rPr lang="en-ZA" sz="3200" dirty="0"/>
              <a:t>thousands - TH</a:t>
            </a:r>
          </a:p>
          <a:p>
            <a:pPr lvl="1"/>
            <a:r>
              <a:rPr lang="en-ZA" sz="3200" dirty="0"/>
              <a:t>ten thousands - TTH </a:t>
            </a:r>
            <a:endParaRPr lang="en-ZA" sz="3200" dirty="0" smtClean="0"/>
          </a:p>
          <a:p>
            <a:pPr lvl="2"/>
            <a:r>
              <a:rPr lang="en-ZA" sz="3200" dirty="0" smtClean="0"/>
              <a:t>and </a:t>
            </a:r>
            <a:r>
              <a:rPr lang="en-ZA" sz="3200" dirty="0"/>
              <a:t>so on</a:t>
            </a:r>
          </a:p>
          <a:p>
            <a:endParaRPr lang="en-ZA" sz="1800" dirty="0"/>
          </a:p>
        </p:txBody>
      </p:sp>
    </p:spTree>
    <p:extLst>
      <p:ext uri="{BB962C8B-B14F-4D97-AF65-F5344CB8AC3E}">
        <p14:creationId xmlns:p14="http://schemas.microsoft.com/office/powerpoint/2010/main" val="332995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Fractions					</a:t>
            </a:r>
            <a:r>
              <a:rPr lang="en-ZA" sz="4800" dirty="0" err="1" smtClean="0"/>
              <a:t>cont</a:t>
            </a:r>
            <a:r>
              <a:rPr lang="en-ZA" sz="4800" dirty="0" smtClean="0"/>
              <a:t>…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smtClean="0"/>
                  <a:t>And</a:t>
                </a:r>
                <a:r>
                  <a:rPr lang="en-ZA" sz="2000" dirty="0"/>
                  <a:t>, </a:t>
                </a:r>
                <a:endParaRPr lang="en-ZA" sz="2000" dirty="0" smtClean="0"/>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r>
                  <a:rPr lang="en-ZA" sz="2000" dirty="0" smtClean="0"/>
                  <a:t>To </a:t>
                </a:r>
                <a:r>
                  <a:rPr lang="en-ZA" sz="2000" dirty="0"/>
                  <a:t>simplify the fraction further, divide 12 by 5 = 2 remainder 2, thus </a:t>
                </a:r>
                <a:r>
                  <a:rPr lang="en-ZA" sz="2000" dirty="0" smtClean="0"/>
                  <a:t>2</a:t>
                </a:r>
                <a14:m>
                  <m:oMath xmlns:m="http://schemas.openxmlformats.org/officeDocument/2006/math">
                    <m:f>
                      <m:fPr>
                        <m:ctrlPr>
                          <a:rPr lang="en-ZA" sz="2000" i="1" smtClean="0">
                            <a:latin typeface="Cambria Math"/>
                          </a:rPr>
                        </m:ctrlPr>
                      </m:fPr>
                      <m:num>
                        <m:r>
                          <a:rPr lang="en-ZA" sz="2000" b="0" i="1" smtClean="0">
                            <a:latin typeface="Cambria Math"/>
                          </a:rPr>
                          <m:t>2</m:t>
                        </m:r>
                      </m:num>
                      <m:den>
                        <m:r>
                          <a:rPr lang="en-ZA" sz="2000" b="0" i="1" smtClean="0">
                            <a:latin typeface="Cambria Math"/>
                          </a:rPr>
                          <m:t>5</m:t>
                        </m:r>
                      </m:den>
                    </m:f>
                  </m:oMath>
                </a14:m>
                <a:endParaRPr lang="en-ZA"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572" t="-239"/>
                </a:stretch>
              </a:blipFill>
            </p:spPr>
            <p:txBody>
              <a:bodyPr/>
              <a:lstStyle/>
              <a:p>
                <a:r>
                  <a:rPr lang="en-US">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204864"/>
            <a:ext cx="7704856" cy="3456384"/>
          </a:xfrm>
          <a:prstGeom prst="rect">
            <a:avLst/>
          </a:prstGeom>
          <a:noFill/>
        </p:spPr>
      </p:pic>
    </p:spTree>
    <p:extLst>
      <p:ext uri="{BB962C8B-B14F-4D97-AF65-F5344CB8AC3E}">
        <p14:creationId xmlns:p14="http://schemas.microsoft.com/office/powerpoint/2010/main" val="478937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Decimals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a:t>Decimal fractions</a:t>
            </a:r>
          </a:p>
          <a:p>
            <a:r>
              <a:rPr lang="en-ZA" sz="2800" dirty="0"/>
              <a:t>The denominators of decimal fractions are the power of ten</a:t>
            </a:r>
            <a:r>
              <a:rPr lang="en-ZA" sz="2800" dirty="0" smtClean="0"/>
              <a:t>:</a:t>
            </a:r>
          </a:p>
          <a:p>
            <a:pPr marL="0" indent="0">
              <a:buNone/>
            </a:pPr>
            <a:r>
              <a:rPr lang="en-ZA" sz="2800" dirty="0" smtClean="0"/>
              <a:t>               </a:t>
            </a:r>
            <a:r>
              <a:rPr lang="en-ZA" sz="2800" dirty="0"/>
              <a:t>10                     100                   1000                   etc</a:t>
            </a:r>
            <a:r>
              <a:rPr lang="en-ZA" sz="2800" dirty="0" smtClean="0"/>
              <a:t>.</a:t>
            </a:r>
          </a:p>
          <a:p>
            <a:r>
              <a:rPr lang="en-ZA" sz="2800" b="1" dirty="0" smtClean="0"/>
              <a:t>Place </a:t>
            </a:r>
            <a:r>
              <a:rPr lang="en-ZA" sz="2800" b="1" dirty="0"/>
              <a:t>values</a:t>
            </a:r>
          </a:p>
          <a:p>
            <a:r>
              <a:rPr lang="en-ZA" sz="2800" dirty="0"/>
              <a:t>The value of the digit is determined by its </a:t>
            </a:r>
            <a:r>
              <a:rPr lang="en-ZA" sz="2800" dirty="0" smtClean="0"/>
              <a:t>position</a:t>
            </a:r>
            <a:endParaRPr lang="en-ZA" sz="2800" dirty="0"/>
          </a:p>
          <a:p>
            <a:r>
              <a:rPr lang="en-ZA" sz="2800" dirty="0"/>
              <a:t>e.g.     2⁄10     tenths – t                         0.2</a:t>
            </a:r>
          </a:p>
          <a:p>
            <a:pPr marL="0" indent="0">
              <a:buNone/>
            </a:pPr>
            <a:r>
              <a:rPr lang="en-ZA" sz="2800" dirty="0"/>
              <a:t>           </a:t>
            </a:r>
            <a:r>
              <a:rPr lang="en-ZA" sz="2800" dirty="0" smtClean="0"/>
              <a:t>       2</a:t>
            </a:r>
            <a:r>
              <a:rPr lang="en-ZA" sz="2800" dirty="0"/>
              <a:t>⁄100   hundredths – h               0.02</a:t>
            </a:r>
          </a:p>
          <a:p>
            <a:pPr marL="0" indent="0">
              <a:buNone/>
            </a:pPr>
            <a:r>
              <a:rPr lang="en-ZA" sz="2800" dirty="0"/>
              <a:t>           </a:t>
            </a:r>
            <a:r>
              <a:rPr lang="en-ZA" sz="2800" dirty="0" smtClean="0"/>
              <a:t>       2</a:t>
            </a:r>
            <a:r>
              <a:rPr lang="en-ZA" sz="2800" dirty="0"/>
              <a:t>⁄1000 thousandths – </a:t>
            </a:r>
            <a:r>
              <a:rPr lang="en-ZA" sz="2800" dirty="0" err="1"/>
              <a:t>th</a:t>
            </a:r>
            <a:r>
              <a:rPr lang="en-ZA" sz="2800" dirty="0"/>
              <a:t>            0.002</a:t>
            </a:r>
          </a:p>
          <a:p>
            <a:pPr marL="0" indent="0">
              <a:buNone/>
            </a:pPr>
            <a:r>
              <a:rPr lang="en-ZA" sz="2800" dirty="0"/>
              <a:t>           </a:t>
            </a:r>
            <a:r>
              <a:rPr lang="en-ZA" sz="2800" dirty="0" smtClean="0"/>
              <a:t>       2</a:t>
            </a:r>
            <a:r>
              <a:rPr lang="en-ZA" sz="2800" dirty="0"/>
              <a:t>⁄10000   and so on                     </a:t>
            </a:r>
            <a:r>
              <a:rPr lang="en-ZA" sz="2800" dirty="0" smtClean="0"/>
              <a:t>0.0002</a:t>
            </a:r>
            <a:endParaRPr lang="en-ZA" sz="2800" dirty="0" smtClean="0"/>
          </a:p>
        </p:txBody>
      </p:sp>
    </p:spTree>
    <p:extLst>
      <p:ext uri="{BB962C8B-B14F-4D97-AF65-F5344CB8AC3E}">
        <p14:creationId xmlns:p14="http://schemas.microsoft.com/office/powerpoint/2010/main" val="33951770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Decimals					</a:t>
            </a:r>
            <a:r>
              <a:rPr lang="en-ZA" sz="4800" dirty="0" err="1" smtClean="0"/>
              <a:t>cont</a:t>
            </a:r>
            <a:r>
              <a:rPr lang="en-ZA" sz="4800" dirty="0" smtClean="0"/>
              <a:t>…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smtClean="0"/>
                  <a:t>To convert </a:t>
                </a:r>
                <a14:m>
                  <m:oMath xmlns:m="http://schemas.openxmlformats.org/officeDocument/2006/math">
                    <m:f>
                      <m:fPr>
                        <m:ctrlPr>
                          <a:rPr lang="en-ZA" sz="2000" i="1" smtClean="0">
                            <a:latin typeface="Cambria Math"/>
                          </a:rPr>
                        </m:ctrlPr>
                      </m:fPr>
                      <m:num>
                        <m:r>
                          <a:rPr lang="en-ZA" sz="2000" b="0" i="1" smtClean="0">
                            <a:latin typeface="Cambria Math"/>
                          </a:rPr>
                          <m:t>3</m:t>
                        </m:r>
                      </m:num>
                      <m:den>
                        <m:r>
                          <a:rPr lang="en-ZA" sz="2000" b="0" i="1" smtClean="0">
                            <a:latin typeface="Cambria Math"/>
                          </a:rPr>
                          <m:t>8</m:t>
                        </m:r>
                      </m:den>
                    </m:f>
                    <m:r>
                      <a:rPr lang="en-ZA" sz="2000" b="0" i="0" smtClean="0">
                        <a:latin typeface="Cambria Math"/>
                      </a:rPr>
                      <m:t> </m:t>
                    </m:r>
                  </m:oMath>
                </a14:m>
                <a:r>
                  <a:rPr lang="en-ZA" sz="2000" dirty="0" smtClean="0"/>
                  <a:t>to </a:t>
                </a:r>
                <a:r>
                  <a:rPr lang="en-ZA" sz="2000" dirty="0"/>
                  <a:t>a decimal fraction  </a:t>
                </a:r>
                <a:endParaRPr lang="en-ZA" sz="2000" dirty="0" smtClean="0"/>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pPr marL="0" indent="0">
                  <a:buNone/>
                </a:pPr>
                <a:endParaRPr lang="en-ZA" sz="2000" dirty="0" smtClean="0"/>
              </a:p>
              <a:p>
                <a:pPr marL="0" indent="0">
                  <a:buNone/>
                </a:pPr>
                <a:endParaRPr lang="en-ZA" sz="2000" dirty="0"/>
              </a:p>
              <a:p>
                <a:pPr marL="0" indent="0">
                  <a:buNone/>
                </a:pPr>
                <a:r>
                  <a:rPr lang="en-ZA" sz="2000" dirty="0" smtClean="0"/>
                  <a:t>						</a:t>
                </a:r>
                <a:r>
                  <a:rPr lang="en-ZA" b="1" dirty="0" smtClean="0"/>
                  <a:t>= </a:t>
                </a:r>
                <a:r>
                  <a:rPr lang="en-ZA" b="1" dirty="0"/>
                  <a:t>0.375</a:t>
                </a:r>
                <a:r>
                  <a:rPr lang="en-ZA" dirty="0"/>
                  <a:t> </a:t>
                </a: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572"/>
                </a:stretch>
              </a:blipFill>
            </p:spPr>
            <p:txBody>
              <a:bodyPr/>
              <a:lstStyle/>
              <a:p>
                <a:r>
                  <a:rPr lang="en-US">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132856"/>
            <a:ext cx="7344816" cy="3456384"/>
          </a:xfrm>
          <a:prstGeom prst="rect">
            <a:avLst/>
          </a:prstGeom>
          <a:noFill/>
        </p:spPr>
      </p:pic>
    </p:spTree>
    <p:extLst>
      <p:ext uri="{BB962C8B-B14F-4D97-AF65-F5344CB8AC3E}">
        <p14:creationId xmlns:p14="http://schemas.microsoft.com/office/powerpoint/2010/main" val="484041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Decimals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smtClean="0"/>
              <a:t>Or</a:t>
            </a:r>
          </a:p>
          <a:p>
            <a:pPr marL="0" indent="0">
              <a:buNone/>
            </a:pPr>
            <a:r>
              <a:rPr lang="en-ZA" sz="2000" dirty="0"/>
              <a:t>Divide 3 by 8, as </a:t>
            </a:r>
            <a:r>
              <a:rPr lang="en-ZA" sz="2000" dirty="0" smtClean="0"/>
              <a:t>follows:  </a:t>
            </a:r>
            <a:endParaRPr lang="en-ZA" sz="20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144496" y="2791777"/>
            <a:ext cx="3019792" cy="1933367"/>
          </a:xfrm>
          <a:prstGeom prst="rect">
            <a:avLst/>
          </a:prstGeom>
          <a:noFill/>
        </p:spPr>
      </p:pic>
      <p:sp>
        <p:nvSpPr>
          <p:cNvPr id="2" name="Rectangle 1"/>
          <p:cNvSpPr/>
          <p:nvPr/>
        </p:nvSpPr>
        <p:spPr>
          <a:xfrm>
            <a:off x="755576" y="2521927"/>
            <a:ext cx="5760640" cy="3139321"/>
          </a:xfrm>
          <a:prstGeom prst="rect">
            <a:avLst/>
          </a:prstGeom>
        </p:spPr>
        <p:txBody>
          <a:bodyPr wrap="square">
            <a:spAutoFit/>
          </a:bodyPr>
          <a:lstStyle/>
          <a:p>
            <a:r>
              <a:rPr lang="en-ZA" b="1" dirty="0"/>
              <a:t>	0.375</a:t>
            </a:r>
            <a:endParaRPr lang="en-ZA" dirty="0"/>
          </a:p>
          <a:p>
            <a:r>
              <a:rPr lang="en-ZA" b="1" dirty="0"/>
              <a:t>     8       3.000</a:t>
            </a:r>
            <a:endParaRPr lang="en-ZA" dirty="0"/>
          </a:p>
          <a:p>
            <a:r>
              <a:rPr lang="en-ZA" b="1" dirty="0"/>
              <a:t>	0</a:t>
            </a:r>
            <a:endParaRPr lang="en-ZA" dirty="0"/>
          </a:p>
          <a:p>
            <a:r>
              <a:rPr lang="en-ZA" b="1" dirty="0"/>
              <a:t>	30</a:t>
            </a:r>
            <a:endParaRPr lang="en-ZA" dirty="0"/>
          </a:p>
          <a:p>
            <a:r>
              <a:rPr lang="en-ZA" b="1" dirty="0"/>
              <a:t>	</a:t>
            </a:r>
            <a:r>
              <a:rPr lang="en-ZA" b="1" u="sng" dirty="0"/>
              <a:t>24</a:t>
            </a:r>
            <a:endParaRPr lang="en-ZA" dirty="0"/>
          </a:p>
          <a:p>
            <a:r>
              <a:rPr lang="en-ZA" b="1" dirty="0"/>
              <a:t>	  60</a:t>
            </a:r>
            <a:endParaRPr lang="en-ZA" dirty="0"/>
          </a:p>
          <a:p>
            <a:r>
              <a:rPr lang="en-ZA" b="1" dirty="0"/>
              <a:t>	 </a:t>
            </a:r>
            <a:r>
              <a:rPr lang="en-ZA" b="1" u="sng" dirty="0"/>
              <a:t> 56</a:t>
            </a:r>
            <a:endParaRPr lang="en-ZA" dirty="0"/>
          </a:p>
          <a:p>
            <a:r>
              <a:rPr lang="en-ZA" b="1" dirty="0"/>
              <a:t>	    40</a:t>
            </a:r>
            <a:endParaRPr lang="en-ZA" dirty="0"/>
          </a:p>
          <a:p>
            <a:r>
              <a:rPr lang="en-ZA" b="1" dirty="0"/>
              <a:t>	   </a:t>
            </a:r>
            <a:r>
              <a:rPr lang="en-ZA" b="1" u="sng" dirty="0"/>
              <a:t> 40</a:t>
            </a:r>
            <a:endParaRPr lang="en-ZA" dirty="0"/>
          </a:p>
          <a:p>
            <a:r>
              <a:rPr lang="en-ZA" dirty="0"/>
              <a:t>            </a:t>
            </a:r>
          </a:p>
          <a:p>
            <a:r>
              <a:rPr lang="en-ZA" dirty="0"/>
              <a:t> </a:t>
            </a:r>
          </a:p>
        </p:txBody>
      </p:sp>
      <p:cxnSp>
        <p:nvCxnSpPr>
          <p:cNvPr id="9" name="Straight Connector 8"/>
          <p:cNvCxnSpPr/>
          <p:nvPr/>
        </p:nvCxnSpPr>
        <p:spPr>
          <a:xfrm>
            <a:off x="5910580" y="8194675"/>
            <a:ext cx="723900" cy="0"/>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p:cNvCxnSpPr/>
          <p:nvPr/>
        </p:nvCxnSpPr>
        <p:spPr>
          <a:xfrm>
            <a:off x="1403648" y="2852936"/>
            <a:ext cx="10081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03648" y="2852936"/>
            <a:ext cx="0" cy="4320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605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Decimals					</a:t>
            </a:r>
            <a:r>
              <a:rPr lang="en-ZA" sz="4800" dirty="0" err="1" smtClean="0"/>
              <a:t>cont</a:t>
            </a:r>
            <a:r>
              <a:rPr lang="en-ZA" sz="4800" dirty="0" smtClean="0"/>
              <a:t>…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1800" dirty="0" smtClean="0"/>
                  <a:t>Or</a:t>
                </a:r>
              </a:p>
              <a:p>
                <a:r>
                  <a:rPr lang="en-ZA" sz="1800" dirty="0"/>
                  <a:t>Convert  </a:t>
                </a:r>
                <a14:m>
                  <m:oMath xmlns:m="http://schemas.openxmlformats.org/officeDocument/2006/math">
                    <m:r>
                      <a:rPr lang="en-ZA" sz="1800" b="0" i="0" smtClean="0">
                        <a:latin typeface="Cambria Math"/>
                      </a:rPr>
                      <m:t>2</m:t>
                    </m:r>
                    <m:f>
                      <m:fPr>
                        <m:type m:val="skw"/>
                        <m:ctrlPr>
                          <a:rPr lang="en-ZA" sz="1800" i="1" smtClean="0">
                            <a:latin typeface="Cambria Math"/>
                          </a:rPr>
                        </m:ctrlPr>
                      </m:fPr>
                      <m:num>
                        <m:r>
                          <a:rPr lang="en-ZA" sz="1800" b="0" i="1" smtClean="0">
                            <a:latin typeface="Cambria Math"/>
                          </a:rPr>
                          <m:t>3</m:t>
                        </m:r>
                      </m:num>
                      <m:den>
                        <m:r>
                          <a:rPr lang="en-ZA" sz="1800" b="0" i="1" smtClean="0">
                            <a:latin typeface="Cambria Math"/>
                          </a:rPr>
                          <m:t>5</m:t>
                        </m:r>
                      </m:den>
                    </m:f>
                  </m:oMath>
                </a14:m>
                <a:r>
                  <a:rPr lang="en-ZA" sz="1800" dirty="0" smtClean="0"/>
                  <a:t>  </a:t>
                </a:r>
                <a:r>
                  <a:rPr lang="en-ZA" sz="1800" dirty="0"/>
                  <a:t>to a decimal fraction:</a:t>
                </a:r>
              </a:p>
              <a:p>
                <a:r>
                  <a:rPr lang="en-ZA" sz="1800" dirty="0"/>
                  <a:t>First convert 3/5 into a decimal number, by dividing 3 by 5 as follows:  </a:t>
                </a:r>
                <a:endParaRPr lang="en-ZA" sz="1800" dirty="0" smtClean="0"/>
              </a:p>
              <a:p>
                <a:endParaRPr lang="en-ZA" sz="1800" dirty="0"/>
              </a:p>
              <a:p>
                <a:endParaRPr lang="en-ZA" sz="1800" dirty="0" smtClean="0"/>
              </a:p>
              <a:p>
                <a:endParaRPr lang="en-ZA" sz="1800" dirty="0"/>
              </a:p>
              <a:p>
                <a:endParaRPr lang="en-ZA" sz="1800" dirty="0" smtClean="0"/>
              </a:p>
              <a:p>
                <a:endParaRPr lang="en-ZA" sz="1800" dirty="0"/>
              </a:p>
              <a:p>
                <a:endParaRPr lang="en-ZA" sz="1800" dirty="0" smtClean="0"/>
              </a:p>
              <a:p>
                <a:pPr marL="0" indent="0">
                  <a:buNone/>
                </a:pPr>
                <a:endParaRPr lang="en-ZA" sz="1800" dirty="0" smtClean="0"/>
              </a:p>
              <a:p>
                <a:pPr marL="0" indent="0">
                  <a:buNone/>
                </a:pPr>
                <a:r>
                  <a:rPr lang="en-ZA" sz="1800" dirty="0" smtClean="0"/>
                  <a:t>Thus</a:t>
                </a:r>
                <a:r>
                  <a:rPr lang="en-ZA" sz="1800" dirty="0"/>
                  <a:t>, 3/5 = </a:t>
                </a:r>
                <a:r>
                  <a:rPr lang="en-ZA" sz="1800" dirty="0" smtClean="0"/>
                  <a:t>0.6</a:t>
                </a:r>
              </a:p>
              <a:p>
                <a:pPr marL="0" indent="0">
                  <a:buNone/>
                </a:pPr>
                <a:endParaRPr lang="en-ZA" sz="1800" dirty="0"/>
              </a:p>
              <a:p>
                <a:pPr marL="0" indent="0">
                  <a:buNone/>
                </a:pPr>
                <a:r>
                  <a:rPr lang="en-ZA" sz="1800" dirty="0"/>
                  <a:t>Add the </a:t>
                </a:r>
                <a:r>
                  <a:rPr lang="en-ZA" sz="1800" dirty="0" smtClean="0"/>
                  <a:t>2</a:t>
                </a:r>
              </a:p>
              <a:p>
                <a:pPr marL="0" indent="0">
                  <a:buNone/>
                </a:pPr>
                <a14:m>
                  <m:oMath xmlns:m="http://schemas.openxmlformats.org/officeDocument/2006/math">
                    <m:r>
                      <a:rPr lang="en-ZA" sz="1800" b="0" i="1" smtClean="0">
                        <a:latin typeface="Cambria Math"/>
                      </a:rPr>
                      <m:t>2</m:t>
                    </m:r>
                    <m:f>
                      <m:fPr>
                        <m:type m:val="skw"/>
                        <m:ctrlPr>
                          <a:rPr lang="en-ZA" sz="1800" i="1" smtClean="0">
                            <a:latin typeface="Cambria Math"/>
                          </a:rPr>
                        </m:ctrlPr>
                      </m:fPr>
                      <m:num>
                        <m:r>
                          <a:rPr lang="en-ZA" sz="1800" b="0" i="1" smtClean="0">
                            <a:latin typeface="Cambria Math"/>
                          </a:rPr>
                          <m:t>3</m:t>
                        </m:r>
                      </m:num>
                      <m:den>
                        <m:r>
                          <a:rPr lang="en-ZA" sz="1800" b="0" i="1" smtClean="0">
                            <a:latin typeface="Cambria Math"/>
                          </a:rPr>
                          <m:t>5</m:t>
                        </m:r>
                      </m:den>
                    </m:f>
                  </m:oMath>
                </a14:m>
                <a:r>
                  <a:rPr lang="en-ZA" sz="1800" dirty="0" smtClean="0"/>
                  <a:t> </a:t>
                </a:r>
                <a:r>
                  <a:rPr lang="en-ZA" sz="1800" dirty="0"/>
                  <a:t>=   </a:t>
                </a:r>
                <a14:m>
                  <m:oMath xmlns:m="http://schemas.openxmlformats.org/officeDocument/2006/math">
                    <m:r>
                      <a:rPr lang="en-ZA" sz="1800" b="0" i="0" smtClean="0">
                        <a:latin typeface="Cambria Math"/>
                      </a:rPr>
                      <m:t>2</m:t>
                    </m:r>
                    <m:f>
                      <m:fPr>
                        <m:type m:val="skw"/>
                        <m:ctrlPr>
                          <a:rPr lang="en-ZA" sz="1800" i="1" smtClean="0">
                            <a:latin typeface="Cambria Math"/>
                          </a:rPr>
                        </m:ctrlPr>
                      </m:fPr>
                      <m:num>
                        <m:r>
                          <a:rPr lang="en-ZA" sz="1800" b="0" i="1" smtClean="0">
                            <a:latin typeface="Cambria Math"/>
                          </a:rPr>
                          <m:t>6</m:t>
                        </m:r>
                      </m:num>
                      <m:den>
                        <m:r>
                          <a:rPr lang="en-ZA" sz="1800" b="0" i="1" smtClean="0">
                            <a:latin typeface="Cambria Math"/>
                          </a:rPr>
                          <m:t>10</m:t>
                        </m:r>
                      </m:den>
                    </m:f>
                  </m:oMath>
                </a14:m>
                <a:r>
                  <a:rPr lang="en-ZA" sz="1800" dirty="0" smtClean="0"/>
                  <a:t>   </a:t>
                </a:r>
                <a:r>
                  <a:rPr lang="en-ZA" sz="1800" dirty="0"/>
                  <a:t>=  2.6</a:t>
                </a:r>
              </a:p>
              <a:p>
                <a:endParaRPr lang="en-ZA" sz="2000" dirty="0"/>
              </a:p>
              <a:p>
                <a:endParaRPr lang="en-ZA"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786" t="-1553" b="-4301"/>
                </a:stretch>
              </a:blipFill>
            </p:spPr>
            <p:txBody>
              <a:bodyPr/>
              <a:lstStyle/>
              <a:p>
                <a:r>
                  <a:rPr lang="en-US">
                    <a:noFill/>
                  </a:rPr>
                  <a:t> </a:t>
                </a:r>
              </a:p>
            </p:txBody>
          </p:sp>
        </mc:Fallback>
      </mc:AlternateContent>
      <p:cxnSp>
        <p:nvCxnSpPr>
          <p:cNvPr id="9" name="Straight Connector 8"/>
          <p:cNvCxnSpPr/>
          <p:nvPr/>
        </p:nvCxnSpPr>
        <p:spPr>
          <a:xfrm>
            <a:off x="5910580" y="8194675"/>
            <a:ext cx="723900" cy="0"/>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p:cNvCxnSpPr/>
          <p:nvPr/>
        </p:nvCxnSpPr>
        <p:spPr>
          <a:xfrm>
            <a:off x="1403648" y="3501008"/>
            <a:ext cx="10081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03648" y="3501008"/>
            <a:ext cx="0" cy="4320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4905474" y="3429000"/>
            <a:ext cx="2978894" cy="2088232"/>
          </a:xfrm>
          <a:prstGeom prst="rect">
            <a:avLst/>
          </a:prstGeom>
          <a:noFill/>
        </p:spPr>
      </p:pic>
      <p:sp>
        <p:nvSpPr>
          <p:cNvPr id="3" name="Rectangle 2"/>
          <p:cNvSpPr/>
          <p:nvPr/>
        </p:nvSpPr>
        <p:spPr>
          <a:xfrm>
            <a:off x="683568" y="3140968"/>
            <a:ext cx="4572000" cy="2585323"/>
          </a:xfrm>
          <a:prstGeom prst="rect">
            <a:avLst/>
          </a:prstGeom>
        </p:spPr>
        <p:txBody>
          <a:bodyPr>
            <a:spAutoFit/>
          </a:bodyPr>
          <a:lstStyle/>
          <a:p>
            <a:pPr>
              <a:spcAft>
                <a:spcPts val="0"/>
              </a:spcAft>
            </a:pPr>
            <a:r>
              <a:rPr lang="en-ZA" dirty="0">
                <a:ea typeface="Calibri"/>
                <a:cs typeface="Times New Roman"/>
              </a:rPr>
              <a:t>	</a:t>
            </a:r>
            <a:r>
              <a:rPr lang="en-ZA" dirty="0" smtClean="0">
                <a:ea typeface="Calibri"/>
                <a:cs typeface="Times New Roman"/>
              </a:rPr>
              <a:t>0,6</a:t>
            </a:r>
          </a:p>
          <a:p>
            <a:pPr>
              <a:spcAft>
                <a:spcPts val="0"/>
              </a:spcAft>
            </a:pPr>
            <a:r>
              <a:rPr lang="en-ZA" dirty="0" smtClean="0">
                <a:ea typeface="Calibri"/>
                <a:cs typeface="Times New Roman"/>
              </a:rPr>
              <a:t>     </a:t>
            </a:r>
          </a:p>
          <a:p>
            <a:pPr>
              <a:spcAft>
                <a:spcPts val="0"/>
              </a:spcAft>
            </a:pPr>
            <a:r>
              <a:rPr lang="en-ZA" dirty="0" smtClean="0">
                <a:ea typeface="Calibri"/>
                <a:cs typeface="Times New Roman"/>
              </a:rPr>
              <a:t>       </a:t>
            </a:r>
            <a:r>
              <a:rPr lang="en-ZA" dirty="0">
                <a:ea typeface="Calibri"/>
                <a:cs typeface="Times New Roman"/>
              </a:rPr>
              <a:t>5 </a:t>
            </a:r>
            <a:r>
              <a:rPr lang="en-ZA" dirty="0" smtClean="0">
                <a:ea typeface="Calibri"/>
                <a:cs typeface="Times New Roman"/>
              </a:rPr>
              <a:t>     </a:t>
            </a:r>
            <a:r>
              <a:rPr lang="en-ZA" dirty="0">
                <a:ea typeface="Calibri"/>
                <a:cs typeface="Times New Roman"/>
              </a:rPr>
              <a:t>3,0</a:t>
            </a:r>
          </a:p>
          <a:p>
            <a:pPr>
              <a:spcAft>
                <a:spcPts val="0"/>
              </a:spcAft>
            </a:pPr>
            <a:r>
              <a:rPr lang="en-ZA" dirty="0">
                <a:ea typeface="Calibri"/>
                <a:cs typeface="Times New Roman"/>
              </a:rPr>
              <a:t>	 0</a:t>
            </a:r>
          </a:p>
          <a:p>
            <a:pPr>
              <a:spcAft>
                <a:spcPts val="0"/>
              </a:spcAft>
            </a:pPr>
            <a:r>
              <a:rPr lang="en-ZA" dirty="0">
                <a:ea typeface="Calibri"/>
                <a:cs typeface="Times New Roman"/>
              </a:rPr>
              <a:t>	 30</a:t>
            </a:r>
          </a:p>
          <a:p>
            <a:pPr>
              <a:spcAft>
                <a:spcPts val="0"/>
              </a:spcAft>
            </a:pPr>
            <a:r>
              <a:rPr lang="en-ZA" dirty="0">
                <a:ea typeface="Calibri"/>
                <a:cs typeface="Times New Roman"/>
              </a:rPr>
              <a:t>	 </a:t>
            </a:r>
            <a:r>
              <a:rPr lang="en-ZA" u="sng" dirty="0">
                <a:ea typeface="Calibri"/>
                <a:cs typeface="Times New Roman"/>
              </a:rPr>
              <a:t>30</a:t>
            </a:r>
            <a:endParaRPr lang="en-ZA" dirty="0">
              <a:ea typeface="Calibri"/>
              <a:cs typeface="Times New Roman"/>
            </a:endParaRPr>
          </a:p>
          <a:p>
            <a:pPr>
              <a:spcAft>
                <a:spcPts val="0"/>
              </a:spcAft>
            </a:pPr>
            <a:r>
              <a:rPr lang="en-ZA" dirty="0">
                <a:ea typeface="Calibri"/>
                <a:cs typeface="Times New Roman"/>
              </a:rPr>
              <a:t>	  </a:t>
            </a:r>
          </a:p>
          <a:p>
            <a:pPr>
              <a:spcAft>
                <a:spcPts val="0"/>
              </a:spcAft>
            </a:pPr>
            <a:r>
              <a:rPr lang="en-ZA" dirty="0">
                <a:ea typeface="Calibri"/>
                <a:cs typeface="Times New Roman"/>
              </a:rPr>
              <a:t>            </a:t>
            </a:r>
          </a:p>
          <a:p>
            <a:pPr>
              <a:spcAft>
                <a:spcPts val="0"/>
              </a:spcAft>
            </a:pPr>
            <a:r>
              <a:rPr lang="en-ZA" dirty="0">
                <a:ea typeface="Calibri"/>
                <a:cs typeface="Times New Roman"/>
              </a:rPr>
              <a:t> </a:t>
            </a:r>
          </a:p>
        </p:txBody>
      </p:sp>
    </p:spTree>
    <p:extLst>
      <p:ext uri="{BB962C8B-B14F-4D97-AF65-F5344CB8AC3E}">
        <p14:creationId xmlns:p14="http://schemas.microsoft.com/office/powerpoint/2010/main" val="198742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Calculating </a:t>
            </a:r>
            <a:r>
              <a:rPr lang="en-ZA" sz="4800" dirty="0"/>
              <a:t>with decimal fractions</a:t>
            </a:r>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4400" dirty="0"/>
              <a:t>The same rules apply as with whole numbers.</a:t>
            </a:r>
          </a:p>
        </p:txBody>
      </p:sp>
      <p:cxnSp>
        <p:nvCxnSpPr>
          <p:cNvPr id="9" name="Straight Connector 8"/>
          <p:cNvCxnSpPr/>
          <p:nvPr/>
        </p:nvCxnSpPr>
        <p:spPr>
          <a:xfrm>
            <a:off x="5910580" y="8194675"/>
            <a:ext cx="723900" cy="0"/>
          </a:xfrm>
          <a:prstGeom prst="line">
            <a:avLst/>
          </a:prstGeom>
          <a:noFill/>
          <a:ln w="9525" cap="flat" cmpd="sng" algn="ctr">
            <a:solidFill>
              <a:sysClr val="windowText" lastClr="000000">
                <a:shade val="95000"/>
                <a:satMod val="105000"/>
              </a:sysClr>
            </a:solidFill>
            <a:prstDash val="solid"/>
          </a:ln>
          <a:effectLst/>
        </p:spPr>
      </p:cxnSp>
    </p:spTree>
    <p:extLst>
      <p:ext uri="{BB962C8B-B14F-4D97-AF65-F5344CB8AC3E}">
        <p14:creationId xmlns:p14="http://schemas.microsoft.com/office/powerpoint/2010/main" val="29102284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Addition </a:t>
            </a:r>
            <a:r>
              <a:rPr lang="en-ZA" sz="4800" dirty="0"/>
              <a:t>and subtraction</a:t>
            </a:r>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2000" dirty="0"/>
              <a:t>Write the numbers down so that the decimal commas are aligned and proceed as for whole numbers</a:t>
            </a:r>
            <a:r>
              <a:rPr lang="en-ZA" sz="2000" dirty="0" smtClean="0"/>
              <a:t>:</a:t>
            </a:r>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endParaRPr lang="en-ZA" sz="2000" dirty="0"/>
          </a:p>
          <a:p>
            <a:pPr marL="0" indent="0" algn="ctr">
              <a:buNone/>
            </a:pPr>
            <a:r>
              <a:rPr lang="en-ZA" sz="2000" dirty="0" smtClean="0"/>
              <a:t>and </a:t>
            </a:r>
            <a:r>
              <a:rPr lang="en-ZA" sz="2000" dirty="0"/>
              <a:t>		 </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89721"/>
            <a:ext cx="2160240" cy="1819399"/>
          </a:xfrm>
          <a:prstGeom prst="rect">
            <a:avLst/>
          </a:prstGeom>
          <a:noFill/>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212938" y="2627312"/>
            <a:ext cx="2095366" cy="1881808"/>
          </a:xfrm>
          <a:prstGeom prst="rect">
            <a:avLst/>
          </a:prstGeom>
          <a:noFill/>
        </p:spPr>
      </p:pic>
    </p:spTree>
    <p:extLst>
      <p:ext uri="{BB962C8B-B14F-4D97-AF65-F5344CB8AC3E}">
        <p14:creationId xmlns:p14="http://schemas.microsoft.com/office/powerpoint/2010/main" val="1381410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Multiplication</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2000" dirty="0"/>
              <a:t>Ignore the decimal comma(s) and multiply as for integers. The product is then given the same number of decimal places as there are in the two numbers that have been multiplied.</a:t>
            </a:r>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r>
              <a:rPr lang="en-ZA" sz="2000" dirty="0" smtClean="0"/>
              <a:t> </a:t>
            </a:r>
            <a:endParaRPr lang="en-ZA" sz="2000" dirty="0"/>
          </a:p>
          <a:p>
            <a:r>
              <a:rPr lang="en-ZA" sz="2000" dirty="0"/>
              <a:t>Note: When multiplying by 10, 100 or 1000, the decimal comma moves 1, 2 or 3 places to the right respectively.</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52581"/>
            <a:ext cx="3816424" cy="2476619"/>
          </a:xfrm>
          <a:prstGeom prst="rect">
            <a:avLst/>
          </a:prstGeom>
          <a:noFill/>
        </p:spPr>
      </p:pic>
    </p:spTree>
    <p:extLst>
      <p:ext uri="{BB962C8B-B14F-4D97-AF65-F5344CB8AC3E}">
        <p14:creationId xmlns:p14="http://schemas.microsoft.com/office/powerpoint/2010/main" val="1409732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1800" dirty="0"/>
              <a:t>Make the divisor a whole number by multiplying by 10 or 100 or 1000 and then multiply the dividend by the same number.</a:t>
            </a:r>
          </a:p>
          <a:p>
            <a:r>
              <a:rPr lang="en-ZA" sz="1800" dirty="0"/>
              <a:t>Example:     93.48 ÷ 3.8</a:t>
            </a:r>
          </a:p>
          <a:p>
            <a:pPr marL="0" indent="0">
              <a:buNone/>
            </a:pPr>
            <a:r>
              <a:rPr lang="en-ZA" sz="1800" dirty="0"/>
              <a:t>                </a:t>
            </a:r>
            <a:r>
              <a:rPr lang="en-ZA" sz="1800" dirty="0" smtClean="0"/>
              <a:t>      = </a:t>
            </a:r>
            <a:r>
              <a:rPr lang="en-ZA" sz="1800" dirty="0"/>
              <a:t>934.8 ÷ 38</a:t>
            </a:r>
          </a:p>
          <a:p>
            <a:r>
              <a:rPr lang="en-ZA" sz="1800" dirty="0"/>
              <a:t>The answer (quotient) then has the same number of decimal places as the dividend.</a:t>
            </a:r>
          </a:p>
          <a:p>
            <a:pPr marL="0" indent="0">
              <a:buNone/>
            </a:pPr>
            <a:r>
              <a:rPr lang="en-ZA" sz="1800" dirty="0"/>
              <a:t> </a:t>
            </a:r>
            <a:endParaRPr lang="en-ZA" sz="1800" dirty="0" smtClean="0"/>
          </a:p>
          <a:p>
            <a:endParaRPr lang="en-ZA" sz="1800" dirty="0"/>
          </a:p>
          <a:p>
            <a:endParaRPr lang="en-ZA" sz="1800" dirty="0" smtClean="0"/>
          </a:p>
          <a:p>
            <a:endParaRPr lang="en-ZA" sz="1800" dirty="0"/>
          </a:p>
          <a:p>
            <a:endParaRPr lang="en-ZA" sz="1800" dirty="0" smtClean="0"/>
          </a:p>
          <a:p>
            <a:endParaRPr lang="en-ZA" sz="1800" dirty="0"/>
          </a:p>
          <a:p>
            <a:endParaRPr lang="en-ZA" sz="1800" dirty="0" smtClean="0"/>
          </a:p>
          <a:p>
            <a:r>
              <a:rPr lang="en-ZA" sz="1800" dirty="0" smtClean="0"/>
              <a:t>When dividing by 10, 100, or 1000 the decimal comma moves 1, 2 or 3 places to the left respectively.</a:t>
            </a:r>
            <a:endParaRPr lang="en-ZA" sz="18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r="21944" b="12720"/>
          <a:stretch/>
        </p:blipFill>
        <p:spPr bwMode="auto">
          <a:xfrm>
            <a:off x="1115616" y="3222724"/>
            <a:ext cx="1502410" cy="2222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78878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Squares and cubes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2400" dirty="0"/>
              <a:t>When a number is multiplied by itself the answer obtained is known as the square of the original number</a:t>
            </a:r>
            <a:r>
              <a:rPr lang="en-ZA" sz="2400" dirty="0" smtClean="0"/>
              <a:t>.</a:t>
            </a:r>
            <a:endParaRPr lang="en-ZA" sz="2400" dirty="0"/>
          </a:p>
          <a:p>
            <a:pPr marL="0" indent="0">
              <a:buNone/>
            </a:pPr>
            <a:r>
              <a:rPr lang="en-ZA" sz="2400" b="1" dirty="0"/>
              <a:t>Example:</a:t>
            </a:r>
          </a:p>
          <a:p>
            <a:pPr marL="0" indent="0">
              <a:buNone/>
            </a:pPr>
            <a:r>
              <a:rPr lang="en-ZA" sz="2400" dirty="0" smtClean="0"/>
              <a:t>      (</a:t>
            </a:r>
            <a:r>
              <a:rPr lang="en-ZA" sz="2400" dirty="0"/>
              <a:t>I)	4 × 4 = 16   (</a:t>
            </a:r>
            <a:r>
              <a:rPr lang="en-ZA" sz="2400" dirty="0" smtClean="0"/>
              <a:t>4² </a:t>
            </a:r>
            <a:r>
              <a:rPr lang="en-ZA" sz="2400" dirty="0"/>
              <a:t>= 16)</a:t>
            </a:r>
          </a:p>
          <a:p>
            <a:pPr marL="0" indent="0">
              <a:buNone/>
            </a:pPr>
            <a:r>
              <a:rPr lang="en-ZA" sz="2400" dirty="0" smtClean="0"/>
              <a:t>      (</a:t>
            </a:r>
            <a:r>
              <a:rPr lang="en-ZA" sz="2400" dirty="0"/>
              <a:t>II)	7 × 7 = 49   (</a:t>
            </a:r>
            <a:r>
              <a:rPr lang="en-ZA" sz="2400" dirty="0" smtClean="0"/>
              <a:t>7² </a:t>
            </a:r>
            <a:r>
              <a:rPr lang="en-ZA" sz="2400" dirty="0"/>
              <a:t>= 49</a:t>
            </a:r>
            <a:r>
              <a:rPr lang="en-ZA" sz="2400" dirty="0" smtClean="0"/>
              <a:t>)</a:t>
            </a:r>
          </a:p>
          <a:p>
            <a:pPr marL="0" indent="0">
              <a:buNone/>
            </a:pPr>
            <a:endParaRPr lang="en-ZA" sz="2400" dirty="0"/>
          </a:p>
          <a:p>
            <a:r>
              <a:rPr lang="en-ZA" sz="2400" dirty="0"/>
              <a:t>If a number is multiplied by itself and again by itself, then the product is called the cube of that number</a:t>
            </a:r>
            <a:r>
              <a:rPr lang="en-ZA" sz="2400" dirty="0" smtClean="0"/>
              <a:t>.</a:t>
            </a:r>
          </a:p>
          <a:p>
            <a:pPr marL="0" indent="0">
              <a:buNone/>
            </a:pPr>
            <a:r>
              <a:rPr lang="en-ZA" sz="2400" b="1" dirty="0" smtClean="0"/>
              <a:t>Example</a:t>
            </a:r>
            <a:r>
              <a:rPr lang="en-ZA" sz="2400" b="1" dirty="0"/>
              <a:t>:</a:t>
            </a:r>
          </a:p>
          <a:p>
            <a:r>
              <a:rPr lang="en-ZA" sz="2400" dirty="0"/>
              <a:t>The cube of 5 is 5 × 5 × 5 = 125 (</a:t>
            </a:r>
            <a:r>
              <a:rPr lang="en-ZA" sz="2400" dirty="0" smtClean="0"/>
              <a:t>5³ </a:t>
            </a:r>
            <a:r>
              <a:rPr lang="en-ZA" sz="2400" dirty="0"/>
              <a:t>= 125)</a:t>
            </a:r>
          </a:p>
        </p:txBody>
      </p:sp>
    </p:spTree>
    <p:extLst>
      <p:ext uri="{BB962C8B-B14F-4D97-AF65-F5344CB8AC3E}">
        <p14:creationId xmlns:p14="http://schemas.microsoft.com/office/powerpoint/2010/main" val="721444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Example:</a:t>
            </a:r>
            <a:endParaRPr lang="en-ZA" sz="4800" dirty="0"/>
          </a:p>
        </p:txBody>
      </p:sp>
      <p:sp>
        <p:nvSpPr>
          <p:cNvPr id="5" name="Content Placeholder 2"/>
          <p:cNvSpPr>
            <a:spLocks noGrp="1"/>
          </p:cNvSpPr>
          <p:nvPr>
            <p:ph idx="1"/>
          </p:nvPr>
        </p:nvSpPr>
        <p:spPr>
          <a:xfrm>
            <a:off x="457200" y="1600200"/>
            <a:ext cx="8219256" cy="4565104"/>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4000" dirty="0"/>
              <a:t>In the number 2341</a:t>
            </a:r>
          </a:p>
          <a:p>
            <a:r>
              <a:rPr lang="en-ZA" sz="4000" dirty="0"/>
              <a:t>2 represents thousands</a:t>
            </a:r>
          </a:p>
          <a:p>
            <a:r>
              <a:rPr lang="en-ZA" sz="4000" dirty="0"/>
              <a:t>3 represents hundreds</a:t>
            </a:r>
          </a:p>
          <a:p>
            <a:r>
              <a:rPr lang="en-ZA" sz="4000" dirty="0"/>
              <a:t>4 represents tens</a:t>
            </a:r>
          </a:p>
          <a:p>
            <a:r>
              <a:rPr lang="en-ZA" sz="4000" dirty="0"/>
              <a:t>1 represents a unit</a:t>
            </a:r>
          </a:p>
          <a:p>
            <a:endParaRPr lang="en-ZA" sz="1800" dirty="0"/>
          </a:p>
        </p:txBody>
      </p:sp>
    </p:spTree>
    <p:extLst>
      <p:ext uri="{BB962C8B-B14F-4D97-AF65-F5344CB8AC3E}">
        <p14:creationId xmlns:p14="http://schemas.microsoft.com/office/powerpoint/2010/main" val="1323140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Square roots and cube roots: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endParaRPr lang="en-ZA" sz="2000" dirty="0" smtClean="0"/>
          </a:p>
          <a:p>
            <a:r>
              <a:rPr lang="en-ZA" sz="2400" dirty="0" smtClean="0"/>
              <a:t>√</a:t>
            </a:r>
            <a:r>
              <a:rPr lang="en-ZA" sz="2400" dirty="0"/>
              <a:t>16 = 4   (4 × 4 = 16)	</a:t>
            </a:r>
            <a:r>
              <a:rPr lang="en-ZA" sz="2400" dirty="0" smtClean="0"/>
              <a:t> 	∛</a:t>
            </a:r>
            <a:r>
              <a:rPr lang="en-ZA" sz="2400" dirty="0"/>
              <a:t>125 = 5   (5 × 5 × 5 = 125)</a:t>
            </a:r>
          </a:p>
          <a:p>
            <a:r>
              <a:rPr lang="en-ZA" sz="2400" dirty="0" smtClean="0"/>
              <a:t>√</a:t>
            </a:r>
            <a:r>
              <a:rPr lang="en-ZA" sz="2400" dirty="0"/>
              <a:t>49 = 7   (7 × 7 = 49)		∛27 = 3     (3 × 3 × 3 = 27)</a:t>
            </a:r>
          </a:p>
          <a:p>
            <a:r>
              <a:rPr lang="en-ZA" sz="2400" dirty="0" smtClean="0"/>
              <a:t>√</a:t>
            </a:r>
            <a:r>
              <a:rPr lang="en-ZA" sz="2400" dirty="0"/>
              <a:t>25 = 5   (5 × 5 = 25)		∛216 = 6  (6 × 6 × 6 = 216)</a:t>
            </a:r>
          </a:p>
        </p:txBody>
      </p:sp>
    </p:spTree>
    <p:extLst>
      <p:ext uri="{BB962C8B-B14F-4D97-AF65-F5344CB8AC3E}">
        <p14:creationId xmlns:p14="http://schemas.microsoft.com/office/powerpoint/2010/main" val="6188547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Mathematical signs: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endParaRPr lang="en-ZA" sz="2000" dirty="0" smtClean="0"/>
          </a:p>
          <a:p>
            <a:pPr marL="0" indent="0">
              <a:buNone/>
            </a:pPr>
            <a:endParaRPr lang="en-ZA" sz="2000" dirty="0"/>
          </a:p>
          <a:p>
            <a:pPr marL="0" indent="0">
              <a:buNone/>
            </a:pPr>
            <a:endParaRPr lang="en-ZA" sz="2000" dirty="0"/>
          </a:p>
          <a:p>
            <a:pPr marL="0" indent="0" algn="ctr">
              <a:buNone/>
            </a:pPr>
            <a:r>
              <a:rPr lang="en-ZA" sz="3600" dirty="0"/>
              <a:t>&gt;       greater than            </a:t>
            </a:r>
            <a:r>
              <a:rPr lang="en-ZA" sz="3600" dirty="0" smtClean="0"/>
              <a:t>Example</a:t>
            </a:r>
            <a:r>
              <a:rPr lang="en-ZA" sz="3600" dirty="0"/>
              <a:t>:  8 &gt; 2</a:t>
            </a:r>
          </a:p>
          <a:p>
            <a:pPr marL="0" indent="0" algn="ctr">
              <a:buNone/>
            </a:pPr>
            <a:r>
              <a:rPr lang="en-ZA" sz="3600" dirty="0"/>
              <a:t>&lt;       smaller than         </a:t>
            </a:r>
            <a:r>
              <a:rPr lang="en-ZA" sz="3600" dirty="0" smtClean="0"/>
              <a:t>Example</a:t>
            </a:r>
            <a:r>
              <a:rPr lang="en-ZA" sz="3600" dirty="0"/>
              <a:t>:  3 &lt; 100</a:t>
            </a:r>
          </a:p>
          <a:p>
            <a:pPr marL="0" indent="0" algn="ctr">
              <a:buNone/>
            </a:pPr>
            <a:r>
              <a:rPr lang="en-ZA" sz="3600" dirty="0"/>
              <a:t>=       equals                </a:t>
            </a:r>
            <a:r>
              <a:rPr lang="en-ZA" sz="3600" dirty="0" smtClean="0"/>
              <a:t>Example</a:t>
            </a:r>
            <a:r>
              <a:rPr lang="en-ZA" sz="3600" dirty="0"/>
              <a:t>:  2 = 2</a:t>
            </a:r>
          </a:p>
          <a:p>
            <a:pPr algn="ctr"/>
            <a:endParaRPr lang="en-ZA" sz="3600" dirty="0" smtClean="0"/>
          </a:p>
        </p:txBody>
      </p:sp>
    </p:spTree>
    <p:extLst>
      <p:ext uri="{BB962C8B-B14F-4D97-AF65-F5344CB8AC3E}">
        <p14:creationId xmlns:p14="http://schemas.microsoft.com/office/powerpoint/2010/main" val="8077784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Rounding off (Correcting)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2600" dirty="0" smtClean="0"/>
              <a:t>Rounding </a:t>
            </a:r>
            <a:r>
              <a:rPr lang="en-ZA" sz="2600" dirty="0"/>
              <a:t>off involves reducing the accuracy / precision of a number so as to reduce its complexity and make it easier to manipulate or record</a:t>
            </a:r>
            <a:r>
              <a:rPr lang="en-ZA" sz="2600" dirty="0" smtClean="0"/>
              <a:t>.</a:t>
            </a:r>
          </a:p>
          <a:p>
            <a:r>
              <a:rPr lang="en-ZA" sz="2600" dirty="0" smtClean="0"/>
              <a:t>Wherever </a:t>
            </a:r>
            <a:r>
              <a:rPr lang="en-ZA" sz="2600" dirty="0"/>
              <a:t>a decimal place to be discarded is represented by a number less than five, the preceding digit (that is the last to be recorded) shall remain as is stands but where the number to be discarded is greater than five, one shall be added to the preceding digit</a:t>
            </a:r>
            <a:r>
              <a:rPr lang="en-ZA" sz="2600" dirty="0" smtClean="0"/>
              <a:t>.</a:t>
            </a:r>
          </a:p>
          <a:p>
            <a:r>
              <a:rPr lang="en-ZA" sz="2600" dirty="0" smtClean="0"/>
              <a:t>Where </a:t>
            </a:r>
            <a:r>
              <a:rPr lang="en-ZA" sz="2600" dirty="0"/>
              <a:t>the number to be discarded is exactly five, the preceding digit shall be unaltered if it is an even number, but if it is an odd number one shall be added to it.</a:t>
            </a:r>
          </a:p>
        </p:txBody>
      </p:sp>
    </p:spTree>
    <p:extLst>
      <p:ext uri="{BB962C8B-B14F-4D97-AF65-F5344CB8AC3E}">
        <p14:creationId xmlns:p14="http://schemas.microsoft.com/office/powerpoint/2010/main" val="19131326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Examples: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514350" indent="-514350">
              <a:buAutoNum type="romanUcParenBoth"/>
            </a:pPr>
            <a:endParaRPr lang="en-ZA" sz="2800" dirty="0" smtClean="0"/>
          </a:p>
          <a:p>
            <a:pPr marL="514350" indent="-514350">
              <a:buAutoNum type="romanUcParenBoth"/>
            </a:pPr>
            <a:r>
              <a:rPr lang="en-ZA" sz="2800" dirty="0" smtClean="0"/>
              <a:t>12.733 </a:t>
            </a:r>
            <a:r>
              <a:rPr lang="en-ZA" sz="2800" dirty="0"/>
              <a:t>rounded off to the 2nd decimal place is </a:t>
            </a:r>
            <a:r>
              <a:rPr lang="en-ZA" sz="2800" dirty="0" smtClean="0"/>
              <a:t>12.73</a:t>
            </a:r>
            <a:endParaRPr lang="en-ZA" sz="2800" dirty="0"/>
          </a:p>
          <a:p>
            <a:pPr marL="514350" indent="-514350">
              <a:buAutoNum type="romanUcParenBoth" startAt="2"/>
            </a:pPr>
            <a:r>
              <a:rPr lang="en-ZA" sz="2800" dirty="0" smtClean="0"/>
              <a:t>12.735 </a:t>
            </a:r>
            <a:r>
              <a:rPr lang="en-ZA" sz="2800" dirty="0"/>
              <a:t>rounded off to the 2nd decimal place is </a:t>
            </a:r>
            <a:r>
              <a:rPr lang="en-ZA" sz="2800" dirty="0" smtClean="0"/>
              <a:t>12.74</a:t>
            </a:r>
            <a:endParaRPr lang="en-ZA" sz="2800" dirty="0"/>
          </a:p>
          <a:p>
            <a:pPr marL="514350" indent="-514350">
              <a:buAutoNum type="romanUcParenBoth" startAt="3"/>
            </a:pPr>
            <a:r>
              <a:rPr lang="en-ZA" sz="2800" dirty="0" smtClean="0"/>
              <a:t>12.725 </a:t>
            </a:r>
            <a:r>
              <a:rPr lang="en-ZA" sz="2800" dirty="0"/>
              <a:t>rounded off to the 2nd decimal place is </a:t>
            </a:r>
            <a:r>
              <a:rPr lang="en-ZA" sz="2800" dirty="0" smtClean="0"/>
              <a:t>12.72</a:t>
            </a:r>
            <a:endParaRPr lang="en-ZA" sz="2800" dirty="0"/>
          </a:p>
          <a:p>
            <a:pPr marL="514350" indent="-514350">
              <a:buAutoNum type="romanUcParenBoth" startAt="4"/>
            </a:pPr>
            <a:r>
              <a:rPr lang="en-ZA" sz="2800" dirty="0" smtClean="0"/>
              <a:t>12.726 </a:t>
            </a:r>
            <a:r>
              <a:rPr lang="en-ZA" sz="2800" dirty="0"/>
              <a:t>rounded off to the 2nd decimal place is </a:t>
            </a:r>
            <a:r>
              <a:rPr lang="en-ZA" sz="2800" dirty="0" smtClean="0"/>
              <a:t>12.73</a:t>
            </a:r>
            <a:endParaRPr lang="en-ZA" sz="2800" dirty="0"/>
          </a:p>
          <a:p>
            <a:pPr marL="514350" indent="-514350">
              <a:buAutoNum type="romanUcParenBoth" startAt="5"/>
            </a:pPr>
            <a:r>
              <a:rPr lang="en-ZA" sz="2800" dirty="0" smtClean="0"/>
              <a:t>12 </a:t>
            </a:r>
            <a:r>
              <a:rPr lang="en-ZA" sz="2800" dirty="0"/>
              <a:t>733 rounded off to the nearest hundred is 12 </a:t>
            </a:r>
            <a:r>
              <a:rPr lang="en-ZA" sz="2800" dirty="0" smtClean="0"/>
              <a:t>700</a:t>
            </a:r>
            <a:endParaRPr lang="en-ZA" sz="2800" dirty="0"/>
          </a:p>
          <a:p>
            <a:pPr marL="0" indent="0">
              <a:buNone/>
            </a:pPr>
            <a:r>
              <a:rPr lang="en-ZA" sz="2800" dirty="0"/>
              <a:t>(VI)	12 753 rounded to the nearest hundred is 12 800</a:t>
            </a:r>
          </a:p>
        </p:txBody>
      </p:sp>
    </p:spTree>
    <p:extLst>
      <p:ext uri="{BB962C8B-B14F-4D97-AF65-F5344CB8AC3E}">
        <p14:creationId xmlns:p14="http://schemas.microsoft.com/office/powerpoint/2010/main" val="341708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P</a:t>
            </a:r>
            <a:r>
              <a:rPr lang="en-ZA" sz="4800" dirty="0" smtClean="0"/>
              <a:t>ercentages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a:lnSpc>
                    <a:spcPct val="150000"/>
                  </a:lnSpc>
                </a:pPr>
                <a:r>
                  <a:rPr lang="en-ZA" sz="2000" dirty="0" smtClean="0"/>
                  <a:t>A percentage is a fraction with a denominator of 100.</a:t>
                </a:r>
              </a:p>
              <a:p>
                <a:pPr>
                  <a:lnSpc>
                    <a:spcPct val="150000"/>
                  </a:lnSpc>
                </a:pPr>
                <a:r>
                  <a:rPr lang="en-ZA" sz="2000" dirty="0"/>
                  <a:t>Percentage means per 100 or out of 100</a:t>
                </a:r>
                <a:r>
                  <a:rPr lang="en-ZA" sz="2000" dirty="0" smtClean="0"/>
                  <a:t>.</a:t>
                </a:r>
                <a:endParaRPr lang="en-ZA" sz="2000" dirty="0"/>
              </a:p>
              <a:p>
                <a:pPr marL="0" indent="0">
                  <a:lnSpc>
                    <a:spcPct val="150000"/>
                  </a:lnSpc>
                  <a:buNone/>
                </a:pPr>
                <a:r>
                  <a:rPr lang="en-ZA" sz="2000" dirty="0" smtClean="0"/>
                  <a:t>      e.g</a:t>
                </a:r>
                <a:r>
                  <a:rPr lang="en-ZA" sz="2000" dirty="0"/>
                  <a:t>. </a:t>
                </a:r>
                <a14:m>
                  <m:oMath xmlns:m="http://schemas.openxmlformats.org/officeDocument/2006/math">
                    <m:f>
                      <m:fPr>
                        <m:type m:val="skw"/>
                        <m:ctrlPr>
                          <a:rPr lang="en-ZA" sz="2000" i="1" smtClean="0">
                            <a:latin typeface="Cambria Math"/>
                          </a:rPr>
                        </m:ctrlPr>
                      </m:fPr>
                      <m:num>
                        <m:r>
                          <a:rPr lang="en-ZA" sz="2000" b="0" i="1" smtClean="0">
                            <a:latin typeface="Cambria Math"/>
                          </a:rPr>
                          <m:t>20</m:t>
                        </m:r>
                      </m:num>
                      <m:den>
                        <m:r>
                          <a:rPr lang="en-ZA" sz="2000" b="0" i="1" smtClean="0">
                            <a:latin typeface="Cambria Math"/>
                          </a:rPr>
                          <m:t>100</m:t>
                        </m:r>
                      </m:den>
                    </m:f>
                  </m:oMath>
                </a14:m>
                <a:r>
                  <a:rPr lang="en-ZA" sz="2000" dirty="0" smtClean="0"/>
                  <a:t> </a:t>
                </a:r>
                <a:r>
                  <a:rPr lang="en-ZA" sz="2000" dirty="0"/>
                  <a:t>= 20</a:t>
                </a:r>
                <a:r>
                  <a:rPr lang="en-ZA" sz="2000" dirty="0" smtClean="0"/>
                  <a:t>%</a:t>
                </a:r>
                <a:endParaRPr lang="en-ZA" sz="2000" dirty="0"/>
              </a:p>
              <a:p>
                <a:pPr>
                  <a:lnSpc>
                    <a:spcPct val="150000"/>
                  </a:lnSpc>
                </a:pPr>
                <a:r>
                  <a:rPr lang="en-ZA" sz="2000" dirty="0"/>
                  <a:t>In a percentage 100 is always the basis of comparison.</a:t>
                </a:r>
              </a:p>
              <a:p>
                <a:pPr marL="0" indent="0">
                  <a:lnSpc>
                    <a:spcPct val="150000"/>
                  </a:lnSpc>
                  <a:buNone/>
                </a:pPr>
                <a:r>
                  <a:rPr lang="en-ZA" sz="2000" b="1" dirty="0"/>
                  <a:t>Example 1:</a:t>
                </a:r>
              </a:p>
              <a:p>
                <a:pPr marL="0" indent="0">
                  <a:lnSpc>
                    <a:spcPct val="150000"/>
                  </a:lnSpc>
                  <a:buNone/>
                </a:pPr>
                <a:r>
                  <a:rPr lang="en-ZA" sz="2000" dirty="0" smtClean="0"/>
                  <a:t>      30 </a:t>
                </a:r>
                <a:r>
                  <a:rPr lang="en-ZA" sz="2000" dirty="0"/>
                  <a:t>km of the total distance of a 50 km journey is completed.</a:t>
                </a:r>
              </a:p>
              <a:p>
                <a:pPr marL="0" indent="0">
                  <a:lnSpc>
                    <a:spcPct val="150000"/>
                  </a:lnSpc>
                  <a:buNone/>
                </a:pPr>
                <a:r>
                  <a:rPr lang="en-ZA" sz="2000" dirty="0" smtClean="0"/>
                  <a:t>      What </a:t>
                </a:r>
                <a:r>
                  <a:rPr lang="en-ZA" sz="2000" dirty="0"/>
                  <a:t>% is completed?</a:t>
                </a:r>
              </a:p>
              <a:p>
                <a:pPr marL="0" indent="0">
                  <a:lnSpc>
                    <a:spcPct val="150000"/>
                  </a:lnSpc>
                  <a:buNone/>
                </a:pPr>
                <a:r>
                  <a:rPr lang="en-ZA" sz="2000" dirty="0" smtClean="0"/>
                  <a:t>      </a:t>
                </a:r>
                <a14:m>
                  <m:oMath xmlns:m="http://schemas.openxmlformats.org/officeDocument/2006/math">
                    <m:f>
                      <m:fPr>
                        <m:ctrlPr>
                          <a:rPr lang="en-ZA" sz="2000" i="1" smtClean="0">
                            <a:latin typeface="Cambria Math"/>
                          </a:rPr>
                        </m:ctrlPr>
                      </m:fPr>
                      <m:num>
                        <m:r>
                          <a:rPr lang="en-ZA" sz="2000" b="0" i="1" smtClean="0">
                            <a:latin typeface="Cambria Math"/>
                          </a:rPr>
                          <m:t>30 </m:t>
                        </m:r>
                        <m:r>
                          <a:rPr lang="en-ZA" sz="2000" b="0" i="1" smtClean="0">
                            <a:latin typeface="Cambria Math"/>
                          </a:rPr>
                          <m:t>𝑘𝑚</m:t>
                        </m:r>
                      </m:num>
                      <m:den>
                        <m:r>
                          <a:rPr lang="en-ZA" sz="2000" b="0" i="1" smtClean="0">
                            <a:latin typeface="Cambria Math"/>
                          </a:rPr>
                          <m:t>50 </m:t>
                        </m:r>
                        <m:r>
                          <a:rPr lang="en-ZA" sz="2000" b="0" i="1" smtClean="0">
                            <a:latin typeface="Cambria Math"/>
                          </a:rPr>
                          <m:t>𝑘𝑚</m:t>
                        </m:r>
                      </m:den>
                    </m:f>
                    <m:r>
                      <a:rPr lang="en-ZA" sz="2000" b="0" i="0" smtClean="0">
                        <a:latin typeface="Cambria Math"/>
                      </a:rPr>
                      <m:t> </m:t>
                    </m:r>
                  </m:oMath>
                </a14:m>
                <a:r>
                  <a:rPr lang="en-ZA" sz="2000" dirty="0" smtClean="0"/>
                  <a:t> </a:t>
                </a:r>
                <a:r>
                  <a:rPr lang="en-ZA" sz="2000" dirty="0"/>
                  <a:t>=  </a:t>
                </a:r>
                <a14:m>
                  <m:oMath xmlns:m="http://schemas.openxmlformats.org/officeDocument/2006/math">
                    <m:f>
                      <m:fPr>
                        <m:ctrlPr>
                          <a:rPr lang="en-ZA" sz="2000" i="1" smtClean="0">
                            <a:latin typeface="Cambria Math"/>
                          </a:rPr>
                        </m:ctrlPr>
                      </m:fPr>
                      <m:num>
                        <m:r>
                          <a:rPr lang="en-ZA" sz="2000" b="0" i="1" smtClean="0">
                            <a:latin typeface="Cambria Math"/>
                          </a:rPr>
                          <m:t>3</m:t>
                        </m:r>
                      </m:num>
                      <m:den>
                        <m:r>
                          <a:rPr lang="en-ZA" sz="2000" b="0" i="1" smtClean="0">
                            <a:latin typeface="Cambria Math"/>
                          </a:rPr>
                          <m:t>5</m:t>
                        </m:r>
                      </m:den>
                    </m:f>
                    <m:r>
                      <a:rPr lang="en-ZA" sz="2000" b="0" i="0" smtClean="0">
                        <a:latin typeface="Cambria Math"/>
                      </a:rPr>
                      <m:t> </m:t>
                    </m:r>
                  </m:oMath>
                </a14:m>
                <a:r>
                  <a:rPr lang="en-ZA" sz="2000" dirty="0" smtClean="0"/>
                  <a:t>  </a:t>
                </a:r>
                <a:r>
                  <a:rPr lang="en-ZA" sz="2000" dirty="0"/>
                  <a:t>is completed </a:t>
                </a:r>
              </a:p>
              <a:p>
                <a:pPr>
                  <a:lnSpc>
                    <a:spcPct val="150000"/>
                  </a:lnSpc>
                </a:pPr>
                <a:r>
                  <a:rPr lang="en-ZA" sz="2000" dirty="0"/>
                  <a:t>Notice how the zeroes and km cancelled out.</a:t>
                </a: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572"/>
                </a:stretch>
              </a:blipFill>
            </p:spPr>
            <p:txBody>
              <a:bodyPr/>
              <a:lstStyle/>
              <a:p>
                <a:r>
                  <a:rPr lang="en-US">
                    <a:noFill/>
                  </a:rPr>
                  <a:t> </a:t>
                </a:r>
              </a:p>
            </p:txBody>
          </p:sp>
        </mc:Fallback>
      </mc:AlternateContent>
    </p:spTree>
    <p:extLst>
      <p:ext uri="{BB962C8B-B14F-4D97-AF65-F5344CB8AC3E}">
        <p14:creationId xmlns:p14="http://schemas.microsoft.com/office/powerpoint/2010/main" val="5061534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Percentages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r>
              <a:rPr lang="en-ZA" sz="2000" dirty="0"/>
              <a:t>To convert this fraction to a percentage </a:t>
            </a:r>
          </a:p>
          <a:p>
            <a:endParaRPr lang="en-ZA" sz="2000" dirty="0" smtClean="0"/>
          </a:p>
          <a:p>
            <a:endParaRPr lang="en-ZA" sz="2000" dirty="0"/>
          </a:p>
          <a:p>
            <a:endParaRPr lang="en-ZA" sz="2000" dirty="0" smtClean="0"/>
          </a:p>
          <a:p>
            <a:endParaRPr lang="en-ZA" sz="2000" dirty="0"/>
          </a:p>
          <a:p>
            <a:endParaRPr lang="en-ZA" sz="2000" dirty="0" smtClean="0"/>
          </a:p>
          <a:p>
            <a:endParaRPr lang="en-ZA" sz="2000" dirty="0"/>
          </a:p>
          <a:p>
            <a:endParaRPr lang="en-ZA" sz="2000" dirty="0" smtClean="0"/>
          </a:p>
          <a:p>
            <a:pPr marL="0" indent="0">
              <a:buNone/>
            </a:pPr>
            <a:r>
              <a:rPr lang="en-ZA" sz="2000" dirty="0" smtClean="0"/>
              <a:t> </a:t>
            </a:r>
            <a:endParaRPr lang="en-ZA" sz="2000" dirty="0"/>
          </a:p>
          <a:p>
            <a:r>
              <a:rPr lang="en-ZA" sz="2000" dirty="0"/>
              <a:t>or we multiply the fraction by 100:  3/5  ×  100 =  60%</a:t>
            </a:r>
          </a:p>
          <a:p>
            <a:r>
              <a:rPr lang="en-ZA" sz="2000" dirty="0"/>
              <a:t>In 60% the basis of comparison is 100.</a:t>
            </a:r>
          </a:p>
          <a:p>
            <a:r>
              <a:rPr lang="en-ZA" sz="2000" dirty="0"/>
              <a:t>The comparison must always be based on measurements that are of the same kind. The numerator and the denominator must have the same units.</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21217"/>
            <a:ext cx="3347085" cy="2615565"/>
          </a:xfrm>
          <a:prstGeom prst="rect">
            <a:avLst/>
          </a:prstGeom>
          <a:noFill/>
        </p:spPr>
      </p:pic>
    </p:spTree>
    <p:extLst>
      <p:ext uri="{BB962C8B-B14F-4D97-AF65-F5344CB8AC3E}">
        <p14:creationId xmlns:p14="http://schemas.microsoft.com/office/powerpoint/2010/main" val="13269069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Percentages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b="1" dirty="0" smtClean="0"/>
              <a:t>Example 2:</a:t>
            </a:r>
          </a:p>
          <a:p>
            <a:pPr marL="0" indent="0">
              <a:buNone/>
            </a:pPr>
            <a:endParaRPr lang="en-ZA" sz="2000" b="1" dirty="0" smtClean="0"/>
          </a:p>
          <a:p>
            <a:pPr marL="0" indent="0">
              <a:buNone/>
            </a:pPr>
            <a:r>
              <a:rPr lang="en-ZA" sz="2000" dirty="0" smtClean="0"/>
              <a:t>You </a:t>
            </a:r>
            <a:r>
              <a:rPr lang="en-ZA" sz="2000" dirty="0"/>
              <a:t>invest R 1 000 at an interest rate of 15% per year. How much money do you have in the bank after one year</a:t>
            </a:r>
            <a:r>
              <a:rPr lang="en-ZA" sz="2000" dirty="0" smtClean="0"/>
              <a:t>?</a:t>
            </a:r>
          </a:p>
          <a:p>
            <a:pPr marL="0" indent="0">
              <a:buNone/>
            </a:pPr>
            <a:endParaRPr lang="en-ZA" sz="2000" dirty="0"/>
          </a:p>
          <a:p>
            <a:pPr marL="0" indent="0">
              <a:buNone/>
            </a:pPr>
            <a:r>
              <a:rPr lang="en-ZA" sz="2000" dirty="0"/>
              <a:t>Interest =  15% of R 1 </a:t>
            </a:r>
            <a:r>
              <a:rPr lang="en-ZA" sz="2000" dirty="0" smtClean="0"/>
              <a:t>000</a:t>
            </a:r>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smtClean="0"/>
          </a:p>
          <a:p>
            <a:pPr marL="0" indent="0">
              <a:buNone/>
            </a:pPr>
            <a:r>
              <a:rPr lang="en-ZA" sz="2000" dirty="0" smtClean="0"/>
              <a:t> 	But you also have your original R 1 000 in the bank. </a:t>
            </a:r>
          </a:p>
          <a:p>
            <a:pPr marL="0" indent="0">
              <a:buNone/>
            </a:pPr>
            <a:r>
              <a:rPr lang="en-ZA" sz="2000" dirty="0" smtClean="0"/>
              <a:t>      	The </a:t>
            </a:r>
            <a:r>
              <a:rPr lang="en-ZA" sz="2000" dirty="0"/>
              <a:t>total in your bank account is thus R 1 000 +  R 150 = R 1 150</a:t>
            </a:r>
          </a:p>
          <a:p>
            <a:endParaRPr lang="en-ZA" sz="2000" b="1" dirty="0" smtClean="0"/>
          </a:p>
          <a:p>
            <a:endParaRPr lang="en-ZA" sz="2000" b="1" dirty="0" smtClean="0"/>
          </a:p>
          <a:p>
            <a:pPr marL="0" indent="0">
              <a:buNone/>
            </a:pPr>
            <a:endParaRPr lang="en-ZA" sz="2000" b="1" dirty="0" smtClean="0"/>
          </a:p>
          <a:p>
            <a:pPr marL="0" indent="0">
              <a:buNone/>
            </a:pPr>
            <a:endParaRPr lang="en-ZA" sz="2000" b="1" dirty="0" smtClean="0"/>
          </a:p>
          <a:p>
            <a:pPr marL="0" indent="0">
              <a:buNone/>
            </a:pPr>
            <a:endParaRPr lang="en-ZA" sz="2000" b="1" dirty="0" smtClean="0"/>
          </a:p>
          <a:p>
            <a:pPr marL="0" indent="0">
              <a:buNone/>
            </a:pPr>
            <a:endParaRPr lang="en-ZA" sz="2000" b="1" dirty="0" smtClean="0"/>
          </a:p>
          <a:p>
            <a:pPr marL="0" indent="0">
              <a:buNone/>
            </a:pPr>
            <a:endParaRPr lang="en-ZA" sz="2000" b="1" dirty="0" smtClean="0"/>
          </a:p>
          <a:p>
            <a:pPr marL="0" indent="0">
              <a:buNone/>
            </a:pPr>
            <a:r>
              <a:rPr lang="en-ZA" sz="2000" dirty="0" smtClean="0"/>
              <a:t> </a:t>
            </a:r>
            <a:endParaRPr lang="en-ZA"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34130"/>
            <a:ext cx="4359275" cy="1195070"/>
          </a:xfrm>
          <a:prstGeom prst="rect">
            <a:avLst/>
          </a:prstGeom>
          <a:noFill/>
        </p:spPr>
      </p:pic>
    </p:spTree>
    <p:extLst>
      <p:ext uri="{BB962C8B-B14F-4D97-AF65-F5344CB8AC3E}">
        <p14:creationId xmlns:p14="http://schemas.microsoft.com/office/powerpoint/2010/main" val="23225119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Percentages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b="1" dirty="0" smtClean="0"/>
              <a:t>Example 3:</a:t>
            </a:r>
          </a:p>
          <a:p>
            <a:r>
              <a:rPr lang="en-ZA" sz="2000" dirty="0"/>
              <a:t>What is the % profit or loss if a dealer buys an article for 20c and sells it for 25c.</a:t>
            </a:r>
          </a:p>
          <a:p>
            <a:pPr marL="0" indent="0">
              <a:buNone/>
            </a:pPr>
            <a:r>
              <a:rPr lang="en-ZA" sz="2000" dirty="0" smtClean="0"/>
              <a:t>      % </a:t>
            </a:r>
            <a:r>
              <a:rPr lang="en-ZA" sz="2000" dirty="0"/>
              <a:t>Profit</a:t>
            </a:r>
          </a:p>
          <a:p>
            <a:pPr marL="0" indent="0">
              <a:buNone/>
            </a:pPr>
            <a:r>
              <a:rPr lang="en-ZA" sz="2000" dirty="0" smtClean="0"/>
              <a:t> </a:t>
            </a:r>
            <a:endParaRPr lang="en-ZA"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72425"/>
            <a:ext cx="4255135" cy="1176655"/>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08529"/>
            <a:ext cx="2694940" cy="1176655"/>
          </a:xfrm>
          <a:prstGeom prst="rect">
            <a:avLst/>
          </a:prstGeom>
          <a:noFill/>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827584" y="5108922"/>
            <a:ext cx="1542415" cy="768350"/>
          </a:xfrm>
          <a:prstGeom prst="rect">
            <a:avLst/>
          </a:prstGeom>
          <a:noFill/>
        </p:spPr>
      </p:pic>
    </p:spTree>
    <p:extLst>
      <p:ext uri="{BB962C8B-B14F-4D97-AF65-F5344CB8AC3E}">
        <p14:creationId xmlns:p14="http://schemas.microsoft.com/office/powerpoint/2010/main" val="12652568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Ratio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1800" b="1" dirty="0" smtClean="0"/>
                  <a:t>Example 1</a:t>
                </a:r>
              </a:p>
              <a:p>
                <a:r>
                  <a:rPr lang="en-ZA" sz="1800" dirty="0"/>
                  <a:t>In a school a certain class has 36 pupils. There are 24 boys and 12 girls.</a:t>
                </a:r>
              </a:p>
              <a:p>
                <a:r>
                  <a:rPr lang="en-ZA" sz="1800" dirty="0"/>
                  <a:t>There are 2 ways in which the number of boys can be compared to the number of girls</a:t>
                </a:r>
                <a:r>
                  <a:rPr lang="en-ZA" sz="1800" dirty="0" smtClean="0"/>
                  <a:t>.</a:t>
                </a:r>
              </a:p>
              <a:p>
                <a:endParaRPr lang="en-ZA" sz="1000" dirty="0"/>
              </a:p>
              <a:p>
                <a:r>
                  <a:rPr lang="en-ZA" sz="1800" b="1" dirty="0"/>
                  <a:t>By subtraction</a:t>
                </a:r>
                <a:r>
                  <a:rPr lang="en-ZA" sz="1800" dirty="0"/>
                  <a:t> </a:t>
                </a:r>
              </a:p>
              <a:p>
                <a:r>
                  <a:rPr lang="en-ZA" sz="1800" dirty="0"/>
                  <a:t>There are 24 – 12 = 12 more boys than girls</a:t>
                </a:r>
                <a:r>
                  <a:rPr lang="en-ZA" sz="1800" dirty="0" smtClean="0"/>
                  <a:t>.</a:t>
                </a:r>
              </a:p>
              <a:p>
                <a:endParaRPr lang="en-ZA" sz="1000" dirty="0"/>
              </a:p>
              <a:p>
                <a:r>
                  <a:rPr lang="en-ZA" sz="1800" b="1" dirty="0"/>
                  <a:t>By division</a:t>
                </a:r>
                <a:r>
                  <a:rPr lang="en-ZA" sz="1800" dirty="0"/>
                  <a:t> </a:t>
                </a:r>
              </a:p>
              <a:p>
                <a:r>
                  <a:rPr lang="en-ZA" sz="1800" dirty="0"/>
                  <a:t>For every 24 boys there are 12 girls. There are twice as many boys as girls, or the ratio of boys to girls is 2 to 1, or there are 2 boys per girl.</a:t>
                </a:r>
              </a:p>
              <a:p>
                <a:r>
                  <a:rPr lang="en-ZA" sz="1800" dirty="0"/>
                  <a:t>We write this ratio as 2:1 or </a:t>
                </a:r>
                <a14:m>
                  <m:oMath xmlns:m="http://schemas.openxmlformats.org/officeDocument/2006/math">
                    <m:f>
                      <m:fPr>
                        <m:ctrlPr>
                          <a:rPr lang="en-ZA" sz="1800" i="1" smtClean="0">
                            <a:latin typeface="Cambria Math"/>
                          </a:rPr>
                        </m:ctrlPr>
                      </m:fPr>
                      <m:num>
                        <m:r>
                          <a:rPr lang="en-ZA" sz="1800" b="0" i="1" smtClean="0">
                            <a:latin typeface="Cambria Math"/>
                          </a:rPr>
                          <m:t>2</m:t>
                        </m:r>
                      </m:num>
                      <m:den>
                        <m:r>
                          <a:rPr lang="en-ZA" sz="1800" b="0" i="1" smtClean="0">
                            <a:latin typeface="Cambria Math"/>
                          </a:rPr>
                          <m:t>1</m:t>
                        </m:r>
                      </m:den>
                    </m:f>
                  </m:oMath>
                </a14:m>
                <a:endParaRPr lang="en-ZA" sz="1800" dirty="0"/>
              </a:p>
              <a:p>
                <a:r>
                  <a:rPr lang="en-ZA" sz="1800" dirty="0"/>
                  <a:t>We can also say: There are 2 boys per girl.</a:t>
                </a:r>
              </a:p>
              <a:p>
                <a:r>
                  <a:rPr lang="en-ZA" sz="1800" dirty="0"/>
                  <a:t>“Per” therefore means “for every”.</a:t>
                </a:r>
              </a:p>
              <a:p>
                <a:r>
                  <a:rPr lang="en-ZA" sz="1800" dirty="0"/>
                  <a:t>The ratio of girls to boys is 1:2 or </a:t>
                </a:r>
                <a14:m>
                  <m:oMath xmlns:m="http://schemas.openxmlformats.org/officeDocument/2006/math">
                    <m:f>
                      <m:fPr>
                        <m:ctrlPr>
                          <a:rPr lang="en-ZA" sz="1800" i="1" smtClean="0">
                            <a:latin typeface="Cambria Math"/>
                          </a:rPr>
                        </m:ctrlPr>
                      </m:fPr>
                      <m:num>
                        <m:r>
                          <a:rPr lang="en-ZA" sz="1800" b="0" i="1" smtClean="0">
                            <a:latin typeface="Cambria Math"/>
                          </a:rPr>
                          <m:t>1</m:t>
                        </m:r>
                      </m:num>
                      <m:den>
                        <m:r>
                          <a:rPr lang="en-ZA" sz="1800" b="0" i="1" smtClean="0">
                            <a:latin typeface="Cambria Math"/>
                          </a:rPr>
                          <m:t>2</m:t>
                        </m:r>
                      </m:den>
                    </m:f>
                  </m:oMath>
                </a14:m>
                <a:endParaRPr lang="en-ZA" sz="18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429" t="-239" r="-786"/>
                </a:stretch>
              </a:blipFill>
            </p:spPr>
            <p:txBody>
              <a:bodyPr/>
              <a:lstStyle/>
              <a:p>
                <a:r>
                  <a:rPr lang="en-US">
                    <a:noFill/>
                  </a:rPr>
                  <a:t> </a:t>
                </a:r>
              </a:p>
            </p:txBody>
          </p:sp>
        </mc:Fallback>
      </mc:AlternateContent>
    </p:spTree>
    <p:extLst>
      <p:ext uri="{BB962C8B-B14F-4D97-AF65-F5344CB8AC3E}">
        <p14:creationId xmlns:p14="http://schemas.microsoft.com/office/powerpoint/2010/main" val="9667556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Ratio    					</a:t>
            </a:r>
            <a:r>
              <a:rPr lang="en-ZA" sz="4800" dirty="0" err="1" smtClean="0"/>
              <a:t>cont</a:t>
            </a:r>
            <a:r>
              <a:rPr lang="en-ZA" sz="4800" dirty="0" smtClean="0"/>
              <a:t>… </a:t>
            </a:r>
            <a:endParaRPr lang="en-ZA" sz="4800" dirty="0"/>
          </a:p>
        </p:txBody>
      </p:sp>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b="1" dirty="0" smtClean="0"/>
              <a:t>Example </a:t>
            </a:r>
            <a:r>
              <a:rPr lang="en-ZA" b="1" dirty="0"/>
              <a:t>2: </a:t>
            </a:r>
            <a:endParaRPr lang="en-ZA" b="1" dirty="0" smtClean="0"/>
          </a:p>
          <a:p>
            <a:endParaRPr lang="en-ZA" sz="2000" b="1" dirty="0"/>
          </a:p>
          <a:p>
            <a:endParaRPr lang="en-ZA" sz="2000" b="1" dirty="0" smtClean="0"/>
          </a:p>
          <a:p>
            <a:endParaRPr lang="en-ZA" sz="2000" b="1" dirty="0"/>
          </a:p>
          <a:p>
            <a:endParaRPr lang="en-ZA" sz="2000" b="1" dirty="0" smtClean="0"/>
          </a:p>
          <a:p>
            <a:endParaRPr lang="en-ZA" sz="2000" b="1" dirty="0"/>
          </a:p>
          <a:p>
            <a:r>
              <a:rPr lang="en-ZA" dirty="0" smtClean="0"/>
              <a:t>There </a:t>
            </a:r>
            <a:r>
              <a:rPr lang="en-ZA" dirty="0"/>
              <a:t>are 4 girls with 3 dogs each.</a:t>
            </a:r>
          </a:p>
          <a:p>
            <a:r>
              <a:rPr lang="en-ZA" dirty="0"/>
              <a:t>In total there are 4 girls and 12 dogs.</a:t>
            </a:r>
          </a:p>
          <a:p>
            <a:r>
              <a:rPr lang="en-ZA" dirty="0"/>
              <a:t>We also say: there are 3 dogs per girl (3:1) or for every girl there are 3 dogs.</a:t>
            </a:r>
          </a:p>
          <a:p>
            <a:endParaRPr lang="en-ZA" sz="2000" b="1" dirty="0" smtClean="0"/>
          </a:p>
          <a:p>
            <a:pPr marL="0" indent="0">
              <a:buNone/>
            </a:pPr>
            <a:r>
              <a:rPr lang="en-ZA" sz="2000" dirty="0" smtClean="0"/>
              <a:t> </a:t>
            </a:r>
            <a:endParaRPr lang="en-ZA" sz="20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387194" y="2348880"/>
            <a:ext cx="995680" cy="1529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p:nvPr/>
        </p:nvPicPr>
        <p:blipFill rotWithShape="1">
          <a:blip r:embed="rId3">
            <a:extLst>
              <a:ext uri="{28A0092B-C50C-407E-A947-70E740481C1C}">
                <a14:useLocalDpi xmlns:a14="http://schemas.microsoft.com/office/drawing/2010/main" val="0"/>
              </a:ext>
            </a:extLst>
          </a:blip>
          <a:srcRect t="7111" r="9322" b="24889"/>
          <a:stretch/>
        </p:blipFill>
        <p:spPr bwMode="auto">
          <a:xfrm>
            <a:off x="2689785" y="2350150"/>
            <a:ext cx="2038350" cy="1528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9" name="Picture 8"/>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8074" t="13803" r="17810" b="7388"/>
          <a:stretch/>
        </p:blipFill>
        <p:spPr bwMode="auto">
          <a:xfrm>
            <a:off x="5013367" y="2350150"/>
            <a:ext cx="1244600" cy="1529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Picture 9"/>
          <p:cNvPicPr/>
          <p:nvPr/>
        </p:nvPicPr>
        <p:blipFill rotWithShape="1">
          <a:blip r:embed="rId6">
            <a:extLst>
              <a:ext uri="{28A0092B-C50C-407E-A947-70E740481C1C}">
                <a14:useLocalDpi xmlns:a14="http://schemas.microsoft.com/office/drawing/2010/main" val="0"/>
              </a:ext>
            </a:extLst>
          </a:blip>
          <a:srcRect l="10222" t="12444" r="12889" b="11111"/>
          <a:stretch/>
        </p:blipFill>
        <p:spPr bwMode="auto">
          <a:xfrm>
            <a:off x="6444208" y="2348879"/>
            <a:ext cx="1538605" cy="1529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424182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Calculations Rules</a:t>
            </a:r>
            <a:endParaRPr lang="en-ZA" sz="4800" dirty="0"/>
          </a:p>
        </p:txBody>
      </p:sp>
      <p:sp>
        <p:nvSpPr>
          <p:cNvPr id="5" name="Content Placeholder 2"/>
          <p:cNvSpPr>
            <a:spLocks noGrp="1"/>
          </p:cNvSpPr>
          <p:nvPr>
            <p:ph idx="1"/>
          </p:nvPr>
        </p:nvSpPr>
        <p:spPr>
          <a:xfrm>
            <a:off x="457200" y="1600200"/>
            <a:ext cx="8219256" cy="4525963"/>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dirty="0"/>
              <a:t>Calculations must always be done according to the priority of the operation sign. The order of priority is as follows:</a:t>
            </a:r>
          </a:p>
          <a:p>
            <a:pPr marL="0" indent="0">
              <a:buNone/>
            </a:pPr>
            <a:r>
              <a:rPr lang="en-ZA" sz="2800" dirty="0"/>
              <a:t>(a)	</a:t>
            </a:r>
            <a:r>
              <a:rPr lang="en-ZA" sz="2800" b="1" u="sng" dirty="0"/>
              <a:t>B</a:t>
            </a:r>
            <a:r>
              <a:rPr lang="en-ZA" sz="2800" dirty="0"/>
              <a:t>rackets </a:t>
            </a:r>
          </a:p>
          <a:p>
            <a:pPr marL="0" indent="0">
              <a:buNone/>
            </a:pPr>
            <a:r>
              <a:rPr lang="en-ZA" sz="2800" dirty="0"/>
              <a:t>(b)	</a:t>
            </a:r>
            <a:r>
              <a:rPr lang="en-ZA" sz="2800" b="1" u="sng" dirty="0"/>
              <a:t>O</a:t>
            </a:r>
            <a:r>
              <a:rPr lang="en-ZA" sz="2800" dirty="0"/>
              <a:t>f (means multiply)</a:t>
            </a:r>
          </a:p>
          <a:p>
            <a:pPr marL="0" indent="0">
              <a:buNone/>
            </a:pPr>
            <a:r>
              <a:rPr lang="en-ZA" sz="2800" dirty="0"/>
              <a:t>(c)	</a:t>
            </a:r>
            <a:r>
              <a:rPr lang="en-ZA" sz="2800" b="1" u="sng" dirty="0"/>
              <a:t>D</a:t>
            </a:r>
            <a:r>
              <a:rPr lang="en-ZA" sz="2800" dirty="0"/>
              <a:t>ivision  - working from the left</a:t>
            </a:r>
          </a:p>
          <a:p>
            <a:pPr marL="0" indent="0">
              <a:buNone/>
            </a:pPr>
            <a:r>
              <a:rPr lang="en-ZA" sz="2800" dirty="0"/>
              <a:t>(d)	</a:t>
            </a:r>
            <a:r>
              <a:rPr lang="en-ZA" sz="2800" b="1" u="sng" dirty="0"/>
              <a:t>M</a:t>
            </a:r>
            <a:r>
              <a:rPr lang="en-ZA" sz="2800" dirty="0"/>
              <a:t>ultiplication – working from the left</a:t>
            </a:r>
          </a:p>
          <a:p>
            <a:pPr marL="0" indent="0">
              <a:buNone/>
            </a:pPr>
            <a:r>
              <a:rPr lang="en-ZA" sz="2800" dirty="0"/>
              <a:t>(e)	</a:t>
            </a:r>
            <a:r>
              <a:rPr lang="en-ZA" sz="2800" b="1" u="sng" dirty="0"/>
              <a:t>A</a:t>
            </a:r>
            <a:r>
              <a:rPr lang="en-ZA" sz="2800" dirty="0"/>
              <a:t>ddition – working from the left</a:t>
            </a:r>
          </a:p>
          <a:p>
            <a:pPr marL="0" indent="0">
              <a:buNone/>
            </a:pPr>
            <a:r>
              <a:rPr lang="en-ZA" sz="2800" dirty="0"/>
              <a:t>(f)	</a:t>
            </a:r>
            <a:r>
              <a:rPr lang="en-ZA" sz="2800" b="1" u="sng" dirty="0"/>
              <a:t>S</a:t>
            </a:r>
            <a:r>
              <a:rPr lang="en-ZA" sz="2800" dirty="0"/>
              <a:t>ubtraction – working from the left</a:t>
            </a:r>
          </a:p>
          <a:p>
            <a:endParaRPr lang="en-US" sz="1800" dirty="0" smtClean="0"/>
          </a:p>
          <a:p>
            <a:endParaRPr lang="en-ZA" sz="1800" dirty="0"/>
          </a:p>
        </p:txBody>
      </p:sp>
    </p:spTree>
    <p:extLst>
      <p:ext uri="{BB962C8B-B14F-4D97-AF65-F5344CB8AC3E}">
        <p14:creationId xmlns:p14="http://schemas.microsoft.com/office/powerpoint/2010/main" val="3792238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Ratio						</a:t>
            </a:r>
            <a:r>
              <a:rPr lang="en-ZA" sz="4800" dirty="0" err="1" smtClean="0"/>
              <a:t>cont</a:t>
            </a:r>
            <a:r>
              <a:rPr lang="en-ZA" sz="4800" dirty="0" smtClean="0"/>
              <a:t>…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smtClean="0"/>
                  <a:t>What </a:t>
                </a:r>
                <a:r>
                  <a:rPr lang="en-ZA" sz="2800" b="1" dirty="0"/>
                  <a:t>is the ratio of girls to dogs?</a:t>
                </a:r>
              </a:p>
              <a:p>
                <a:pPr marL="0" indent="0">
                  <a:buNone/>
                </a:pPr>
                <a:r>
                  <a:rPr lang="en-ZA" sz="2000" dirty="0"/>
                  <a:t>There are several answers, for example:</a:t>
                </a:r>
              </a:p>
              <a:p>
                <a:pPr marL="0" indent="0">
                  <a:buNone/>
                </a:pPr>
                <a:r>
                  <a:rPr lang="en-ZA" sz="2000" dirty="0"/>
                  <a:t>	4 to 12 or 4 :12 or 4/12</a:t>
                </a:r>
              </a:p>
              <a:p>
                <a:pPr marL="0" indent="0">
                  <a:buNone/>
                </a:pPr>
                <a:r>
                  <a:rPr lang="en-ZA" sz="2000" dirty="0"/>
                  <a:t>	1 to 3 or 1:3 or 1/3</a:t>
                </a:r>
              </a:p>
              <a:p>
                <a:pPr marL="0" indent="0">
                  <a:buNone/>
                </a:pPr>
                <a:r>
                  <a:rPr lang="en-ZA" sz="2000" dirty="0"/>
                  <a:t>	2 to 6 or 2:6 or 2/6</a:t>
                </a:r>
              </a:p>
              <a:p>
                <a:pPr marL="0" indent="0">
                  <a:buNone/>
                </a:pPr>
                <a:r>
                  <a:rPr lang="en-ZA" sz="2000" dirty="0"/>
                  <a:t>	3 to 9 or 3:9 or </a:t>
                </a:r>
                <a:r>
                  <a:rPr lang="en-ZA" sz="2000" dirty="0" smtClean="0"/>
                  <a:t>3/9</a:t>
                </a:r>
              </a:p>
              <a:p>
                <a:pPr marL="0" indent="0">
                  <a:buNone/>
                </a:pPr>
                <a:endParaRPr lang="en-ZA" sz="2000" dirty="0"/>
              </a:p>
              <a:p>
                <a:r>
                  <a:rPr lang="en-ZA" sz="2000" dirty="0"/>
                  <a:t>Which answer is correct: </a:t>
                </a:r>
                <a14:m>
                  <m:oMath xmlns:m="http://schemas.openxmlformats.org/officeDocument/2006/math">
                    <m:f>
                      <m:fPr>
                        <m:ctrlPr>
                          <a:rPr lang="en-ZA" sz="2000" i="1" smtClean="0">
                            <a:latin typeface="Cambria Math"/>
                          </a:rPr>
                        </m:ctrlPr>
                      </m:fPr>
                      <m:num>
                        <m:r>
                          <a:rPr lang="en-ZA" sz="2000" b="0" i="1" smtClean="0">
                            <a:latin typeface="Cambria Math"/>
                          </a:rPr>
                          <m:t>4</m:t>
                        </m:r>
                      </m:num>
                      <m:den>
                        <m:r>
                          <a:rPr lang="en-ZA" sz="2000" b="0" i="1" smtClean="0">
                            <a:latin typeface="Cambria Math"/>
                          </a:rPr>
                          <m:t>12</m:t>
                        </m:r>
                      </m:den>
                    </m:f>
                  </m:oMath>
                </a14:m>
                <a:r>
                  <a:rPr lang="en-ZA" sz="2000" dirty="0"/>
                  <a:t>;</a:t>
                </a:r>
                <a:r>
                  <a:rPr lang="en-ZA" sz="2000" dirty="0" smtClean="0"/>
                  <a:t> </a:t>
                </a:r>
                <a14:m>
                  <m:oMath xmlns:m="http://schemas.openxmlformats.org/officeDocument/2006/math">
                    <m:f>
                      <m:fPr>
                        <m:ctrlPr>
                          <a:rPr lang="en-ZA" sz="2000" i="1" dirty="0" smtClean="0">
                            <a:latin typeface="Cambria Math"/>
                          </a:rPr>
                        </m:ctrlPr>
                      </m:fPr>
                      <m:num>
                        <m:r>
                          <a:rPr lang="en-ZA" sz="2000" b="0" i="1" dirty="0" smtClean="0">
                            <a:latin typeface="Cambria Math"/>
                          </a:rPr>
                          <m:t>1</m:t>
                        </m:r>
                      </m:num>
                      <m:den>
                        <m:r>
                          <a:rPr lang="en-ZA" sz="2000" b="0" i="1" dirty="0" smtClean="0">
                            <a:latin typeface="Cambria Math"/>
                          </a:rPr>
                          <m:t>3</m:t>
                        </m:r>
                      </m:den>
                    </m:f>
                  </m:oMath>
                </a14:m>
                <a:r>
                  <a:rPr lang="en-ZA" sz="2000" dirty="0" smtClean="0"/>
                  <a:t>; </a:t>
                </a:r>
                <a14:m>
                  <m:oMath xmlns:m="http://schemas.openxmlformats.org/officeDocument/2006/math">
                    <m:f>
                      <m:fPr>
                        <m:ctrlPr>
                          <a:rPr lang="en-ZA" sz="2000" i="1" smtClean="0">
                            <a:latin typeface="Cambria Math"/>
                          </a:rPr>
                        </m:ctrlPr>
                      </m:fPr>
                      <m:num>
                        <m:r>
                          <a:rPr lang="en-ZA" sz="2000" b="0" i="1" smtClean="0">
                            <a:latin typeface="Cambria Math"/>
                          </a:rPr>
                          <m:t>2</m:t>
                        </m:r>
                      </m:num>
                      <m:den>
                        <m:r>
                          <a:rPr lang="en-ZA" sz="2000" b="0" i="1" smtClean="0">
                            <a:latin typeface="Cambria Math"/>
                          </a:rPr>
                          <m:t>6</m:t>
                        </m:r>
                      </m:den>
                    </m:f>
                    <m:r>
                      <a:rPr lang="en-ZA" sz="2000" b="0" i="0" smtClean="0">
                        <a:latin typeface="Cambria Math"/>
                      </a:rPr>
                      <m:t> </m:t>
                    </m:r>
                  </m:oMath>
                </a14:m>
                <a:r>
                  <a:rPr lang="en-ZA" sz="2000" dirty="0" smtClean="0"/>
                  <a:t>or </a:t>
                </a:r>
                <a14:m>
                  <m:oMath xmlns:m="http://schemas.openxmlformats.org/officeDocument/2006/math">
                    <m:f>
                      <m:fPr>
                        <m:ctrlPr>
                          <a:rPr lang="en-ZA" sz="2000" i="1" smtClean="0">
                            <a:latin typeface="Cambria Math"/>
                          </a:rPr>
                        </m:ctrlPr>
                      </m:fPr>
                      <m:num>
                        <m:r>
                          <a:rPr lang="en-ZA" sz="2000" b="0" i="1" smtClean="0">
                            <a:latin typeface="Cambria Math"/>
                          </a:rPr>
                          <m:t>3</m:t>
                        </m:r>
                      </m:num>
                      <m:den>
                        <m:r>
                          <a:rPr lang="en-ZA" sz="2000" b="0" i="1" smtClean="0">
                            <a:latin typeface="Cambria Math"/>
                          </a:rPr>
                          <m:t>9</m:t>
                        </m:r>
                      </m:den>
                    </m:f>
                  </m:oMath>
                </a14:m>
                <a:r>
                  <a:rPr lang="en-ZA" sz="2000" dirty="0" smtClean="0"/>
                  <a:t>?</a:t>
                </a:r>
                <a:endParaRPr lang="en-ZA" sz="2000" dirty="0"/>
              </a:p>
              <a:p>
                <a:r>
                  <a:rPr lang="en-ZA" sz="2000" dirty="0"/>
                  <a:t>Since they are equivalent fractions:</a:t>
                </a:r>
              </a:p>
              <a:p>
                <a:r>
                  <a:rPr lang="en-ZA" sz="2000" dirty="0"/>
                  <a:t> </a:t>
                </a:r>
                <a14:m>
                  <m:oMath xmlns:m="http://schemas.openxmlformats.org/officeDocument/2006/math">
                    <m:f>
                      <m:fPr>
                        <m:ctrlPr>
                          <a:rPr lang="en-ZA" sz="2000" i="1" smtClean="0">
                            <a:latin typeface="Cambria Math"/>
                          </a:rPr>
                        </m:ctrlPr>
                      </m:fPr>
                      <m:num>
                        <m:r>
                          <a:rPr lang="en-ZA" sz="2000" b="0" i="1" smtClean="0">
                            <a:latin typeface="Cambria Math"/>
                          </a:rPr>
                          <m:t>4</m:t>
                        </m:r>
                      </m:num>
                      <m:den>
                        <m:r>
                          <a:rPr lang="en-ZA" sz="2000" b="0" i="1" smtClean="0">
                            <a:latin typeface="Cambria Math"/>
                          </a:rPr>
                          <m:t>12</m:t>
                        </m:r>
                      </m:den>
                    </m:f>
                  </m:oMath>
                </a14:m>
                <a:r>
                  <a:rPr lang="en-ZA" sz="2000" dirty="0" smtClean="0"/>
                  <a:t>  </a:t>
                </a:r>
                <a:r>
                  <a:rPr lang="en-ZA" sz="2000" dirty="0"/>
                  <a:t>=  </a:t>
                </a:r>
                <a14:m>
                  <m:oMath xmlns:m="http://schemas.openxmlformats.org/officeDocument/2006/math">
                    <m:f>
                      <m:fPr>
                        <m:ctrlPr>
                          <a:rPr lang="en-ZA" sz="2000" i="1" smtClean="0">
                            <a:latin typeface="Cambria Math"/>
                          </a:rPr>
                        </m:ctrlPr>
                      </m:fPr>
                      <m:num>
                        <m:r>
                          <a:rPr lang="en-ZA" sz="2000" b="0" i="1" smtClean="0">
                            <a:latin typeface="Cambria Math"/>
                          </a:rPr>
                          <m:t>1</m:t>
                        </m:r>
                      </m:num>
                      <m:den>
                        <m:r>
                          <a:rPr lang="en-ZA" sz="2000" b="0" i="1" smtClean="0">
                            <a:latin typeface="Cambria Math"/>
                          </a:rPr>
                          <m:t>3</m:t>
                        </m:r>
                      </m:den>
                    </m:f>
                  </m:oMath>
                </a14:m>
                <a:r>
                  <a:rPr lang="en-ZA" sz="2000" dirty="0" smtClean="0"/>
                  <a:t> </a:t>
                </a:r>
                <a:r>
                  <a:rPr lang="en-ZA" sz="2000" dirty="0"/>
                  <a:t>=  </a:t>
                </a:r>
                <a14:m>
                  <m:oMath xmlns:m="http://schemas.openxmlformats.org/officeDocument/2006/math">
                    <m:f>
                      <m:fPr>
                        <m:ctrlPr>
                          <a:rPr lang="en-ZA" sz="2000" i="1" smtClean="0">
                            <a:latin typeface="Cambria Math"/>
                          </a:rPr>
                        </m:ctrlPr>
                      </m:fPr>
                      <m:num>
                        <m:r>
                          <a:rPr lang="en-ZA" sz="2000" b="0" i="1" smtClean="0">
                            <a:latin typeface="Cambria Math"/>
                          </a:rPr>
                          <m:t>2</m:t>
                        </m:r>
                      </m:num>
                      <m:den>
                        <m:r>
                          <a:rPr lang="en-ZA" sz="2000" b="0" i="1" smtClean="0">
                            <a:latin typeface="Cambria Math"/>
                          </a:rPr>
                          <m:t>6</m:t>
                        </m:r>
                      </m:den>
                    </m:f>
                  </m:oMath>
                </a14:m>
                <a:r>
                  <a:rPr lang="en-ZA" sz="2000" dirty="0" smtClean="0"/>
                  <a:t> </a:t>
                </a:r>
                <a:r>
                  <a:rPr lang="en-ZA" sz="2000" dirty="0"/>
                  <a:t>=  </a:t>
                </a:r>
                <a14:m>
                  <m:oMath xmlns:m="http://schemas.openxmlformats.org/officeDocument/2006/math">
                    <m:f>
                      <m:fPr>
                        <m:ctrlPr>
                          <a:rPr lang="en-ZA" sz="2000" i="1" smtClean="0">
                            <a:latin typeface="Cambria Math"/>
                          </a:rPr>
                        </m:ctrlPr>
                      </m:fPr>
                      <m:num>
                        <m:r>
                          <a:rPr lang="en-ZA" sz="2000" b="0" i="1" smtClean="0">
                            <a:latin typeface="Cambria Math"/>
                          </a:rPr>
                          <m:t>3</m:t>
                        </m:r>
                      </m:num>
                      <m:den>
                        <m:r>
                          <a:rPr lang="en-ZA" sz="2000" b="0" i="1" smtClean="0">
                            <a:latin typeface="Cambria Math"/>
                          </a:rPr>
                          <m:t>9</m:t>
                        </m:r>
                      </m:den>
                    </m:f>
                  </m:oMath>
                </a14:m>
                <a:r>
                  <a:rPr lang="en-ZA" sz="2000" dirty="0" smtClean="0"/>
                  <a:t> </a:t>
                </a:r>
                <a:r>
                  <a:rPr lang="en-ZA" sz="2000" dirty="0"/>
                  <a:t>and therefore all are correct!</a:t>
                </a:r>
              </a:p>
              <a:p>
                <a:r>
                  <a:rPr lang="en-ZA" sz="2000" dirty="0"/>
                  <a:t>A ratio is usually given as the simplest fraction i.e. 1:3.</a:t>
                </a: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1287" t="-717"/>
                </a:stretch>
              </a:blipFill>
            </p:spPr>
            <p:txBody>
              <a:bodyPr/>
              <a:lstStyle/>
              <a:p>
                <a:r>
                  <a:rPr lang="en-US">
                    <a:noFill/>
                  </a:rPr>
                  <a:t> </a:t>
                </a:r>
              </a:p>
            </p:txBody>
          </p:sp>
        </mc:Fallback>
      </mc:AlternateContent>
    </p:spTree>
    <p:extLst>
      <p:ext uri="{BB962C8B-B14F-4D97-AF65-F5344CB8AC3E}">
        <p14:creationId xmlns:p14="http://schemas.microsoft.com/office/powerpoint/2010/main" val="3030878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of quantity in a certain ratio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b="1" dirty="0" smtClean="0"/>
                  <a:t>Example 1:</a:t>
                </a:r>
              </a:p>
              <a:p>
                <a:r>
                  <a:rPr lang="en-ZA" sz="2000" dirty="0" smtClean="0"/>
                  <a:t>Divide </a:t>
                </a:r>
                <a:r>
                  <a:rPr lang="en-ZA" sz="2000" dirty="0"/>
                  <a:t>63 sweets between Andre and Albert in the ratio 3:4</a:t>
                </a:r>
              </a:p>
              <a:p>
                <a:r>
                  <a:rPr lang="en-ZA" sz="2000" dirty="0"/>
                  <a:t>This means that Andre gets 3 and Albert 4 out of every 7 sweets. </a:t>
                </a:r>
              </a:p>
              <a:p>
                <a:r>
                  <a:rPr lang="en-ZA" sz="2000" dirty="0"/>
                  <a:t>So Andre gets </a:t>
                </a:r>
                <a14:m>
                  <m:oMath xmlns:m="http://schemas.openxmlformats.org/officeDocument/2006/math">
                    <m:f>
                      <m:fPr>
                        <m:ctrlPr>
                          <a:rPr lang="en-ZA" sz="2000" i="1" smtClean="0">
                            <a:latin typeface="Cambria Math"/>
                          </a:rPr>
                        </m:ctrlPr>
                      </m:fPr>
                      <m:num>
                        <m:r>
                          <a:rPr lang="en-ZA" sz="2000" b="0" i="1" smtClean="0">
                            <a:latin typeface="Cambria Math"/>
                          </a:rPr>
                          <m:t>3</m:t>
                        </m:r>
                      </m:num>
                      <m:den>
                        <m:r>
                          <a:rPr lang="en-ZA" sz="2000" b="0" i="1" smtClean="0">
                            <a:latin typeface="Cambria Math"/>
                          </a:rPr>
                          <m:t>7</m:t>
                        </m:r>
                      </m:den>
                    </m:f>
                    <m:r>
                      <a:rPr lang="en-ZA" sz="2000" b="0" i="0" smtClean="0">
                        <a:latin typeface="Cambria Math"/>
                      </a:rPr>
                      <m:t> </m:t>
                    </m:r>
                  </m:oMath>
                </a14:m>
                <a:r>
                  <a:rPr lang="en-ZA" sz="2000" dirty="0" smtClean="0"/>
                  <a:t>and </a:t>
                </a:r>
                <a:r>
                  <a:rPr lang="en-ZA" sz="2000" dirty="0"/>
                  <a:t>Albert </a:t>
                </a:r>
                <a14:m>
                  <m:oMath xmlns:m="http://schemas.openxmlformats.org/officeDocument/2006/math">
                    <m:f>
                      <m:fPr>
                        <m:ctrlPr>
                          <a:rPr lang="en-ZA" sz="2000" i="1" smtClean="0">
                            <a:latin typeface="Cambria Math"/>
                          </a:rPr>
                        </m:ctrlPr>
                      </m:fPr>
                      <m:num>
                        <m:r>
                          <a:rPr lang="en-ZA" sz="2000" b="0" i="1" smtClean="0">
                            <a:latin typeface="Cambria Math"/>
                          </a:rPr>
                          <m:t>4</m:t>
                        </m:r>
                      </m:num>
                      <m:den>
                        <m:r>
                          <a:rPr lang="en-ZA" sz="2000" b="0" i="1" smtClean="0">
                            <a:latin typeface="Cambria Math"/>
                          </a:rPr>
                          <m:t>7</m:t>
                        </m:r>
                      </m:den>
                    </m:f>
                  </m:oMath>
                </a14:m>
                <a:r>
                  <a:rPr lang="en-ZA" sz="2000" dirty="0" smtClean="0"/>
                  <a:t> </a:t>
                </a:r>
                <a:r>
                  <a:rPr lang="en-ZA" sz="2000" dirty="0"/>
                  <a:t>of the sweets. So Andre gets </a:t>
                </a:r>
                <a14:m>
                  <m:oMath xmlns:m="http://schemas.openxmlformats.org/officeDocument/2006/math">
                    <m:f>
                      <m:fPr>
                        <m:ctrlPr>
                          <a:rPr lang="en-ZA" sz="2000" i="1" smtClean="0">
                            <a:latin typeface="Cambria Math"/>
                          </a:rPr>
                        </m:ctrlPr>
                      </m:fPr>
                      <m:num>
                        <m:r>
                          <a:rPr lang="en-ZA" sz="2000" b="0" i="1" smtClean="0">
                            <a:latin typeface="Cambria Math"/>
                          </a:rPr>
                          <m:t>3</m:t>
                        </m:r>
                      </m:num>
                      <m:den>
                        <m:r>
                          <a:rPr lang="en-ZA" sz="2000" b="0" i="1" smtClean="0">
                            <a:latin typeface="Cambria Math"/>
                          </a:rPr>
                          <m:t>7</m:t>
                        </m:r>
                      </m:den>
                    </m:f>
                    <m:r>
                      <a:rPr lang="en-ZA" sz="2000" b="0" i="0" smtClean="0">
                        <a:latin typeface="Cambria Math"/>
                      </a:rPr>
                      <m:t> </m:t>
                    </m:r>
                  </m:oMath>
                </a14:m>
                <a:r>
                  <a:rPr lang="en-ZA" sz="2000" dirty="0" smtClean="0"/>
                  <a:t>× </a:t>
                </a:r>
                <a:r>
                  <a:rPr lang="en-ZA" sz="2000" dirty="0"/>
                  <a:t>63 sweets = 27 sweets and Albert gets </a:t>
                </a:r>
                <a14:m>
                  <m:oMath xmlns:m="http://schemas.openxmlformats.org/officeDocument/2006/math">
                    <m:f>
                      <m:fPr>
                        <m:ctrlPr>
                          <a:rPr lang="en-ZA" sz="2000" i="1" smtClean="0">
                            <a:latin typeface="Cambria Math"/>
                          </a:rPr>
                        </m:ctrlPr>
                      </m:fPr>
                      <m:num>
                        <m:r>
                          <a:rPr lang="en-ZA" sz="2000" b="0" i="1" smtClean="0">
                            <a:latin typeface="Cambria Math"/>
                          </a:rPr>
                          <m:t>4</m:t>
                        </m:r>
                      </m:num>
                      <m:den>
                        <m:r>
                          <a:rPr lang="en-ZA" sz="2000" b="0" i="1" smtClean="0">
                            <a:latin typeface="Cambria Math"/>
                          </a:rPr>
                          <m:t>7</m:t>
                        </m:r>
                      </m:den>
                    </m:f>
                    <m:r>
                      <a:rPr lang="en-ZA" sz="2000" b="0" i="0" smtClean="0">
                        <a:latin typeface="Cambria Math"/>
                      </a:rPr>
                      <m:t> </m:t>
                    </m:r>
                  </m:oMath>
                </a14:m>
                <a:r>
                  <a:rPr lang="en-ZA" sz="2000" dirty="0" smtClean="0"/>
                  <a:t>× </a:t>
                </a:r>
                <a:r>
                  <a:rPr lang="en-ZA" sz="2000" dirty="0"/>
                  <a:t>63 sweets = 36 sweets.</a:t>
                </a:r>
              </a:p>
              <a:p>
                <a:r>
                  <a:rPr lang="en-ZA" sz="2000" b="1" dirty="0" smtClean="0"/>
                  <a:t>Check</a:t>
                </a:r>
                <a:r>
                  <a:rPr lang="en-ZA" sz="2000" b="1" dirty="0"/>
                  <a:t>:</a:t>
                </a:r>
                <a:r>
                  <a:rPr lang="en-ZA" sz="2000" dirty="0"/>
                  <a:t>         Andre  +  Albert    = 63 sweets </a:t>
                </a:r>
              </a:p>
              <a:p>
                <a:pPr marL="0" indent="0">
                  <a:buNone/>
                </a:pPr>
                <a:r>
                  <a:rPr lang="en-ZA" sz="2000" dirty="0"/>
                  <a:t>                         </a:t>
                </a:r>
                <a:r>
                  <a:rPr lang="en-ZA" sz="2000" dirty="0" smtClean="0"/>
                  <a:t>       27    </a:t>
                </a:r>
                <a:r>
                  <a:rPr lang="en-ZA" sz="2000" dirty="0"/>
                  <a:t>+      36       = 63 </a:t>
                </a:r>
                <a:r>
                  <a:rPr lang="en-ZA" sz="2000" dirty="0" smtClean="0"/>
                  <a:t>sweets</a:t>
                </a:r>
              </a:p>
              <a:p>
                <a:pPr marL="0" indent="0">
                  <a:buNone/>
                </a:pPr>
                <a:r>
                  <a:rPr lang="en-ZA" sz="2000" dirty="0" smtClean="0"/>
                  <a:t>                                27     </a:t>
                </a:r>
                <a:r>
                  <a:rPr lang="en-ZA" sz="2000" dirty="0"/>
                  <a:t>:      36    </a:t>
                </a:r>
              </a:p>
              <a:p>
                <a:pPr marL="0" indent="0">
                  <a:buNone/>
                </a:pPr>
                <a:r>
                  <a:rPr lang="en-ZA" sz="2000" dirty="0"/>
                  <a:t>                          </a:t>
                </a:r>
                <a:r>
                  <a:rPr lang="en-ZA" sz="2000" dirty="0" smtClean="0"/>
                  <a:t>       3      </a:t>
                </a:r>
                <a:r>
                  <a:rPr lang="en-ZA" sz="2000" dirty="0"/>
                  <a:t>:        4</a:t>
                </a:r>
              </a:p>
              <a:p>
                <a:endParaRPr lang="en-ZA"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572" t="-239"/>
                </a:stretch>
              </a:blipFill>
            </p:spPr>
            <p:txBody>
              <a:bodyPr/>
              <a:lstStyle/>
              <a:p>
                <a:r>
                  <a:rPr lang="en-US">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436096" y="4301588"/>
            <a:ext cx="3240360" cy="2295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83656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Division of quantity in a certain ratio 						 </a:t>
            </a:r>
            <a:r>
              <a:rPr lang="en-ZA" sz="4800" dirty="0" err="1" smtClean="0"/>
              <a:t>cont</a:t>
            </a:r>
            <a:r>
              <a:rPr lang="en-ZA" sz="4800" dirty="0" smtClean="0"/>
              <a:t>…</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b="1" dirty="0" smtClean="0"/>
                  <a:t>Example 2:</a:t>
                </a:r>
              </a:p>
              <a:p>
                <a:r>
                  <a:rPr lang="en-ZA" sz="1800" dirty="0"/>
                  <a:t>Divide a 36 m long rope in the ratio 3:4:5.</a:t>
                </a:r>
              </a:p>
              <a:p>
                <a:r>
                  <a:rPr lang="en-ZA" sz="1800" dirty="0"/>
                  <a:t>The total of the sections is 3 + 4 + 5 = 12</a:t>
                </a:r>
              </a:p>
              <a:p>
                <a:r>
                  <a:rPr lang="en-ZA" sz="1800" dirty="0"/>
                  <a:t>The ratio will therefore be: </a:t>
                </a:r>
                <a14:m>
                  <m:oMath xmlns:m="http://schemas.openxmlformats.org/officeDocument/2006/math">
                    <m:f>
                      <m:fPr>
                        <m:ctrlPr>
                          <a:rPr lang="en-ZA" sz="1800" i="1" smtClean="0">
                            <a:latin typeface="Cambria Math"/>
                          </a:rPr>
                        </m:ctrlPr>
                      </m:fPr>
                      <m:num>
                        <m:r>
                          <a:rPr lang="en-ZA" sz="1800" b="0" i="1" smtClean="0">
                            <a:latin typeface="Cambria Math"/>
                          </a:rPr>
                          <m:t>3</m:t>
                        </m:r>
                      </m:num>
                      <m:den>
                        <m:r>
                          <a:rPr lang="en-ZA" sz="1800" b="0" i="1" smtClean="0">
                            <a:latin typeface="Cambria Math"/>
                          </a:rPr>
                          <m:t>12</m:t>
                        </m:r>
                      </m:den>
                    </m:f>
                  </m:oMath>
                </a14:m>
                <a:r>
                  <a:rPr lang="en-ZA" sz="1800" dirty="0" smtClean="0"/>
                  <a:t>  </a:t>
                </a:r>
                <a:r>
                  <a:rPr lang="en-ZA" sz="1800" dirty="0"/>
                  <a:t>:  </a:t>
                </a:r>
                <a14:m>
                  <m:oMath xmlns:m="http://schemas.openxmlformats.org/officeDocument/2006/math">
                    <m:f>
                      <m:fPr>
                        <m:ctrlPr>
                          <a:rPr lang="en-ZA" sz="1800" i="1" smtClean="0">
                            <a:latin typeface="Cambria Math"/>
                          </a:rPr>
                        </m:ctrlPr>
                      </m:fPr>
                      <m:num>
                        <m:r>
                          <a:rPr lang="en-ZA" sz="1800" b="0" i="1" smtClean="0">
                            <a:latin typeface="Cambria Math"/>
                          </a:rPr>
                          <m:t>4</m:t>
                        </m:r>
                      </m:num>
                      <m:den>
                        <m:r>
                          <a:rPr lang="en-ZA" sz="1800" b="0" i="1" smtClean="0">
                            <a:latin typeface="Cambria Math"/>
                          </a:rPr>
                          <m:t>12</m:t>
                        </m:r>
                      </m:den>
                    </m:f>
                  </m:oMath>
                </a14:m>
                <a:r>
                  <a:rPr lang="en-ZA" sz="1800" dirty="0" smtClean="0"/>
                  <a:t>  </a:t>
                </a:r>
                <a:r>
                  <a:rPr lang="en-ZA" sz="1800" dirty="0"/>
                  <a:t>: </a:t>
                </a:r>
                <a14:m>
                  <m:oMath xmlns:m="http://schemas.openxmlformats.org/officeDocument/2006/math">
                    <m:f>
                      <m:fPr>
                        <m:ctrlPr>
                          <a:rPr lang="en-ZA" sz="1800" i="1" smtClean="0">
                            <a:latin typeface="Cambria Math"/>
                          </a:rPr>
                        </m:ctrlPr>
                      </m:fPr>
                      <m:num>
                        <m:r>
                          <a:rPr lang="en-ZA" sz="1800" b="0" i="1" smtClean="0">
                            <a:latin typeface="Cambria Math"/>
                          </a:rPr>
                          <m:t>5</m:t>
                        </m:r>
                      </m:num>
                      <m:den>
                        <m:r>
                          <a:rPr lang="en-ZA" sz="1800" b="0" i="1" smtClean="0">
                            <a:latin typeface="Cambria Math"/>
                          </a:rPr>
                          <m:t>12</m:t>
                        </m:r>
                      </m:den>
                    </m:f>
                  </m:oMath>
                </a14:m>
                <a:endParaRPr lang="en-ZA" sz="1800" dirty="0"/>
              </a:p>
              <a:p>
                <a:r>
                  <a:rPr lang="en-ZA" sz="1800" dirty="0"/>
                  <a:t>The sections will be:</a:t>
                </a:r>
              </a:p>
              <a:p>
                <a:pPr marL="0" indent="0">
                  <a:buNone/>
                </a:pPr>
                <a:r>
                  <a:rPr lang="en-ZA" sz="1800" dirty="0"/>
                  <a:t> </a:t>
                </a:r>
                <a:r>
                  <a:rPr lang="en-ZA" sz="1800" dirty="0" smtClean="0"/>
                  <a:t>      </a:t>
                </a:r>
                <a14:m>
                  <m:oMath xmlns:m="http://schemas.openxmlformats.org/officeDocument/2006/math">
                    <m:f>
                      <m:fPr>
                        <m:ctrlPr>
                          <a:rPr lang="en-ZA" sz="1800" i="1" smtClean="0">
                            <a:latin typeface="Cambria Math"/>
                          </a:rPr>
                        </m:ctrlPr>
                      </m:fPr>
                      <m:num>
                        <m:r>
                          <a:rPr lang="en-ZA" sz="1800" b="0" i="1" smtClean="0">
                            <a:latin typeface="Cambria Math"/>
                          </a:rPr>
                          <m:t>3</m:t>
                        </m:r>
                      </m:num>
                      <m:den>
                        <m:r>
                          <a:rPr lang="en-ZA" sz="1800" b="0" i="1" smtClean="0">
                            <a:latin typeface="Cambria Math"/>
                          </a:rPr>
                          <m:t>12</m:t>
                        </m:r>
                      </m:den>
                    </m:f>
                    <m:r>
                      <a:rPr lang="en-ZA" sz="1800" b="0" i="0" smtClean="0">
                        <a:latin typeface="Cambria Math"/>
                      </a:rPr>
                      <m:t> </m:t>
                    </m:r>
                  </m:oMath>
                </a14:m>
                <a:r>
                  <a:rPr lang="en-ZA" sz="1800" dirty="0" smtClean="0"/>
                  <a:t>of </a:t>
                </a:r>
                <a:r>
                  <a:rPr lang="en-ZA" sz="1800" dirty="0"/>
                  <a:t>36 m                              </a:t>
                </a:r>
                <a14:m>
                  <m:oMath xmlns:m="http://schemas.openxmlformats.org/officeDocument/2006/math">
                    <m:f>
                      <m:fPr>
                        <m:ctrlPr>
                          <a:rPr lang="en-ZA" sz="1800" i="1" smtClean="0">
                            <a:latin typeface="Cambria Math"/>
                          </a:rPr>
                        </m:ctrlPr>
                      </m:fPr>
                      <m:num>
                        <m:r>
                          <a:rPr lang="en-ZA" sz="1800" b="0" i="1" smtClean="0">
                            <a:latin typeface="Cambria Math"/>
                          </a:rPr>
                          <m:t>4</m:t>
                        </m:r>
                      </m:num>
                      <m:den>
                        <m:r>
                          <a:rPr lang="en-ZA" sz="1800" b="0" i="1" smtClean="0">
                            <a:latin typeface="Cambria Math"/>
                          </a:rPr>
                          <m:t>12</m:t>
                        </m:r>
                      </m:den>
                    </m:f>
                    <m:r>
                      <a:rPr lang="en-ZA" sz="1800" b="0" i="0" smtClean="0">
                        <a:latin typeface="Cambria Math"/>
                      </a:rPr>
                      <m:t> </m:t>
                    </m:r>
                  </m:oMath>
                </a14:m>
                <a:r>
                  <a:rPr lang="en-ZA" sz="1800" dirty="0" smtClean="0"/>
                  <a:t>of </a:t>
                </a:r>
                <a:r>
                  <a:rPr lang="en-ZA" sz="1800" dirty="0"/>
                  <a:t>36 m                               </a:t>
                </a:r>
                <a14:m>
                  <m:oMath xmlns:m="http://schemas.openxmlformats.org/officeDocument/2006/math">
                    <m:f>
                      <m:fPr>
                        <m:ctrlPr>
                          <a:rPr lang="en-ZA" sz="1800" i="1" smtClean="0">
                            <a:latin typeface="Cambria Math"/>
                          </a:rPr>
                        </m:ctrlPr>
                      </m:fPr>
                      <m:num>
                        <m:r>
                          <a:rPr lang="en-ZA" sz="1800" b="0" i="1" smtClean="0">
                            <a:latin typeface="Cambria Math"/>
                          </a:rPr>
                          <m:t>5</m:t>
                        </m:r>
                      </m:num>
                      <m:den>
                        <m:r>
                          <a:rPr lang="en-ZA" sz="1800" b="0" i="1" smtClean="0">
                            <a:latin typeface="Cambria Math"/>
                          </a:rPr>
                          <m:t>12</m:t>
                        </m:r>
                      </m:den>
                    </m:f>
                    <m:r>
                      <a:rPr lang="en-ZA" sz="1800" b="0" i="0" smtClean="0">
                        <a:latin typeface="Cambria Math"/>
                      </a:rPr>
                      <m:t> </m:t>
                    </m:r>
                  </m:oMath>
                </a14:m>
                <a:r>
                  <a:rPr lang="en-ZA" sz="1800" dirty="0" smtClean="0"/>
                  <a:t>of </a:t>
                </a:r>
                <a:r>
                  <a:rPr lang="en-ZA" sz="1800" dirty="0"/>
                  <a:t>36 m</a:t>
                </a:r>
              </a:p>
              <a:p>
                <a:pPr marL="0" indent="0">
                  <a:buNone/>
                </a:pPr>
                <a:r>
                  <a:rPr lang="en-ZA" sz="1800" dirty="0"/>
                  <a:t> </a:t>
                </a:r>
                <a:r>
                  <a:rPr lang="en-ZA" sz="1800" dirty="0" smtClean="0"/>
                  <a:t>      = </a:t>
                </a:r>
                <a14:m>
                  <m:oMath xmlns:m="http://schemas.openxmlformats.org/officeDocument/2006/math">
                    <m:f>
                      <m:fPr>
                        <m:ctrlPr>
                          <a:rPr lang="en-ZA" sz="1800" i="1" smtClean="0">
                            <a:latin typeface="Cambria Math"/>
                          </a:rPr>
                        </m:ctrlPr>
                      </m:fPr>
                      <m:num>
                        <m:r>
                          <a:rPr lang="en-ZA" sz="1800" b="0" i="1" smtClean="0">
                            <a:latin typeface="Cambria Math"/>
                          </a:rPr>
                          <m:t>3</m:t>
                        </m:r>
                      </m:num>
                      <m:den>
                        <m:r>
                          <a:rPr lang="en-ZA" sz="1800" b="0" i="1" smtClean="0">
                            <a:latin typeface="Cambria Math"/>
                          </a:rPr>
                          <m:t>12</m:t>
                        </m:r>
                      </m:den>
                    </m:f>
                    <m:r>
                      <a:rPr lang="en-ZA" sz="1800" b="0" i="0" smtClean="0">
                        <a:latin typeface="Cambria Math"/>
                      </a:rPr>
                      <m:t> </m:t>
                    </m:r>
                  </m:oMath>
                </a14:m>
                <a:r>
                  <a:rPr lang="en-ZA" sz="1800" dirty="0" smtClean="0"/>
                  <a:t>× </a:t>
                </a:r>
                <a:r>
                  <a:rPr lang="en-ZA" sz="1800" dirty="0"/>
                  <a:t>36 m                           = </a:t>
                </a:r>
                <a14:m>
                  <m:oMath xmlns:m="http://schemas.openxmlformats.org/officeDocument/2006/math">
                    <m:f>
                      <m:fPr>
                        <m:ctrlPr>
                          <a:rPr lang="en-ZA" sz="1800" i="1" smtClean="0">
                            <a:latin typeface="Cambria Math"/>
                          </a:rPr>
                        </m:ctrlPr>
                      </m:fPr>
                      <m:num>
                        <m:r>
                          <a:rPr lang="en-ZA" sz="1800" b="0" i="1" smtClean="0">
                            <a:latin typeface="Cambria Math"/>
                          </a:rPr>
                          <m:t>4</m:t>
                        </m:r>
                      </m:num>
                      <m:den>
                        <m:r>
                          <a:rPr lang="en-ZA" sz="1800" b="0" i="1" smtClean="0">
                            <a:latin typeface="Cambria Math"/>
                          </a:rPr>
                          <m:t>12</m:t>
                        </m:r>
                      </m:den>
                    </m:f>
                    <m:r>
                      <a:rPr lang="en-ZA" sz="1800" b="0" i="0" smtClean="0">
                        <a:latin typeface="Cambria Math"/>
                      </a:rPr>
                      <m:t> </m:t>
                    </m:r>
                  </m:oMath>
                </a14:m>
                <a:r>
                  <a:rPr lang="en-ZA" sz="1800" dirty="0" smtClean="0"/>
                  <a:t>× </a:t>
                </a:r>
                <a:r>
                  <a:rPr lang="en-ZA" sz="1800" dirty="0"/>
                  <a:t>36 m                              = </a:t>
                </a:r>
                <a14:m>
                  <m:oMath xmlns:m="http://schemas.openxmlformats.org/officeDocument/2006/math">
                    <m:f>
                      <m:fPr>
                        <m:ctrlPr>
                          <a:rPr lang="en-ZA" sz="1800" i="1" smtClean="0">
                            <a:latin typeface="Cambria Math"/>
                          </a:rPr>
                        </m:ctrlPr>
                      </m:fPr>
                      <m:num>
                        <m:r>
                          <a:rPr lang="en-ZA" sz="1800" b="0" i="1" smtClean="0">
                            <a:latin typeface="Cambria Math"/>
                          </a:rPr>
                          <m:t>5</m:t>
                        </m:r>
                      </m:num>
                      <m:den>
                        <m:r>
                          <a:rPr lang="en-ZA" sz="1800" b="0" i="1" smtClean="0">
                            <a:latin typeface="Cambria Math"/>
                          </a:rPr>
                          <m:t>12</m:t>
                        </m:r>
                      </m:den>
                    </m:f>
                    <m:r>
                      <a:rPr lang="en-ZA" sz="1800" b="0" i="0" smtClean="0">
                        <a:latin typeface="Cambria Math"/>
                      </a:rPr>
                      <m:t> </m:t>
                    </m:r>
                  </m:oMath>
                </a14:m>
                <a:r>
                  <a:rPr lang="en-ZA" sz="1800" dirty="0" smtClean="0"/>
                  <a:t>× </a:t>
                </a:r>
                <a:r>
                  <a:rPr lang="en-ZA" sz="1800" dirty="0"/>
                  <a:t>36 m</a:t>
                </a:r>
              </a:p>
              <a:p>
                <a:pPr marL="0" indent="0">
                  <a:buNone/>
                </a:pPr>
                <a:r>
                  <a:rPr lang="en-ZA" sz="1800" dirty="0" smtClean="0"/>
                  <a:t>       = </a:t>
                </a:r>
                <a:r>
                  <a:rPr lang="en-ZA" sz="1800" dirty="0"/>
                  <a:t>9 m                                     = 12 m                                       = 15 m</a:t>
                </a:r>
              </a:p>
              <a:p>
                <a:r>
                  <a:rPr lang="en-ZA" sz="1800" dirty="0"/>
                  <a:t>Check:</a:t>
                </a:r>
              </a:p>
              <a:p>
                <a:pPr marL="0" indent="0">
                  <a:buNone/>
                </a:pPr>
                <a:r>
                  <a:rPr lang="en-ZA" sz="1800" dirty="0" smtClean="0"/>
                  <a:t>       9 </a:t>
                </a:r>
                <a:r>
                  <a:rPr lang="en-ZA" sz="1800" dirty="0"/>
                  <a:t>m + 12 m + 15 m = 36 m</a:t>
                </a:r>
              </a:p>
              <a:p>
                <a:pPr marL="0" indent="0">
                  <a:buNone/>
                </a:pPr>
                <a:r>
                  <a:rPr lang="en-ZA" sz="1800" dirty="0" smtClean="0"/>
                  <a:t>        </a:t>
                </a:r>
                <a14:m>
                  <m:oMath xmlns:m="http://schemas.openxmlformats.org/officeDocument/2006/math">
                    <m:f>
                      <m:fPr>
                        <m:ctrlPr>
                          <a:rPr lang="en-ZA" sz="1800" i="1" smtClean="0">
                            <a:latin typeface="Cambria Math"/>
                          </a:rPr>
                        </m:ctrlPr>
                      </m:fPr>
                      <m:num>
                        <m:r>
                          <a:rPr lang="en-ZA" sz="1800" b="0" i="1" smtClean="0">
                            <a:latin typeface="Cambria Math"/>
                          </a:rPr>
                          <m:t>9</m:t>
                        </m:r>
                      </m:num>
                      <m:den>
                        <m:r>
                          <a:rPr lang="en-ZA" sz="1800" b="0" i="1" smtClean="0">
                            <a:latin typeface="Cambria Math"/>
                          </a:rPr>
                          <m:t>36</m:t>
                        </m:r>
                      </m:den>
                    </m:f>
                  </m:oMath>
                </a14:m>
                <a:r>
                  <a:rPr lang="en-ZA" sz="1800" dirty="0" smtClean="0"/>
                  <a:t>    </a:t>
                </a:r>
                <a:r>
                  <a:rPr lang="en-ZA" sz="1800" dirty="0"/>
                  <a:t>:  </a:t>
                </a:r>
                <a14:m>
                  <m:oMath xmlns:m="http://schemas.openxmlformats.org/officeDocument/2006/math">
                    <m:f>
                      <m:fPr>
                        <m:ctrlPr>
                          <a:rPr lang="en-ZA" sz="1800" i="1" smtClean="0">
                            <a:latin typeface="Cambria Math"/>
                          </a:rPr>
                        </m:ctrlPr>
                      </m:fPr>
                      <m:num>
                        <m:r>
                          <a:rPr lang="en-ZA" sz="1800" b="0" i="1" smtClean="0">
                            <a:latin typeface="Cambria Math"/>
                          </a:rPr>
                          <m:t>12</m:t>
                        </m:r>
                      </m:num>
                      <m:den>
                        <m:r>
                          <a:rPr lang="en-ZA" sz="1800" b="0" i="1" smtClean="0">
                            <a:latin typeface="Cambria Math"/>
                          </a:rPr>
                          <m:t>36</m:t>
                        </m:r>
                      </m:den>
                    </m:f>
                  </m:oMath>
                </a14:m>
                <a:r>
                  <a:rPr lang="en-ZA" sz="1800" dirty="0" smtClean="0"/>
                  <a:t>  </a:t>
                </a:r>
                <a:r>
                  <a:rPr lang="en-ZA" sz="1800" dirty="0"/>
                  <a:t>:  </a:t>
                </a:r>
                <a14:m>
                  <m:oMath xmlns:m="http://schemas.openxmlformats.org/officeDocument/2006/math">
                    <m:f>
                      <m:fPr>
                        <m:ctrlPr>
                          <a:rPr lang="en-ZA" sz="1800" i="1" smtClean="0">
                            <a:latin typeface="Cambria Math"/>
                          </a:rPr>
                        </m:ctrlPr>
                      </m:fPr>
                      <m:num>
                        <m:r>
                          <a:rPr lang="en-ZA" sz="1800" b="0" i="1" smtClean="0">
                            <a:latin typeface="Cambria Math"/>
                          </a:rPr>
                          <m:t>15</m:t>
                        </m:r>
                      </m:num>
                      <m:den>
                        <m:r>
                          <a:rPr lang="en-ZA" sz="1800" b="0" i="1" smtClean="0">
                            <a:latin typeface="Cambria Math"/>
                          </a:rPr>
                          <m:t>36</m:t>
                        </m:r>
                      </m:den>
                    </m:f>
                  </m:oMath>
                </a14:m>
                <a:endParaRPr lang="en-ZA" sz="1800" dirty="0"/>
              </a:p>
              <a:p>
                <a:pPr marL="0" indent="0">
                  <a:buNone/>
                </a:pPr>
                <a:r>
                  <a:rPr lang="en-ZA" sz="1800" dirty="0" smtClean="0"/>
                  <a:t>        = </a:t>
                </a:r>
                <a14:m>
                  <m:oMath xmlns:m="http://schemas.openxmlformats.org/officeDocument/2006/math">
                    <m:f>
                      <m:fPr>
                        <m:ctrlPr>
                          <a:rPr lang="en-ZA" sz="1800" i="1" smtClean="0">
                            <a:latin typeface="Cambria Math"/>
                          </a:rPr>
                        </m:ctrlPr>
                      </m:fPr>
                      <m:num>
                        <m:r>
                          <a:rPr lang="en-ZA" sz="1800" b="0" i="1" smtClean="0">
                            <a:latin typeface="Cambria Math"/>
                          </a:rPr>
                          <m:t>3</m:t>
                        </m:r>
                      </m:num>
                      <m:den>
                        <m:r>
                          <a:rPr lang="en-ZA" sz="1800" b="0" i="1" smtClean="0">
                            <a:latin typeface="Cambria Math"/>
                          </a:rPr>
                          <m:t>12</m:t>
                        </m:r>
                      </m:den>
                    </m:f>
                  </m:oMath>
                </a14:m>
                <a:r>
                  <a:rPr lang="en-ZA" sz="1800" dirty="0" smtClean="0"/>
                  <a:t>  </a:t>
                </a:r>
                <a:r>
                  <a:rPr lang="en-ZA" sz="1800" dirty="0"/>
                  <a:t>: </a:t>
                </a:r>
                <a14:m>
                  <m:oMath xmlns:m="http://schemas.openxmlformats.org/officeDocument/2006/math">
                    <m:f>
                      <m:fPr>
                        <m:ctrlPr>
                          <a:rPr lang="en-ZA" sz="1800" i="1" smtClean="0">
                            <a:latin typeface="Cambria Math"/>
                          </a:rPr>
                        </m:ctrlPr>
                      </m:fPr>
                      <m:num>
                        <m:r>
                          <a:rPr lang="en-ZA" sz="1800" b="0" i="1" smtClean="0">
                            <a:latin typeface="Cambria Math"/>
                          </a:rPr>
                          <m:t>4</m:t>
                        </m:r>
                      </m:num>
                      <m:den>
                        <m:r>
                          <a:rPr lang="en-ZA" sz="1800" b="0" i="1" smtClean="0">
                            <a:latin typeface="Cambria Math"/>
                          </a:rPr>
                          <m:t>12</m:t>
                        </m:r>
                      </m:den>
                    </m:f>
                  </m:oMath>
                </a14:m>
                <a:r>
                  <a:rPr lang="en-ZA" sz="1800" dirty="0" smtClean="0"/>
                  <a:t>  </a:t>
                </a:r>
                <a:r>
                  <a:rPr lang="en-ZA" sz="1800" dirty="0"/>
                  <a:t>:  </a:t>
                </a:r>
                <a14:m>
                  <m:oMath xmlns:m="http://schemas.openxmlformats.org/officeDocument/2006/math">
                    <m:f>
                      <m:fPr>
                        <m:ctrlPr>
                          <a:rPr lang="en-ZA" sz="1800" i="1" smtClean="0">
                            <a:latin typeface="Cambria Math"/>
                          </a:rPr>
                        </m:ctrlPr>
                      </m:fPr>
                      <m:num>
                        <m:r>
                          <a:rPr lang="en-ZA" sz="1800" b="0" i="1" smtClean="0">
                            <a:latin typeface="Cambria Math"/>
                          </a:rPr>
                          <m:t>5</m:t>
                        </m:r>
                      </m:num>
                      <m:den>
                        <m:r>
                          <a:rPr lang="en-ZA" sz="1800" b="0" i="1" smtClean="0">
                            <a:latin typeface="Cambria Math"/>
                          </a:rPr>
                          <m:t>12</m:t>
                        </m:r>
                      </m:den>
                    </m:f>
                  </m:oMath>
                </a14:m>
                <a:endParaRPr lang="en-ZA" sz="1800" dirty="0"/>
              </a:p>
              <a:p>
                <a:endParaRPr lang="en-ZA"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572" t="-239"/>
                </a:stretch>
              </a:blipFill>
            </p:spPr>
            <p:txBody>
              <a:bodyPr/>
              <a:lstStyle/>
              <a:p>
                <a:r>
                  <a:rPr lang="en-US">
                    <a:noFill/>
                  </a:rPr>
                  <a:t> </a:t>
                </a:r>
              </a:p>
            </p:txBody>
          </p:sp>
        </mc:Fallback>
      </mc:AlternateContent>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156176" y="4869160"/>
            <a:ext cx="2331343"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00958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Rate: </a:t>
            </a:r>
            <a:endParaRPr lang="en-ZA" sz="48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000" dirty="0" smtClean="0"/>
                  <a:t>The rate at which something takes place tells you how fast / slow it is happening</a:t>
                </a:r>
                <a:r>
                  <a:rPr lang="en-ZA" sz="2000" dirty="0" smtClean="0"/>
                  <a:t>.</a:t>
                </a:r>
                <a:endParaRPr lang="en-ZA" sz="2000" dirty="0"/>
              </a:p>
              <a:p>
                <a:pPr marL="0" indent="0">
                  <a:buNone/>
                </a:pPr>
                <a:r>
                  <a:rPr lang="en-ZA" b="1" dirty="0"/>
                  <a:t>Examples</a:t>
                </a:r>
                <a:r>
                  <a:rPr lang="en-ZA" b="1" dirty="0" smtClean="0"/>
                  <a:t>:</a:t>
                </a:r>
              </a:p>
              <a:p>
                <a:r>
                  <a:rPr lang="en-ZA" sz="2000" dirty="0" smtClean="0"/>
                  <a:t>If </a:t>
                </a:r>
                <a:r>
                  <a:rPr lang="en-ZA" sz="2000" dirty="0"/>
                  <a:t>you earn R 15 an hour at work, you are being paid the rate of R 15 per hour or R15/h</a:t>
                </a:r>
              </a:p>
              <a:p>
                <a:r>
                  <a:rPr lang="en-ZA" sz="2000" dirty="0" smtClean="0"/>
                  <a:t>If </a:t>
                </a:r>
                <a:r>
                  <a:rPr lang="en-ZA" sz="2000" dirty="0"/>
                  <a:t>you run 100 m in 20 seconds you are running at an average rate (speed) of </a:t>
                </a:r>
                <a14:m>
                  <m:oMath xmlns:m="http://schemas.openxmlformats.org/officeDocument/2006/math">
                    <m:f>
                      <m:fPr>
                        <m:ctrlPr>
                          <a:rPr lang="en-ZA" sz="2000" i="1" smtClean="0">
                            <a:latin typeface="Cambria Math"/>
                          </a:rPr>
                        </m:ctrlPr>
                      </m:fPr>
                      <m:num>
                        <m:r>
                          <a:rPr lang="en-ZA" sz="2000" b="0" i="1" smtClean="0">
                            <a:latin typeface="Cambria Math"/>
                          </a:rPr>
                          <m:t>100 </m:t>
                        </m:r>
                        <m:r>
                          <a:rPr lang="en-ZA" sz="2000" b="0" i="1" smtClean="0">
                            <a:latin typeface="Cambria Math"/>
                          </a:rPr>
                          <m:t>𝑚</m:t>
                        </m:r>
                      </m:num>
                      <m:den>
                        <m:r>
                          <a:rPr lang="en-ZA" sz="2000" b="0" i="1" smtClean="0">
                            <a:latin typeface="Cambria Math"/>
                          </a:rPr>
                          <m:t>20</m:t>
                        </m:r>
                        <m:r>
                          <a:rPr lang="en-ZA" sz="2000" b="0" i="1" smtClean="0">
                            <a:latin typeface="Cambria Math"/>
                          </a:rPr>
                          <m:t>𝑠</m:t>
                        </m:r>
                      </m:den>
                    </m:f>
                    <m:r>
                      <a:rPr lang="en-ZA" sz="2000" b="0" i="0" smtClean="0">
                        <a:latin typeface="Cambria Math"/>
                      </a:rPr>
                      <m:t> </m:t>
                    </m:r>
                  </m:oMath>
                </a14:m>
                <a:r>
                  <a:rPr lang="en-ZA" sz="2000" dirty="0" smtClean="0"/>
                  <a:t> </a:t>
                </a:r>
                <a:r>
                  <a:rPr lang="en-ZA" sz="2000" dirty="0"/>
                  <a:t>= 5 m per second or 5 m/s (</a:t>
                </a:r>
                <a:r>
                  <a:rPr lang="en-ZA" sz="2000" dirty="0" smtClean="0"/>
                  <a:t>5m.s­¯¹)</a:t>
                </a:r>
                <a:endParaRPr lang="en-ZA" sz="2000" dirty="0"/>
              </a:p>
              <a:p>
                <a:endParaRPr lang="en-ZA"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600200"/>
                <a:ext cx="8496944" cy="5069160"/>
              </a:xfrm>
              <a:blipFill rotWithShape="1">
                <a:blip r:embed="rId2"/>
                <a:stretch>
                  <a:fillRect l="-1644" t="-239" r="-858"/>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969977"/>
            <a:ext cx="1875656" cy="2542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40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Example:</a:t>
            </a:r>
            <a:endParaRPr lang="en-ZA" sz="4800" dirty="0"/>
          </a:p>
        </p:txBody>
      </p:sp>
      <p:sp>
        <p:nvSpPr>
          <p:cNvPr id="5" name="Content Placeholder 2"/>
          <p:cNvSpPr>
            <a:spLocks noGrp="1"/>
          </p:cNvSpPr>
          <p:nvPr>
            <p:ph idx="1"/>
          </p:nvPr>
        </p:nvSpPr>
        <p:spPr>
          <a:xfrm>
            <a:off x="457200" y="1600200"/>
            <a:ext cx="8219256" cy="4525963"/>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dirty="0"/>
              <a:t>26 – ((6 ÷ 3) + 2)</a:t>
            </a:r>
          </a:p>
          <a:p>
            <a:pPr marL="0" indent="0">
              <a:buNone/>
            </a:pPr>
            <a:r>
              <a:rPr lang="en-ZA" sz="2400" dirty="0"/>
              <a:t>= 26 – (2 + 2)</a:t>
            </a:r>
          </a:p>
          <a:p>
            <a:pPr marL="0" indent="0">
              <a:buNone/>
            </a:pPr>
            <a:r>
              <a:rPr lang="en-ZA" sz="2400" dirty="0"/>
              <a:t>= 26 – 4</a:t>
            </a:r>
          </a:p>
          <a:p>
            <a:pPr marL="0" indent="0">
              <a:buNone/>
            </a:pPr>
            <a:r>
              <a:rPr lang="en-ZA" sz="2400" dirty="0"/>
              <a:t>= 22</a:t>
            </a:r>
          </a:p>
          <a:p>
            <a:r>
              <a:rPr lang="en-ZA" sz="2400" dirty="0"/>
              <a:t>Without the second brackets this equation would be:</a:t>
            </a:r>
          </a:p>
          <a:p>
            <a:pPr marL="0" indent="0">
              <a:buNone/>
            </a:pPr>
            <a:r>
              <a:rPr lang="en-ZA" sz="2400" dirty="0"/>
              <a:t>26 – (6 ÷ 3) + 2</a:t>
            </a:r>
          </a:p>
          <a:p>
            <a:pPr marL="0" indent="0">
              <a:buNone/>
            </a:pPr>
            <a:r>
              <a:rPr lang="en-ZA" sz="2400" dirty="0"/>
              <a:t>= 26 – 2 + 2</a:t>
            </a:r>
          </a:p>
          <a:p>
            <a:pPr marL="0" indent="0">
              <a:buNone/>
            </a:pPr>
            <a:r>
              <a:rPr lang="en-ZA" sz="2400" dirty="0"/>
              <a:t>= 26 – 0</a:t>
            </a:r>
          </a:p>
          <a:p>
            <a:pPr marL="0" indent="0">
              <a:buNone/>
            </a:pPr>
            <a:r>
              <a:rPr lang="en-ZA" sz="2400" dirty="0"/>
              <a:t>= 26</a:t>
            </a:r>
          </a:p>
          <a:p>
            <a:pPr marL="0" indent="0">
              <a:buNone/>
            </a:pPr>
            <a:endParaRPr lang="en-ZA" sz="1800" dirty="0" smtClean="0"/>
          </a:p>
          <a:p>
            <a:endParaRPr lang="en-ZA" sz="1800" dirty="0"/>
          </a:p>
        </p:txBody>
      </p:sp>
    </p:spTree>
    <p:extLst>
      <p:ext uri="{BB962C8B-B14F-4D97-AF65-F5344CB8AC3E}">
        <p14:creationId xmlns:p14="http://schemas.microsoft.com/office/powerpoint/2010/main" val="3206309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Addition </a:t>
            </a:r>
            <a:endParaRPr lang="en-ZA" sz="4800" dirty="0"/>
          </a:p>
        </p:txBody>
      </p:sp>
      <p:sp>
        <p:nvSpPr>
          <p:cNvPr id="5" name="Content Placeholder 2"/>
          <p:cNvSpPr>
            <a:spLocks noGrp="1"/>
          </p:cNvSpPr>
          <p:nvPr>
            <p:ph idx="1"/>
          </p:nvPr>
        </p:nvSpPr>
        <p:spPr>
          <a:xfrm>
            <a:off x="457200" y="1600200"/>
            <a:ext cx="8219256" cy="4525963"/>
          </a:xfrm>
          <a:solidFill>
            <a:schemeClr val="bg1">
              <a:lumMod val="95000"/>
              <a:alpha val="75000"/>
            </a:schemeClr>
          </a:solidFill>
          <a:scene3d>
            <a:camera prst="orthographicFront"/>
            <a:lightRig rig="threePt" dir="t"/>
          </a:scene3d>
          <a:sp3d>
            <a:bevelT/>
          </a:sp3d>
        </p:spPr>
        <p:txBody>
          <a:bodyPr>
            <a:noAutofit/>
          </a:bodyPr>
          <a:lstStyle/>
          <a:p>
            <a:r>
              <a:rPr lang="en-ZA" dirty="0"/>
              <a:t>The meaning of addition is the bringing together of objects of the same kind or calculating the sum.</a:t>
            </a:r>
          </a:p>
          <a:p>
            <a:r>
              <a:rPr lang="en-ZA" dirty="0"/>
              <a:t>Take the situation where there are 3 boys and 4 girls on bicycles. How many bicycles are there? </a:t>
            </a:r>
          </a:p>
          <a:p>
            <a:r>
              <a:rPr lang="en-ZA" dirty="0"/>
              <a:t>3 bicycles + 4 bicycles = 7 bicycles</a:t>
            </a:r>
          </a:p>
          <a:p>
            <a:r>
              <a:rPr lang="en-ZA" dirty="0"/>
              <a:t>But: 3 boys + 4 girls = 3 boys + 4 girls</a:t>
            </a:r>
          </a:p>
        </p:txBody>
      </p:sp>
    </p:spTree>
    <p:extLst>
      <p:ext uri="{BB962C8B-B14F-4D97-AF65-F5344CB8AC3E}">
        <p14:creationId xmlns:p14="http://schemas.microsoft.com/office/powerpoint/2010/main" val="2913650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28B54E-F07A-46D3-B7D8-29C4F5ECBB49}"/>
</file>

<file path=customXml/itemProps2.xml><?xml version="1.0" encoding="utf-8"?>
<ds:datastoreItem xmlns:ds="http://schemas.openxmlformats.org/officeDocument/2006/customXml" ds:itemID="{0D47B0DA-8209-48ED-AB50-D2920E9565B8}"/>
</file>

<file path=customXml/itemProps3.xml><?xml version="1.0" encoding="utf-8"?>
<ds:datastoreItem xmlns:ds="http://schemas.openxmlformats.org/officeDocument/2006/customXml" ds:itemID="{B684C691-28C9-4290-8042-586B78A00655}"/>
</file>

<file path=docProps/app.xml><?xml version="1.0" encoding="utf-8"?>
<Properties xmlns="http://schemas.openxmlformats.org/officeDocument/2006/extended-properties" xmlns:vt="http://schemas.openxmlformats.org/officeDocument/2006/docPropsVTypes">
  <Template/>
  <TotalTime>4175</TotalTime>
  <Words>3125</Words>
  <Application>Microsoft Office PowerPoint</Application>
  <PresentationFormat>On-screen Show (4:3)</PresentationFormat>
  <Paragraphs>526</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Introduction</vt:lpstr>
      <vt:lpstr>Terminology </vt:lpstr>
      <vt:lpstr>The number concept </vt:lpstr>
      <vt:lpstr>Writing Down Numbers </vt:lpstr>
      <vt:lpstr>Example:</vt:lpstr>
      <vt:lpstr>Calculations Rules</vt:lpstr>
      <vt:lpstr>Example:</vt:lpstr>
      <vt:lpstr>Addition </vt:lpstr>
      <vt:lpstr>Remember:</vt:lpstr>
      <vt:lpstr>Example:</vt:lpstr>
      <vt:lpstr>Example:                             Cont…</vt:lpstr>
      <vt:lpstr>Example:                              Cont…</vt:lpstr>
      <vt:lpstr>Example:                             Cont….</vt:lpstr>
      <vt:lpstr>Subtraction </vt:lpstr>
      <vt:lpstr>Integers </vt:lpstr>
      <vt:lpstr>Integers                              Cont… </vt:lpstr>
      <vt:lpstr>Adding positive and negative numbers </vt:lpstr>
      <vt:lpstr>Subtracting positive and negative numbers </vt:lpstr>
      <vt:lpstr>Multiplication</vt:lpstr>
      <vt:lpstr>Multiplication terminology </vt:lpstr>
      <vt:lpstr>Important rules</vt:lpstr>
      <vt:lpstr>Multiplication examples:</vt:lpstr>
      <vt:lpstr>Multiplication examples:        cont…</vt:lpstr>
      <vt:lpstr>Multiplication examples         cont…</vt:lpstr>
      <vt:lpstr>Multiplication examples      cont…</vt:lpstr>
      <vt:lpstr>Multiplication examples      cont…</vt:lpstr>
      <vt:lpstr>Multiplication examples      cont…</vt:lpstr>
      <vt:lpstr>Multiplication examples         cont…</vt:lpstr>
      <vt:lpstr>Multiplication examples         cont…</vt:lpstr>
      <vt:lpstr>Multiplication examples         cont…</vt:lpstr>
      <vt:lpstr>Multiplication examples        cont…</vt:lpstr>
      <vt:lpstr>Division </vt:lpstr>
      <vt:lpstr>Division terminology </vt:lpstr>
      <vt:lpstr>Division terminology              cont…</vt:lpstr>
      <vt:lpstr>Division examples</vt:lpstr>
      <vt:lpstr>Division examples              cont…</vt:lpstr>
      <vt:lpstr>Division examples              cont…</vt:lpstr>
      <vt:lpstr>Division examples              cont…</vt:lpstr>
      <vt:lpstr>Division examples              cont…</vt:lpstr>
      <vt:lpstr>Division examples                 cont…</vt:lpstr>
      <vt:lpstr>Division examples                cont…</vt:lpstr>
      <vt:lpstr>Fractions </vt:lpstr>
      <vt:lpstr>Fractions          cont… </vt:lpstr>
      <vt:lpstr>Fractions     cont… </vt:lpstr>
      <vt:lpstr>Fractions     cont… </vt:lpstr>
      <vt:lpstr>Fractions     cont… </vt:lpstr>
      <vt:lpstr>Fractions     cont… </vt:lpstr>
      <vt:lpstr>Fractions     cont… </vt:lpstr>
      <vt:lpstr>Fractions     cont… </vt:lpstr>
      <vt:lpstr>Decimals  </vt:lpstr>
      <vt:lpstr>Decimals     cont… </vt:lpstr>
      <vt:lpstr>Decimals     cont… </vt:lpstr>
      <vt:lpstr>Decimals     cont… </vt:lpstr>
      <vt:lpstr>Calculating with decimal fractions</vt:lpstr>
      <vt:lpstr>Addition and subtraction</vt:lpstr>
      <vt:lpstr>Multiplication</vt:lpstr>
      <vt:lpstr>Division  </vt:lpstr>
      <vt:lpstr>Squares and cubes  </vt:lpstr>
      <vt:lpstr>Square roots and cube roots:  </vt:lpstr>
      <vt:lpstr>Mathematical signs: </vt:lpstr>
      <vt:lpstr>Rounding off (Correcting) </vt:lpstr>
      <vt:lpstr>Examples:  </vt:lpstr>
      <vt:lpstr>Percentages </vt:lpstr>
      <vt:lpstr>Percentages          cont… </vt:lpstr>
      <vt:lpstr>Percentages     cont… </vt:lpstr>
      <vt:lpstr>Percentages    cont… </vt:lpstr>
      <vt:lpstr>Ratio </vt:lpstr>
      <vt:lpstr>Ratio         cont… </vt:lpstr>
      <vt:lpstr>Ratio      cont… </vt:lpstr>
      <vt:lpstr>Division of quantity in a certain ratio </vt:lpstr>
      <vt:lpstr>Division of quantity in a certain ratio        cont…</vt:lpstr>
      <vt:lpstr>Rate: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195</cp:revision>
  <dcterms:created xsi:type="dcterms:W3CDTF">2016-11-15T07:03:29Z</dcterms:created>
  <dcterms:modified xsi:type="dcterms:W3CDTF">2018-03-07T08:53:30Z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