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3" r:id="rId2"/>
    <p:sldId id="382" r:id="rId3"/>
    <p:sldId id="373" r:id="rId4"/>
    <p:sldId id="385" r:id="rId5"/>
    <p:sldId id="387" r:id="rId6"/>
    <p:sldId id="386" r:id="rId7"/>
    <p:sldId id="388" r:id="rId8"/>
    <p:sldId id="389" r:id="rId9"/>
    <p:sldId id="390" r:id="rId10"/>
    <p:sldId id="384" r:id="rId11"/>
    <p:sldId id="45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88" autoAdjust="0"/>
    <p:restoredTop sz="94579" autoAdjust="0"/>
  </p:normalViewPr>
  <p:slideViewPr>
    <p:cSldViewPr>
      <p:cViewPr>
        <p:scale>
          <a:sx n="66" d="100"/>
          <a:sy n="66" d="100"/>
        </p:scale>
        <p:origin x="-132"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extBox 10"/>
          <p:cNvSpPr txBox="1"/>
          <p:nvPr userDrawn="1"/>
        </p:nvSpPr>
        <p:spPr>
          <a:xfrm>
            <a:off x="395536" y="476672"/>
            <a:ext cx="5544616" cy="1754326"/>
          </a:xfrm>
          <a:prstGeom prst="rect">
            <a:avLst/>
          </a:prstGeom>
          <a:solidFill>
            <a:schemeClr val="bg1">
              <a:lumMod val="75000"/>
            </a:schemeClr>
          </a:solidFill>
          <a:scene3d>
            <a:camera prst="orthographicFront"/>
            <a:lightRig rig="threePt" dir="t"/>
          </a:scene3d>
          <a:sp3d>
            <a:bevelT/>
          </a:sp3d>
        </p:spPr>
        <p:txBody>
          <a:bodyPr wrap="square" rtlCol="0">
            <a:spAutoFit/>
          </a:bodyPr>
          <a:lstStyle/>
          <a:p>
            <a:pPr algn="ctr"/>
            <a:r>
              <a:rPr lang="it-IT" sz="3600" b="1" dirty="0" smtClean="0">
                <a:solidFill>
                  <a:srgbClr val="C00000"/>
                </a:solidFill>
                <a:latin typeface="+mj-lt"/>
              </a:rPr>
              <a:t>NQF 5: OCCUPATIONAL CERTIFICATE: SUGAR PROCESSING CONTROLLER</a:t>
            </a:r>
          </a:p>
        </p:txBody>
      </p:sp>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504" y="5472608"/>
            <a:ext cx="1273287"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92423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2018/02/23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1349108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2018/02/23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4058339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2018/02/23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1965831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33D3F1-B886-4AA3-90B5-F60263DF2F6E}" type="datetimeFigureOut">
              <a:rPr lang="en-ZA" smtClean="0"/>
              <a:t>2018/02/23</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53445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1933D3F1-B886-4AA3-90B5-F60263DF2F6E}" type="datetimeFigureOut">
              <a:rPr lang="en-ZA" smtClean="0"/>
              <a:t>2018/02/23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362287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1933D3F1-B886-4AA3-90B5-F60263DF2F6E}" type="datetimeFigureOut">
              <a:rPr lang="en-ZA" smtClean="0"/>
              <a:t>2018/02/23</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860080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1933D3F1-B886-4AA3-90B5-F60263DF2F6E}" type="datetimeFigureOut">
              <a:rPr lang="en-ZA" smtClean="0"/>
              <a:t>2018/02/23</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136660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3D3F1-B886-4AA3-90B5-F60263DF2F6E}" type="datetimeFigureOut">
              <a:rPr lang="en-ZA" smtClean="0"/>
              <a:t>2018/02/23</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19927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3D3F1-B886-4AA3-90B5-F60263DF2F6E}" type="datetimeFigureOut">
              <a:rPr lang="en-ZA" smtClean="0"/>
              <a:t>2018/02/23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1177752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3D3F1-B886-4AA3-90B5-F60263DF2F6E}" type="datetimeFigureOut">
              <a:rPr lang="en-ZA" smtClean="0"/>
              <a:t>2018/02/23</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88462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3D3F1-B886-4AA3-90B5-F60263DF2F6E}" type="datetimeFigureOut">
              <a:rPr lang="en-ZA" smtClean="0"/>
              <a:t>2018/02/23</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F74FE-4481-45CF-9C4D-C8C0AA2C6835}" type="slidenum">
              <a:rPr lang="en-ZA" smtClean="0"/>
              <a:t>‹#›</a:t>
            </a:fld>
            <a:endParaRPr lang="en-ZA"/>
          </a:p>
        </p:txBody>
      </p:sp>
    </p:spTree>
    <p:extLst>
      <p:ext uri="{BB962C8B-B14F-4D97-AF65-F5344CB8AC3E}">
        <p14:creationId xmlns:p14="http://schemas.microsoft.com/office/powerpoint/2010/main" val="485008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691680" y="3717032"/>
            <a:ext cx="7056784" cy="1512168"/>
          </a:xfrm>
          <a:prstGeom prst="rect">
            <a:avLst/>
          </a:prstGeom>
          <a:solidFill>
            <a:schemeClr val="bg1">
              <a:lumMod val="85000"/>
            </a:schemeClr>
          </a:solidFill>
          <a:scene3d>
            <a:camera prst="orthographicFront"/>
            <a:lightRig rig="threePt" dir="t"/>
          </a:scene3d>
          <a:sp3d>
            <a:bevelT/>
          </a:sp3d>
        </p:spPr>
        <p:txBody>
          <a:bodyPr>
            <a:normAutofit lnSpcReduction="1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endParaRPr lang="en-US" sz="2800" dirty="0" smtClean="0">
              <a:solidFill>
                <a:srgbClr val="C0504D">
                  <a:lumMod val="75000"/>
                </a:srgbClr>
              </a:solidFill>
            </a:endParaRPr>
          </a:p>
          <a:p>
            <a:pPr algn="ctr"/>
            <a:r>
              <a:rPr lang="en-US" sz="2800" dirty="0" smtClean="0">
                <a:solidFill>
                  <a:srgbClr val="C0504D">
                    <a:lumMod val="75000"/>
                  </a:srgbClr>
                </a:solidFill>
              </a:rPr>
              <a:t>KNOWLEDGE TOPIC </a:t>
            </a:r>
            <a:r>
              <a:rPr lang="en-US" sz="2800" dirty="0" smtClean="0">
                <a:solidFill>
                  <a:srgbClr val="C0504D">
                    <a:lumMod val="75000"/>
                  </a:srgbClr>
                </a:solidFill>
              </a:rPr>
              <a:t>4:</a:t>
            </a:r>
            <a:endParaRPr lang="en-US" sz="2800" dirty="0" smtClean="0">
              <a:solidFill>
                <a:srgbClr val="C0504D">
                  <a:lumMod val="75000"/>
                </a:srgbClr>
              </a:solidFill>
            </a:endParaRPr>
          </a:p>
          <a:p>
            <a:pPr algn="ctr"/>
            <a:r>
              <a:rPr lang="en-US" sz="2800" dirty="0" smtClean="0">
                <a:solidFill>
                  <a:srgbClr val="C0504D">
                    <a:lumMod val="75000"/>
                  </a:srgbClr>
                </a:solidFill>
              </a:rPr>
              <a:t>GRAPHS</a:t>
            </a:r>
            <a:endParaRPr lang="en-US" sz="2800" dirty="0" smtClean="0">
              <a:solidFill>
                <a:srgbClr val="C0504D">
                  <a:lumMod val="75000"/>
                </a:srgbClr>
              </a:solidFill>
            </a:endParaRPr>
          </a:p>
          <a:p>
            <a:endParaRPr lang="en-US" sz="2400" dirty="0" smtClean="0">
              <a:solidFill>
                <a:srgbClr val="C0504D">
                  <a:lumMod val="75000"/>
                </a:srgbClr>
              </a:solidFill>
            </a:endParaRPr>
          </a:p>
          <a:p>
            <a:endParaRPr lang="en-ZA" sz="2400" dirty="0">
              <a:solidFill>
                <a:srgbClr val="C0504D">
                  <a:lumMod val="75000"/>
                </a:srgbClr>
              </a:solidFill>
            </a:endParaRPr>
          </a:p>
        </p:txBody>
      </p:sp>
    </p:spTree>
    <p:extLst>
      <p:ext uri="{BB962C8B-B14F-4D97-AF65-F5344CB8AC3E}">
        <p14:creationId xmlns:p14="http://schemas.microsoft.com/office/powerpoint/2010/main" val="1659095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800" dirty="0"/>
              <a:t>HOW TO DRAW A GRAPH</a:t>
            </a:r>
            <a:endParaRPr lang="en-ZA" sz="4800" dirty="0"/>
          </a:p>
        </p:txBody>
      </p:sp>
      <p:sp>
        <p:nvSpPr>
          <p:cNvPr id="5" name="Content Placeholder 2"/>
          <p:cNvSpPr>
            <a:spLocks noGrp="1"/>
          </p:cNvSpPr>
          <p:nvPr>
            <p:ph idx="1"/>
          </p:nvPr>
        </p:nvSpPr>
        <p:spPr>
          <a:xfrm>
            <a:off x="323528" y="1600200"/>
            <a:ext cx="8496944" cy="5069160"/>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1800" dirty="0" smtClean="0"/>
              <a:t>Using </a:t>
            </a:r>
            <a:r>
              <a:rPr lang="en-US" sz="1800" dirty="0"/>
              <a:t>Excel</a:t>
            </a:r>
          </a:p>
          <a:p>
            <a:r>
              <a:rPr lang="en-US" sz="1800" dirty="0"/>
              <a:t>If you have access to a computer you can also draw your standard curves on the Excel </a:t>
            </a:r>
            <a:r>
              <a:rPr lang="en-US" sz="1800" dirty="0" err="1"/>
              <a:t>programme</a:t>
            </a:r>
            <a:r>
              <a:rPr lang="en-US" sz="1800" dirty="0"/>
              <a:t> of </a:t>
            </a:r>
            <a:r>
              <a:rPr lang="en-US" sz="1800" dirty="0" smtClean="0"/>
              <a:t>Microsoft.</a:t>
            </a:r>
          </a:p>
          <a:p>
            <a:r>
              <a:rPr lang="en-US" sz="1800" dirty="0" smtClean="0"/>
              <a:t>Type </a:t>
            </a:r>
            <a:r>
              <a:rPr lang="en-US" sz="1800" dirty="0"/>
              <a:t>the data into the spreadsheet (The X-axis values in the first column and the Y-axis values in the second column. Put the titles of the X-axis and the Y-axis in the first row of each column.</a:t>
            </a:r>
          </a:p>
          <a:p>
            <a:r>
              <a:rPr lang="en-US" sz="1800" dirty="0" smtClean="0"/>
              <a:t>Select </a:t>
            </a:r>
            <a:r>
              <a:rPr lang="en-US" sz="1800" dirty="0"/>
              <a:t>the cells that contain the data that you want to use for the chart. Tip: If you select only one cell, Excel automatically plots all cells that contain data that is adjacent to that cell into a chart. If the cells that you want to plot in a chart are not in a continuous range, you can select nonadjacent cells or ranges as long as the selection forms a rectangle. You can also hide the rows or columns that you do not want to plot in the chart.</a:t>
            </a:r>
          </a:p>
          <a:p>
            <a:r>
              <a:rPr lang="en-US" sz="1800" dirty="0" smtClean="0"/>
              <a:t>On </a:t>
            </a:r>
            <a:r>
              <a:rPr lang="en-US" sz="1800" dirty="0"/>
              <a:t>the Insert tab, in the Charts group, do one of the following: </a:t>
            </a:r>
          </a:p>
          <a:p>
            <a:pPr lvl="1"/>
            <a:r>
              <a:rPr lang="en-US" sz="1400" dirty="0" smtClean="0"/>
              <a:t>Click </a:t>
            </a:r>
            <a:r>
              <a:rPr lang="en-US" sz="1400" dirty="0"/>
              <a:t>the chart type, and then click a chart subtype that you want to use. </a:t>
            </a:r>
          </a:p>
          <a:p>
            <a:pPr lvl="1"/>
            <a:r>
              <a:rPr lang="en-US" sz="1400" dirty="0" smtClean="0"/>
              <a:t>To </a:t>
            </a:r>
            <a:r>
              <a:rPr lang="en-US" sz="1400" dirty="0"/>
              <a:t>see all available chart types, click to launch the Insert Chart dialog box, and then click the arrows to scroll through the chart types.</a:t>
            </a:r>
          </a:p>
          <a:p>
            <a:pPr lvl="1"/>
            <a:r>
              <a:rPr lang="en-US" sz="1400" dirty="0"/>
              <a:t>c.	Tip: A ScreenTip displays the chart type name when you rest the mouse pointer over any chart type or chart subtype</a:t>
            </a:r>
            <a:r>
              <a:rPr lang="en-US" sz="1400" dirty="0" smtClean="0"/>
              <a:t>.</a:t>
            </a:r>
            <a:endParaRPr lang="en-US" sz="1400" dirty="0"/>
          </a:p>
        </p:txBody>
      </p:sp>
    </p:spTree>
    <p:extLst>
      <p:ext uri="{BB962C8B-B14F-4D97-AF65-F5344CB8AC3E}">
        <p14:creationId xmlns:p14="http://schemas.microsoft.com/office/powerpoint/2010/main" val="3206309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800" dirty="0"/>
              <a:t>HOW TO DRAW A GRAPH</a:t>
            </a:r>
            <a:endParaRPr lang="en-ZA" sz="4800" dirty="0"/>
          </a:p>
        </p:txBody>
      </p:sp>
      <p:sp>
        <p:nvSpPr>
          <p:cNvPr id="5" name="Content Placeholder 2"/>
          <p:cNvSpPr>
            <a:spLocks noGrp="1"/>
          </p:cNvSpPr>
          <p:nvPr>
            <p:ph idx="1"/>
          </p:nvPr>
        </p:nvSpPr>
        <p:spPr>
          <a:xfrm>
            <a:off x="323528" y="1600200"/>
            <a:ext cx="3960440" cy="4997152"/>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1500" dirty="0" smtClean="0"/>
              <a:t>Using Excel (Continued)</a:t>
            </a:r>
            <a:endParaRPr lang="en-US" sz="1500" dirty="0"/>
          </a:p>
          <a:p>
            <a:r>
              <a:rPr lang="en-US" sz="1500" dirty="0" smtClean="0"/>
              <a:t>Click </a:t>
            </a:r>
            <a:r>
              <a:rPr lang="en-US" sz="1500" dirty="0"/>
              <a:t>on Insert Chart – Scatter Plot and further refine your graph by choosing Chart Layouts with a background grid.</a:t>
            </a:r>
          </a:p>
          <a:p>
            <a:r>
              <a:rPr lang="en-US" sz="1500" dirty="0" smtClean="0"/>
              <a:t>Click </a:t>
            </a:r>
            <a:r>
              <a:rPr lang="en-US" sz="1500" dirty="0"/>
              <a:t>the chart element for which you want to change the layout, or do the following to select it from a list of chart elements.</a:t>
            </a:r>
          </a:p>
          <a:p>
            <a:pPr lvl="1"/>
            <a:r>
              <a:rPr lang="en-US" sz="1500" dirty="0" smtClean="0"/>
              <a:t>Click </a:t>
            </a:r>
            <a:r>
              <a:rPr lang="en-US" sz="1500" dirty="0"/>
              <a:t>anywhere in the chart to display the Chart Tools.</a:t>
            </a:r>
          </a:p>
          <a:p>
            <a:pPr lvl="1"/>
            <a:r>
              <a:rPr lang="en-US" sz="1500" dirty="0" smtClean="0"/>
              <a:t>On </a:t>
            </a:r>
            <a:r>
              <a:rPr lang="en-US" sz="1500" dirty="0"/>
              <a:t>the Format tab, in the Current Selection group, click the arrow in the Chart Elements box, and then click the chart element that you want.</a:t>
            </a:r>
          </a:p>
          <a:p>
            <a:pPr lvl="1"/>
            <a:r>
              <a:rPr lang="en-US" sz="1500" dirty="0" smtClean="0"/>
              <a:t>On </a:t>
            </a:r>
            <a:r>
              <a:rPr lang="en-US" sz="1500" dirty="0"/>
              <a:t>the Layout tab, in the Labels, Axes, or Background group, click the chart element button that corresponds with the chart element that you selected, and then click the layout option that you want.</a:t>
            </a:r>
            <a:endParaRPr lang="en-US" sz="150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2276872"/>
            <a:ext cx="4467326"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4381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Introduction</a:t>
            </a:r>
            <a:endParaRPr lang="en-ZA" sz="4800" dirty="0"/>
          </a:p>
        </p:txBody>
      </p:sp>
      <p:sp>
        <p:nvSpPr>
          <p:cNvPr id="5" name="Content Placeholder 2"/>
          <p:cNvSpPr>
            <a:spLocks noGrp="1"/>
          </p:cNvSpPr>
          <p:nvPr>
            <p:ph idx="1"/>
          </p:nvPr>
        </p:nvSpPr>
        <p:spPr>
          <a:xfrm>
            <a:off x="457200" y="1600200"/>
            <a:ext cx="4114800" cy="4525963"/>
          </a:xfrm>
          <a:solidFill>
            <a:schemeClr val="bg1">
              <a:lumMod val="95000"/>
              <a:alpha val="75000"/>
            </a:schemeClr>
          </a:solidFill>
          <a:scene3d>
            <a:camera prst="orthographicFront"/>
            <a:lightRig rig="threePt" dir="t"/>
          </a:scene3d>
          <a:sp3d>
            <a:bevelT/>
          </a:sp3d>
        </p:spPr>
        <p:txBody>
          <a:bodyPr>
            <a:normAutofit lnSpcReduction="10000"/>
          </a:bodyPr>
          <a:lstStyle/>
          <a:p>
            <a:pPr marL="0" indent="0">
              <a:buNone/>
            </a:pPr>
            <a:r>
              <a:rPr lang="en-US" dirty="0"/>
              <a:t>A graph is a pictorial representation of two sets of conditions. These could vary from cigarettes smoked over a week or month or year to weekly Boiling House or Recoveries over a mill’s crushing season.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7521" y="2420888"/>
            <a:ext cx="3810943" cy="24486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1613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Axis</a:t>
            </a:r>
            <a:endParaRPr lang="en-ZA" sz="4800" dirty="0"/>
          </a:p>
        </p:txBody>
      </p:sp>
      <p:sp>
        <p:nvSpPr>
          <p:cNvPr id="5" name="Content Placeholder 2"/>
          <p:cNvSpPr>
            <a:spLocks noGrp="1"/>
          </p:cNvSpPr>
          <p:nvPr>
            <p:ph idx="1"/>
          </p:nvPr>
        </p:nvSpPr>
        <p:spPr>
          <a:xfrm>
            <a:off x="539552" y="1772816"/>
            <a:ext cx="3898776" cy="4464496"/>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900" dirty="0"/>
              <a:t>A graph has two axes. A horizontal axis and a vertical axis. Each axis is used for a particular set of conditions. Each axis must be labelled and the values for each particular set of conditions must be stated.</a:t>
            </a:r>
            <a:endParaRPr lang="en-ZA" sz="29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9792" y="2434580"/>
            <a:ext cx="4053468" cy="29386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0076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Information</a:t>
            </a:r>
            <a:endParaRPr lang="en-ZA" sz="4800" dirty="0"/>
          </a:p>
        </p:txBody>
      </p:sp>
      <p:sp>
        <p:nvSpPr>
          <p:cNvPr id="5" name="Content Placeholder 2"/>
          <p:cNvSpPr>
            <a:spLocks noGrp="1"/>
          </p:cNvSpPr>
          <p:nvPr>
            <p:ph idx="1"/>
          </p:nvPr>
        </p:nvSpPr>
        <p:spPr>
          <a:xfrm>
            <a:off x="457200" y="1672208"/>
            <a:ext cx="8219256" cy="4853136"/>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400" dirty="0"/>
              <a:t>When drawing a graph the following information must be put onto the graph paper.</a:t>
            </a:r>
          </a:p>
          <a:p>
            <a:r>
              <a:rPr lang="en-US" sz="2400" dirty="0" smtClean="0"/>
              <a:t>Heading </a:t>
            </a:r>
            <a:r>
              <a:rPr lang="en-US" sz="2400" dirty="0"/>
              <a:t>of the graph e.g. Standard Phosphate graph.</a:t>
            </a:r>
          </a:p>
          <a:p>
            <a:r>
              <a:rPr lang="en-US" sz="2400" dirty="0" smtClean="0"/>
              <a:t>Date </a:t>
            </a:r>
            <a:r>
              <a:rPr lang="en-US" sz="2400" dirty="0"/>
              <a:t>the graph was drawn – this is important as some chemicals deteriorate over a period of time and a new graph has to be drawn with freshly prepared chemicals.</a:t>
            </a:r>
          </a:p>
          <a:p>
            <a:r>
              <a:rPr lang="en-US" sz="2400" dirty="0" smtClean="0"/>
              <a:t>Name </a:t>
            </a:r>
            <a:r>
              <a:rPr lang="en-US" sz="2400" dirty="0"/>
              <a:t>of the person who drew up the graph – not everybody in a mill laboratory draws up a graph but a lot of people read a graph - if needed the person who drew up the graph can be consulted.</a:t>
            </a:r>
          </a:p>
          <a:p>
            <a:r>
              <a:rPr lang="en-US" sz="2400" dirty="0" smtClean="0"/>
              <a:t>Any </a:t>
            </a:r>
            <a:r>
              <a:rPr lang="en-US" sz="2400" dirty="0"/>
              <a:t>additional information may be written down on the back of the graph paper.</a:t>
            </a:r>
          </a:p>
        </p:txBody>
      </p:sp>
    </p:spTree>
    <p:extLst>
      <p:ext uri="{BB962C8B-B14F-4D97-AF65-F5344CB8AC3E}">
        <p14:creationId xmlns:p14="http://schemas.microsoft.com/office/powerpoint/2010/main" val="2440426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Standard Graphs</a:t>
            </a:r>
            <a:endParaRPr lang="en-ZA" sz="4800" dirty="0"/>
          </a:p>
        </p:txBody>
      </p:sp>
      <p:sp>
        <p:nvSpPr>
          <p:cNvPr id="5" name="Content Placeholder 2"/>
          <p:cNvSpPr>
            <a:spLocks noGrp="1"/>
          </p:cNvSpPr>
          <p:nvPr>
            <p:ph idx="1"/>
          </p:nvPr>
        </p:nvSpPr>
        <p:spPr>
          <a:xfrm>
            <a:off x="457200" y="1600200"/>
            <a:ext cx="8219256" cy="4781128"/>
          </a:xfrm>
          <a:solidFill>
            <a:schemeClr val="bg1">
              <a:lumMod val="95000"/>
              <a:alpha val="75000"/>
            </a:schemeClr>
          </a:solidFill>
          <a:scene3d>
            <a:camera prst="orthographicFront"/>
            <a:lightRig rig="threePt" dir="t"/>
          </a:scene3d>
          <a:sp3d>
            <a:bevelT/>
          </a:sp3d>
        </p:spPr>
        <p:txBody>
          <a:bodyPr>
            <a:noAutofit/>
          </a:bodyPr>
          <a:lstStyle/>
          <a:p>
            <a:r>
              <a:rPr lang="en-US" sz="2400" dirty="0"/>
              <a:t>A standard graph is a reference graph of known concentration of a particular compound.</a:t>
            </a:r>
          </a:p>
          <a:p>
            <a:r>
              <a:rPr lang="en-US" sz="2400" dirty="0"/>
              <a:t>A series of standard solutions of the compound are prepared and </a:t>
            </a:r>
            <a:r>
              <a:rPr lang="en-US" sz="2400" dirty="0" err="1"/>
              <a:t>analysed</a:t>
            </a:r>
            <a:r>
              <a:rPr lang="en-US" sz="2400" dirty="0"/>
              <a:t>. The results obtained are plotted on a graph and this graph is now used as the reference for further analysis of unknown samples.</a:t>
            </a:r>
          </a:p>
          <a:p>
            <a:r>
              <a:rPr lang="en-US" sz="2400" dirty="0"/>
              <a:t>By using the standard graph we can determine the level of concentration in an unknown sample.</a:t>
            </a:r>
          </a:p>
          <a:p>
            <a:r>
              <a:rPr lang="en-US" sz="2400" dirty="0"/>
              <a:t>Remember: A standard graph is a reference graph – so extreme care must be taken when drawing up this graph. If a standard graph is incorrect, then all analyses that are done will give an incorrect result.</a:t>
            </a:r>
            <a:endParaRPr lang="en-US" sz="2400" dirty="0"/>
          </a:p>
        </p:txBody>
      </p:sp>
    </p:spTree>
    <p:extLst>
      <p:ext uri="{BB962C8B-B14F-4D97-AF65-F5344CB8AC3E}">
        <p14:creationId xmlns:p14="http://schemas.microsoft.com/office/powerpoint/2010/main" val="332995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Rules for Drawing Graphs</a:t>
            </a:r>
            <a:endParaRPr lang="en-ZA" sz="4800" dirty="0"/>
          </a:p>
        </p:txBody>
      </p:sp>
      <p:sp>
        <p:nvSpPr>
          <p:cNvPr id="5" name="Content Placeholder 2"/>
          <p:cNvSpPr>
            <a:spLocks noGrp="1"/>
          </p:cNvSpPr>
          <p:nvPr>
            <p:ph idx="1"/>
          </p:nvPr>
        </p:nvSpPr>
        <p:spPr>
          <a:xfrm>
            <a:off x="457200" y="1600200"/>
            <a:ext cx="8219256" cy="4925144"/>
          </a:xfrm>
          <a:solidFill>
            <a:schemeClr val="bg1">
              <a:lumMod val="95000"/>
              <a:alpha val="75000"/>
            </a:schemeClr>
          </a:solidFill>
          <a:scene3d>
            <a:camera prst="orthographicFront"/>
            <a:lightRig rig="threePt" dir="t"/>
          </a:scene3d>
          <a:sp3d>
            <a:bevelT/>
          </a:sp3d>
        </p:spPr>
        <p:txBody>
          <a:bodyPr>
            <a:noAutofit/>
          </a:bodyPr>
          <a:lstStyle/>
          <a:p>
            <a:r>
              <a:rPr lang="en-US" sz="1800" dirty="0" smtClean="0"/>
              <a:t>Have </a:t>
            </a:r>
            <a:r>
              <a:rPr lang="en-US" sz="1800" dirty="0"/>
              <a:t>both data sets.</a:t>
            </a:r>
          </a:p>
          <a:p>
            <a:r>
              <a:rPr lang="en-US" sz="1800" dirty="0" smtClean="0"/>
              <a:t>Decide </a:t>
            </a:r>
            <a:r>
              <a:rPr lang="en-US" sz="1800" dirty="0"/>
              <a:t>which axis should carry which data set. </a:t>
            </a:r>
            <a:endParaRPr lang="en-US" sz="1800" dirty="0" smtClean="0"/>
          </a:p>
          <a:p>
            <a:r>
              <a:rPr lang="en-US" sz="1800" dirty="0" smtClean="0"/>
              <a:t>Generally</a:t>
            </a:r>
            <a:r>
              <a:rPr lang="en-US" sz="1800" dirty="0"/>
              <a:t>, the more complex data set with the greater range will go on the longer axis</a:t>
            </a:r>
            <a:r>
              <a:rPr lang="en-US" sz="1800" dirty="0" smtClean="0"/>
              <a:t>.</a:t>
            </a:r>
          </a:p>
          <a:p>
            <a:r>
              <a:rPr lang="en-US" sz="1800" dirty="0"/>
              <a:t>For each Data Set </a:t>
            </a:r>
          </a:p>
          <a:p>
            <a:pPr lvl="1"/>
            <a:r>
              <a:rPr lang="en-US" sz="1800" dirty="0" smtClean="0"/>
              <a:t>Find </a:t>
            </a:r>
            <a:r>
              <a:rPr lang="en-US" sz="1800" dirty="0"/>
              <a:t>the lowest and highest value (the range)</a:t>
            </a:r>
          </a:p>
          <a:p>
            <a:pPr lvl="1"/>
            <a:r>
              <a:rPr lang="en-US" sz="1800" dirty="0" smtClean="0"/>
              <a:t>Spread </a:t>
            </a:r>
            <a:r>
              <a:rPr lang="en-US" sz="1800" dirty="0"/>
              <a:t>this range over the “whole” axis working with convenient figures that cover this range.</a:t>
            </a:r>
          </a:p>
          <a:p>
            <a:pPr lvl="1"/>
            <a:r>
              <a:rPr lang="en-US" sz="1800" dirty="0" smtClean="0"/>
              <a:t>Calculate </a:t>
            </a:r>
            <a:r>
              <a:rPr lang="en-US" sz="1800" dirty="0"/>
              <a:t>the scale by:</a:t>
            </a:r>
          </a:p>
          <a:p>
            <a:pPr marL="1262063" lvl="2" indent="0">
              <a:buNone/>
            </a:pPr>
            <a:r>
              <a:rPr lang="en-US" sz="1400" dirty="0"/>
              <a:t>20 mm            :             0.050 mg (for example)</a:t>
            </a:r>
          </a:p>
          <a:p>
            <a:pPr marL="1262063" lvl="2" indent="0">
              <a:buNone/>
            </a:pPr>
            <a:r>
              <a:rPr lang="en-US" sz="1400" dirty="0"/>
              <a:t>2   mm            :             x         mg</a:t>
            </a:r>
          </a:p>
          <a:p>
            <a:pPr marL="1262063" lvl="2" indent="0">
              <a:buNone/>
            </a:pPr>
            <a:r>
              <a:rPr lang="en-US" sz="1400" dirty="0"/>
              <a:t>20 × x  = 2 × 0,050</a:t>
            </a:r>
          </a:p>
          <a:p>
            <a:pPr marL="1262063" lvl="2" indent="0">
              <a:buNone/>
            </a:pPr>
            <a:r>
              <a:rPr lang="en-US" sz="1400" dirty="0"/>
              <a:t>X   = (2 ×0,050 mg)/20</a:t>
            </a:r>
          </a:p>
          <a:p>
            <a:pPr marL="1262063" lvl="2" indent="0">
              <a:buNone/>
            </a:pPr>
            <a:r>
              <a:rPr lang="en-US" sz="1400" dirty="0"/>
              <a:t>SCALE: 2 mm  = 0,005 mg</a:t>
            </a:r>
          </a:p>
          <a:p>
            <a:pPr lvl="1"/>
            <a:r>
              <a:rPr lang="en-US" sz="1800" dirty="0"/>
              <a:t>Write down this scale near the axis.</a:t>
            </a:r>
          </a:p>
          <a:p>
            <a:pPr lvl="1"/>
            <a:r>
              <a:rPr lang="en-US" sz="1800" dirty="0" smtClean="0"/>
              <a:t>Do </a:t>
            </a:r>
            <a:r>
              <a:rPr lang="en-US" sz="1800" dirty="0"/>
              <a:t>not use scales with recurring decimals e.g. 2 mm = 0,0333…..</a:t>
            </a:r>
          </a:p>
          <a:p>
            <a:pPr lvl="1"/>
            <a:endParaRPr lang="en-US" sz="1400" dirty="0"/>
          </a:p>
        </p:txBody>
      </p:sp>
    </p:spTree>
    <p:extLst>
      <p:ext uri="{BB962C8B-B14F-4D97-AF65-F5344CB8AC3E}">
        <p14:creationId xmlns:p14="http://schemas.microsoft.com/office/powerpoint/2010/main" val="1323140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a:t>Example: Phosphate Standard Graph </a:t>
            </a:r>
            <a:endParaRPr lang="en-ZA" sz="4000" dirty="0"/>
          </a:p>
        </p:txBody>
      </p:sp>
      <p:graphicFrame>
        <p:nvGraphicFramePr>
          <p:cNvPr id="2" name="Table 1"/>
          <p:cNvGraphicFramePr>
            <a:graphicFrameLocks noGrp="1"/>
          </p:cNvGraphicFramePr>
          <p:nvPr>
            <p:extLst>
              <p:ext uri="{D42A27DB-BD31-4B8C-83A1-F6EECF244321}">
                <p14:modId xmlns:p14="http://schemas.microsoft.com/office/powerpoint/2010/main" val="3945000827"/>
              </p:ext>
            </p:extLst>
          </p:nvPr>
        </p:nvGraphicFramePr>
        <p:xfrm>
          <a:off x="467544" y="1556792"/>
          <a:ext cx="3816424" cy="2222376"/>
        </p:xfrm>
        <a:graphic>
          <a:graphicData uri="http://schemas.openxmlformats.org/drawingml/2006/table">
            <a:tbl>
              <a:tblPr firstRow="1" firstCol="1" bandRow="1">
                <a:tableStyleId>{306799F8-075E-4A3A-A7F6-7FBC6576F1A4}</a:tableStyleId>
              </a:tblPr>
              <a:tblGrid>
                <a:gridCol w="2511837"/>
                <a:gridCol w="1304587"/>
              </a:tblGrid>
              <a:tr h="555594">
                <a:tc>
                  <a:txBody>
                    <a:bodyPr/>
                    <a:lstStyle/>
                    <a:p>
                      <a:pPr algn="ctr">
                        <a:spcAft>
                          <a:spcPts val="0"/>
                        </a:spcAft>
                      </a:pPr>
                      <a:r>
                        <a:rPr lang="en-ZA" sz="1800" dirty="0">
                          <a:effectLst/>
                        </a:rPr>
                        <a:t>mg Phosphate per 100 ml of solution</a:t>
                      </a:r>
                      <a:endParaRPr lang="en-US" sz="1800" dirty="0">
                        <a:effectLst/>
                        <a:latin typeface="Calibri"/>
                        <a:ea typeface="Calibri"/>
                        <a:cs typeface="Times New Roman"/>
                      </a:endParaRPr>
                    </a:p>
                  </a:txBody>
                  <a:tcPr marL="68580" marR="68580" marT="0" marB="0"/>
                </a:tc>
                <a:tc>
                  <a:txBody>
                    <a:bodyPr/>
                    <a:lstStyle/>
                    <a:p>
                      <a:pPr algn="ctr">
                        <a:spcAft>
                          <a:spcPts val="0"/>
                        </a:spcAft>
                      </a:pPr>
                      <a:r>
                        <a:rPr lang="en-ZA" sz="1800">
                          <a:effectLst/>
                        </a:rPr>
                        <a:t>Optical density</a:t>
                      </a:r>
                      <a:endParaRPr lang="en-US" sz="1800">
                        <a:effectLst/>
                        <a:latin typeface="Calibri"/>
                        <a:ea typeface="Calibri"/>
                        <a:cs typeface="Times New Roman"/>
                      </a:endParaRPr>
                    </a:p>
                  </a:txBody>
                  <a:tcPr marL="68580" marR="68580" marT="0" marB="0"/>
                </a:tc>
              </a:tr>
              <a:tr h="277797">
                <a:tc>
                  <a:txBody>
                    <a:bodyPr/>
                    <a:lstStyle/>
                    <a:p>
                      <a:pPr algn="ctr">
                        <a:spcAft>
                          <a:spcPts val="0"/>
                        </a:spcAft>
                      </a:pPr>
                      <a:r>
                        <a:rPr lang="en-ZA" sz="1800">
                          <a:effectLst/>
                        </a:rPr>
                        <a:t>0.07</a:t>
                      </a:r>
                      <a:endParaRPr lang="en-US" sz="1800">
                        <a:effectLst/>
                        <a:latin typeface="Calibri"/>
                        <a:ea typeface="Calibri"/>
                        <a:cs typeface="Times New Roman"/>
                      </a:endParaRPr>
                    </a:p>
                  </a:txBody>
                  <a:tcPr marL="68580" marR="68580" marT="0" marB="0"/>
                </a:tc>
                <a:tc>
                  <a:txBody>
                    <a:bodyPr/>
                    <a:lstStyle/>
                    <a:p>
                      <a:pPr algn="ctr">
                        <a:spcAft>
                          <a:spcPts val="0"/>
                        </a:spcAft>
                      </a:pPr>
                      <a:r>
                        <a:rPr lang="en-ZA" sz="1800">
                          <a:effectLst/>
                        </a:rPr>
                        <a:t>0.05</a:t>
                      </a:r>
                      <a:endParaRPr lang="en-US" sz="1800">
                        <a:effectLst/>
                        <a:latin typeface="Calibri"/>
                        <a:ea typeface="Calibri"/>
                        <a:cs typeface="Times New Roman"/>
                      </a:endParaRPr>
                    </a:p>
                  </a:txBody>
                  <a:tcPr marL="68580" marR="68580" marT="0" marB="0"/>
                </a:tc>
              </a:tr>
              <a:tr h="277797">
                <a:tc>
                  <a:txBody>
                    <a:bodyPr/>
                    <a:lstStyle/>
                    <a:p>
                      <a:pPr algn="ctr">
                        <a:spcAft>
                          <a:spcPts val="0"/>
                        </a:spcAft>
                      </a:pPr>
                      <a:r>
                        <a:rPr lang="en-ZA" sz="1800">
                          <a:effectLst/>
                        </a:rPr>
                        <a:t>0.12</a:t>
                      </a:r>
                      <a:endParaRPr lang="en-US" sz="1800">
                        <a:effectLst/>
                        <a:latin typeface="Calibri"/>
                        <a:ea typeface="Calibri"/>
                        <a:cs typeface="Times New Roman"/>
                      </a:endParaRPr>
                    </a:p>
                  </a:txBody>
                  <a:tcPr marL="68580" marR="68580" marT="0" marB="0"/>
                </a:tc>
                <a:tc>
                  <a:txBody>
                    <a:bodyPr/>
                    <a:lstStyle/>
                    <a:p>
                      <a:pPr algn="ctr">
                        <a:spcAft>
                          <a:spcPts val="0"/>
                        </a:spcAft>
                      </a:pPr>
                      <a:r>
                        <a:rPr lang="en-ZA" sz="1800" dirty="0">
                          <a:effectLst/>
                        </a:rPr>
                        <a:t>0.10</a:t>
                      </a:r>
                      <a:endParaRPr lang="en-US" sz="1800" dirty="0">
                        <a:effectLst/>
                        <a:latin typeface="Calibri"/>
                        <a:ea typeface="Calibri"/>
                        <a:cs typeface="Times New Roman"/>
                      </a:endParaRPr>
                    </a:p>
                  </a:txBody>
                  <a:tcPr marL="68580" marR="68580" marT="0" marB="0"/>
                </a:tc>
              </a:tr>
              <a:tr h="277797">
                <a:tc>
                  <a:txBody>
                    <a:bodyPr/>
                    <a:lstStyle/>
                    <a:p>
                      <a:pPr algn="ctr">
                        <a:spcAft>
                          <a:spcPts val="0"/>
                        </a:spcAft>
                      </a:pPr>
                      <a:r>
                        <a:rPr lang="en-ZA" sz="1800" dirty="0">
                          <a:effectLst/>
                        </a:rPr>
                        <a:t>0.18</a:t>
                      </a:r>
                      <a:endParaRPr lang="en-US" sz="1800" dirty="0">
                        <a:effectLst/>
                        <a:latin typeface="Calibri"/>
                        <a:ea typeface="Calibri"/>
                        <a:cs typeface="Times New Roman"/>
                      </a:endParaRPr>
                    </a:p>
                  </a:txBody>
                  <a:tcPr marL="68580" marR="68580" marT="0" marB="0"/>
                </a:tc>
                <a:tc>
                  <a:txBody>
                    <a:bodyPr/>
                    <a:lstStyle/>
                    <a:p>
                      <a:pPr algn="ctr">
                        <a:spcAft>
                          <a:spcPts val="0"/>
                        </a:spcAft>
                      </a:pPr>
                      <a:r>
                        <a:rPr lang="en-ZA" sz="1800" dirty="0">
                          <a:effectLst/>
                        </a:rPr>
                        <a:t>0.15</a:t>
                      </a:r>
                      <a:endParaRPr lang="en-US" sz="1800" dirty="0">
                        <a:effectLst/>
                        <a:latin typeface="Calibri"/>
                        <a:ea typeface="Calibri"/>
                        <a:cs typeface="Times New Roman"/>
                      </a:endParaRPr>
                    </a:p>
                  </a:txBody>
                  <a:tcPr marL="68580" marR="68580" marT="0" marB="0"/>
                </a:tc>
              </a:tr>
              <a:tr h="277797">
                <a:tc>
                  <a:txBody>
                    <a:bodyPr/>
                    <a:lstStyle/>
                    <a:p>
                      <a:pPr algn="ctr">
                        <a:spcAft>
                          <a:spcPts val="0"/>
                        </a:spcAft>
                      </a:pPr>
                      <a:r>
                        <a:rPr lang="en-ZA" sz="1800" dirty="0">
                          <a:effectLst/>
                        </a:rPr>
                        <a:t>0.24</a:t>
                      </a:r>
                      <a:endParaRPr lang="en-US" sz="1800" dirty="0">
                        <a:effectLst/>
                        <a:latin typeface="Calibri"/>
                        <a:ea typeface="Calibri"/>
                        <a:cs typeface="Times New Roman"/>
                      </a:endParaRPr>
                    </a:p>
                  </a:txBody>
                  <a:tcPr marL="68580" marR="68580" marT="0" marB="0"/>
                </a:tc>
                <a:tc>
                  <a:txBody>
                    <a:bodyPr/>
                    <a:lstStyle/>
                    <a:p>
                      <a:pPr algn="ctr">
                        <a:spcAft>
                          <a:spcPts val="0"/>
                        </a:spcAft>
                      </a:pPr>
                      <a:r>
                        <a:rPr lang="en-ZA" sz="1800">
                          <a:effectLst/>
                        </a:rPr>
                        <a:t>0.20</a:t>
                      </a:r>
                      <a:endParaRPr lang="en-US" sz="1800">
                        <a:effectLst/>
                        <a:latin typeface="Calibri"/>
                        <a:ea typeface="Calibri"/>
                        <a:cs typeface="Times New Roman"/>
                      </a:endParaRPr>
                    </a:p>
                  </a:txBody>
                  <a:tcPr marL="68580" marR="68580" marT="0" marB="0"/>
                </a:tc>
              </a:tr>
              <a:tr h="277797">
                <a:tc>
                  <a:txBody>
                    <a:bodyPr/>
                    <a:lstStyle/>
                    <a:p>
                      <a:pPr algn="ctr">
                        <a:spcAft>
                          <a:spcPts val="0"/>
                        </a:spcAft>
                      </a:pPr>
                      <a:r>
                        <a:rPr lang="en-ZA" sz="1800">
                          <a:effectLst/>
                        </a:rPr>
                        <a:t>0.3</a:t>
                      </a:r>
                      <a:endParaRPr lang="en-US" sz="1800">
                        <a:effectLst/>
                        <a:latin typeface="Calibri"/>
                        <a:ea typeface="Calibri"/>
                        <a:cs typeface="Times New Roman"/>
                      </a:endParaRPr>
                    </a:p>
                  </a:txBody>
                  <a:tcPr marL="68580" marR="68580" marT="0" marB="0"/>
                </a:tc>
                <a:tc>
                  <a:txBody>
                    <a:bodyPr/>
                    <a:lstStyle/>
                    <a:p>
                      <a:pPr algn="ctr">
                        <a:spcAft>
                          <a:spcPts val="0"/>
                        </a:spcAft>
                      </a:pPr>
                      <a:r>
                        <a:rPr lang="en-ZA" sz="1800">
                          <a:effectLst/>
                        </a:rPr>
                        <a:t>0.25</a:t>
                      </a:r>
                      <a:endParaRPr lang="en-US" sz="1800">
                        <a:effectLst/>
                        <a:latin typeface="Calibri"/>
                        <a:ea typeface="Calibri"/>
                        <a:cs typeface="Times New Roman"/>
                      </a:endParaRPr>
                    </a:p>
                  </a:txBody>
                  <a:tcPr marL="68580" marR="68580" marT="0" marB="0"/>
                </a:tc>
              </a:tr>
              <a:tr h="277797">
                <a:tc>
                  <a:txBody>
                    <a:bodyPr/>
                    <a:lstStyle/>
                    <a:p>
                      <a:pPr algn="ctr">
                        <a:spcAft>
                          <a:spcPts val="0"/>
                        </a:spcAft>
                      </a:pPr>
                      <a:r>
                        <a:rPr lang="en-ZA" sz="1800" dirty="0">
                          <a:effectLst/>
                        </a:rPr>
                        <a:t>0.35</a:t>
                      </a:r>
                      <a:endParaRPr lang="en-US" sz="1800" dirty="0">
                        <a:effectLst/>
                        <a:latin typeface="Calibri"/>
                        <a:ea typeface="Calibri"/>
                        <a:cs typeface="Times New Roman"/>
                      </a:endParaRPr>
                    </a:p>
                  </a:txBody>
                  <a:tcPr marL="68580" marR="68580" marT="0" marB="0"/>
                </a:tc>
                <a:tc>
                  <a:txBody>
                    <a:bodyPr/>
                    <a:lstStyle/>
                    <a:p>
                      <a:pPr algn="ctr">
                        <a:spcAft>
                          <a:spcPts val="0"/>
                        </a:spcAft>
                      </a:pPr>
                      <a:r>
                        <a:rPr lang="en-ZA" sz="1800" dirty="0">
                          <a:effectLst/>
                        </a:rPr>
                        <a:t>0.30</a:t>
                      </a:r>
                      <a:endParaRPr lang="en-US" sz="1800" dirty="0">
                        <a:effectLst/>
                        <a:latin typeface="Calibri"/>
                        <a:ea typeface="Calibri"/>
                        <a:cs typeface="Times New Roman"/>
                      </a:endParaRPr>
                    </a:p>
                  </a:txBody>
                  <a:tcPr marL="68580" marR="68580" marT="0" marB="0"/>
                </a:tc>
              </a:tr>
            </a:tbl>
          </a:graphicData>
        </a:graphic>
      </p:graphicFrame>
      <p:sp>
        <p:nvSpPr>
          <p:cNvPr id="3" name="Rectangle 2"/>
          <p:cNvSpPr/>
          <p:nvPr/>
        </p:nvSpPr>
        <p:spPr>
          <a:xfrm>
            <a:off x="467544" y="3861048"/>
            <a:ext cx="3816424" cy="147732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dirty="0"/>
              <a:t>If an unknown sample is read in the spectrophotometer and the optical density is 0.125, what is the concentration of phosphate per 100 ml of this sample?</a:t>
            </a:r>
          </a:p>
        </p:txBody>
      </p:sp>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505744"/>
            <a:ext cx="4169918" cy="5241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467544" y="5373216"/>
            <a:ext cx="3816424" cy="138499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1400" dirty="0"/>
              <a:t>Answer: 0.15 mg phosphate per 100 ml of solution (Read off the Phosphate Standard Graph by finding the point at which the arrow at 0.125 from the Y-axis intercepts with the graph line. Then read down to find the relevant value on the X-axis i.e. 0.15 mg Phosphate.</a:t>
            </a:r>
          </a:p>
        </p:txBody>
      </p:sp>
    </p:spTree>
    <p:extLst>
      <p:ext uri="{BB962C8B-B14F-4D97-AF65-F5344CB8AC3E}">
        <p14:creationId xmlns:p14="http://schemas.microsoft.com/office/powerpoint/2010/main" val="1970624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800" dirty="0" smtClean="0"/>
              <a:t>TO </a:t>
            </a:r>
            <a:r>
              <a:rPr lang="en-US" sz="4800" dirty="0"/>
              <a:t>LOCATE A POINT EXACTLY</a:t>
            </a:r>
            <a:endParaRPr lang="en-ZA" sz="4800" dirty="0"/>
          </a:p>
        </p:txBody>
      </p:sp>
      <p:sp>
        <p:nvSpPr>
          <p:cNvPr id="5" name="Content Placeholder 2"/>
          <p:cNvSpPr>
            <a:spLocks noGrp="1"/>
          </p:cNvSpPr>
          <p:nvPr>
            <p:ph idx="1"/>
          </p:nvPr>
        </p:nvSpPr>
        <p:spPr>
          <a:xfrm>
            <a:off x="457200" y="1600200"/>
            <a:ext cx="3898776" cy="4525963"/>
          </a:xfrm>
          <a:solidFill>
            <a:schemeClr val="bg1">
              <a:lumMod val="95000"/>
              <a:alpha val="75000"/>
            </a:schemeClr>
          </a:solidFill>
          <a:scene3d>
            <a:camera prst="orthographicFront"/>
            <a:lightRig rig="threePt" dir="t"/>
          </a:scene3d>
          <a:sp3d>
            <a:bevelT/>
          </a:sp3d>
        </p:spPr>
        <p:txBody>
          <a:bodyPr>
            <a:noAutofit/>
          </a:bodyPr>
          <a:lstStyle/>
          <a:p>
            <a:r>
              <a:rPr lang="en-US" sz="2400" dirty="0"/>
              <a:t>To locate 0.134 mg exactly, proceed as follows:</a:t>
            </a:r>
          </a:p>
          <a:p>
            <a:pPr lvl="1"/>
            <a:r>
              <a:rPr lang="en-US" sz="2400" dirty="0" smtClean="0"/>
              <a:t>the </a:t>
            </a:r>
            <a:r>
              <a:rPr lang="en-US" sz="2400" dirty="0"/>
              <a:t>0.130 mg line is easily </a:t>
            </a:r>
            <a:r>
              <a:rPr lang="en-US" sz="2400" dirty="0" smtClean="0"/>
              <a:t>found.</a:t>
            </a:r>
          </a:p>
          <a:p>
            <a:pPr lvl="1"/>
            <a:r>
              <a:rPr lang="en-US" sz="2400" dirty="0" smtClean="0"/>
              <a:t>To </a:t>
            </a:r>
            <a:r>
              <a:rPr lang="en-US" sz="2400" dirty="0"/>
              <a:t>this value 0.004 mg must be added (0.134 -  0.130 = </a:t>
            </a:r>
            <a:r>
              <a:rPr lang="en-US" sz="2400" dirty="0" smtClean="0"/>
              <a:t>1.004)</a:t>
            </a:r>
          </a:p>
          <a:p>
            <a:pPr lvl="1"/>
            <a:r>
              <a:rPr lang="en-US" sz="2400" dirty="0" smtClean="0"/>
              <a:t>0.004 </a:t>
            </a:r>
            <a:r>
              <a:rPr lang="en-US" sz="2400" dirty="0"/>
              <a:t>mg is: 0.004/0.01 = 0.4 Divisions</a:t>
            </a:r>
          </a:p>
          <a:p>
            <a:r>
              <a:rPr lang="en-US" sz="2400" dirty="0" smtClean="0"/>
              <a:t>Locate </a:t>
            </a:r>
            <a:r>
              <a:rPr lang="en-US" sz="2400" dirty="0"/>
              <a:t>this </a:t>
            </a:r>
            <a:r>
              <a:rPr lang="en-US" sz="2400" dirty="0" smtClean="0"/>
              <a:t>by using the graph shown here:</a:t>
            </a:r>
            <a:endParaRPr lang="en-US"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772816"/>
            <a:ext cx="4041775"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743391" y="2044005"/>
            <a:ext cx="1206895" cy="738664"/>
          </a:xfrm>
          <a:prstGeom prst="rect">
            <a:avLst/>
          </a:prstGeom>
        </p:spPr>
        <p:txBody>
          <a:bodyPr wrap="square">
            <a:spAutoFit/>
          </a:bodyPr>
          <a:lstStyle/>
          <a:p>
            <a:r>
              <a:rPr lang="en-US" sz="1400" dirty="0"/>
              <a:t>Θ represents the value of 0,134</a:t>
            </a:r>
          </a:p>
        </p:txBody>
      </p:sp>
    </p:spTree>
    <p:extLst>
      <p:ext uri="{BB962C8B-B14F-4D97-AF65-F5344CB8AC3E}">
        <p14:creationId xmlns:p14="http://schemas.microsoft.com/office/powerpoint/2010/main" val="2782841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4800" dirty="0"/>
              <a:t>HOW TO DRAW A GRAPH</a:t>
            </a:r>
            <a:endParaRPr lang="en-ZA" sz="4800" dirty="0"/>
          </a:p>
        </p:txBody>
      </p:sp>
      <p:sp>
        <p:nvSpPr>
          <p:cNvPr id="5" name="Content Placeholder 2"/>
          <p:cNvSpPr>
            <a:spLocks noGrp="1"/>
          </p:cNvSpPr>
          <p:nvPr>
            <p:ph idx="1"/>
          </p:nvPr>
        </p:nvSpPr>
        <p:spPr>
          <a:xfrm>
            <a:off x="457200" y="1600200"/>
            <a:ext cx="3898776" cy="4853136"/>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000" dirty="0" smtClean="0"/>
              <a:t>By </a:t>
            </a:r>
            <a:r>
              <a:rPr lang="en-US" sz="2000" dirty="0"/>
              <a:t>hand</a:t>
            </a:r>
          </a:p>
          <a:p>
            <a:r>
              <a:rPr lang="en-US" sz="2000" dirty="0" smtClean="0"/>
              <a:t>Use </a:t>
            </a:r>
            <a:r>
              <a:rPr lang="en-US" sz="2000" dirty="0"/>
              <a:t>a sharp pencil and a good ruler.</a:t>
            </a:r>
          </a:p>
          <a:p>
            <a:r>
              <a:rPr lang="en-US" sz="2000" dirty="0" smtClean="0"/>
              <a:t>Mark </a:t>
            </a:r>
            <a:r>
              <a:rPr lang="en-US" sz="2000" dirty="0"/>
              <a:t>each point with a clear bold dot that is not too large and circle the dot boldly. Work neatly.</a:t>
            </a:r>
          </a:p>
          <a:p>
            <a:r>
              <a:rPr lang="en-US" sz="2000" dirty="0" smtClean="0"/>
              <a:t>For </a:t>
            </a:r>
            <a:r>
              <a:rPr lang="en-US" sz="2000" dirty="0"/>
              <a:t>straight line graphs (like the phosphate standard graph) draw an “average” straight line that:</a:t>
            </a:r>
          </a:p>
          <a:p>
            <a:pPr lvl="1"/>
            <a:r>
              <a:rPr lang="en-US" sz="2000" dirty="0" smtClean="0"/>
              <a:t>goes </a:t>
            </a:r>
            <a:r>
              <a:rPr lang="en-US" sz="2000" dirty="0"/>
              <a:t>through as many points as possible, and </a:t>
            </a:r>
          </a:p>
          <a:p>
            <a:pPr lvl="1"/>
            <a:r>
              <a:rPr lang="en-US" sz="2000" dirty="0" smtClean="0"/>
              <a:t>has </a:t>
            </a:r>
            <a:r>
              <a:rPr lang="en-US" sz="2000" dirty="0"/>
              <a:t>an equal number of points above it as below it</a:t>
            </a:r>
            <a:r>
              <a:rPr lang="en-US" sz="2000" dirty="0" smtClean="0"/>
              <a:t>.</a:t>
            </a:r>
            <a:endParaRPr lang="en-US" sz="2000" dirty="0"/>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729"/>
          <a:stretch/>
        </p:blipFill>
        <p:spPr bwMode="auto">
          <a:xfrm>
            <a:off x="4427984" y="1813655"/>
            <a:ext cx="4435718" cy="4423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75989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83F3D944B9D242BC2B2B737E9F12DD" ma:contentTypeVersion="0" ma:contentTypeDescription="Create a new document." ma:contentTypeScope="" ma:versionID="ed1326efab41682ffb28ddec26180793">
  <xsd:schema xmlns:xsd="http://www.w3.org/2001/XMLSchema" xmlns:xs="http://www.w3.org/2001/XMLSchema" xmlns:p="http://schemas.microsoft.com/office/2006/metadata/properties" targetNamespace="http://schemas.microsoft.com/office/2006/metadata/properties" ma:root="true" ma:fieldsID="553f2d8843fd2aa64b81f9e8c63a661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D55CBC-3A79-4F90-B8D3-38A7DAD66A17}"/>
</file>

<file path=customXml/itemProps2.xml><?xml version="1.0" encoding="utf-8"?>
<ds:datastoreItem xmlns:ds="http://schemas.openxmlformats.org/officeDocument/2006/customXml" ds:itemID="{5740D104-A74A-4025-84A4-4E51B8C4B83F}"/>
</file>

<file path=customXml/itemProps3.xml><?xml version="1.0" encoding="utf-8"?>
<ds:datastoreItem xmlns:ds="http://schemas.openxmlformats.org/officeDocument/2006/customXml" ds:itemID="{F138CF3E-1FA4-4C37-BCB2-848A2A7A38F3}"/>
</file>

<file path=docProps/app.xml><?xml version="1.0" encoding="utf-8"?>
<Properties xmlns="http://schemas.openxmlformats.org/officeDocument/2006/extended-properties" xmlns:vt="http://schemas.openxmlformats.org/officeDocument/2006/docPropsVTypes">
  <Template/>
  <TotalTime>3377</TotalTime>
  <Words>1059</Words>
  <Application>Microsoft Office PowerPoint</Application>
  <PresentationFormat>On-screen Show (4:3)</PresentationFormat>
  <Paragraphs>80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Introduction</vt:lpstr>
      <vt:lpstr>Axis</vt:lpstr>
      <vt:lpstr>Information</vt:lpstr>
      <vt:lpstr>Standard Graphs</vt:lpstr>
      <vt:lpstr>Rules for Drawing Graphs</vt:lpstr>
      <vt:lpstr>Example: Phosphate Standard Graph </vt:lpstr>
      <vt:lpstr>TO LOCATE A POINT EXACTLY</vt:lpstr>
      <vt:lpstr>HOW TO DRAW A GRAPH</vt:lpstr>
      <vt:lpstr>HOW TO DRAW A GRAPH</vt:lpstr>
      <vt:lpstr>HOW TO DRAW A GRAPH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Merida Roets</dc:creator>
  <cp:lastModifiedBy>User</cp:lastModifiedBy>
  <cp:revision>168</cp:revision>
  <dcterms:created xsi:type="dcterms:W3CDTF">2016-11-15T07:03:29Z</dcterms:created>
  <dcterms:modified xsi:type="dcterms:W3CDTF">2018-02-23T10:32:10Z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0x010100D883F3D944B9D242BC2B2B737E9F12DD</vt:lpwstr>
  </property>
</Properties>
</file>