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82" r:id="rId3"/>
    <p:sldId id="373" r:id="rId4"/>
    <p:sldId id="385" r:id="rId5"/>
    <p:sldId id="387" r:id="rId6"/>
    <p:sldId id="386" r:id="rId7"/>
    <p:sldId id="3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8" autoAdjust="0"/>
    <p:restoredTop sz="94579" autoAdjust="0"/>
  </p:normalViewPr>
  <p:slideViewPr>
    <p:cSldViewPr>
      <p:cViewPr>
        <p:scale>
          <a:sx n="66" d="100"/>
          <a:sy n="66" d="100"/>
        </p:scale>
        <p:origin x="-37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72608"/>
            <a:ext cx="1273287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2018/02/23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3717032"/>
            <a:ext cx="7056784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TOPIC </a:t>
            </a:r>
            <a:r>
              <a:rPr lang="en-US" sz="2800" dirty="0">
                <a:solidFill>
                  <a:srgbClr val="C0504D">
                    <a:lumMod val="75000"/>
                  </a:srgbClr>
                </a:solidFill>
              </a:rPr>
              <a:t>5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:</a:t>
            </a:r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MEASUREMENT OF QUANTITIES</a:t>
            </a:r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200" dirty="0" smtClean="0"/>
              <a:t>THE </a:t>
            </a:r>
            <a:r>
              <a:rPr lang="en-ZA" sz="3200" dirty="0"/>
              <a:t>S.I. (SYSTEM INTERNATIONALE D’UNITES)</a:t>
            </a:r>
            <a:endParaRPr lang="en-ZA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7500" lnSpcReduction="20000"/>
          </a:bodyPr>
          <a:lstStyle/>
          <a:p>
            <a:r>
              <a:rPr lang="en-US" dirty="0"/>
              <a:t>Seven basic units have been accepted internationally, and all other units are derived from these.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only be concerned with three basic </a:t>
            </a:r>
            <a:r>
              <a:rPr lang="en-US" dirty="0" smtClean="0"/>
              <a:t>units.</a:t>
            </a:r>
          </a:p>
          <a:p>
            <a:r>
              <a:rPr lang="en-US" dirty="0" smtClean="0"/>
              <a:t>They </a:t>
            </a:r>
            <a:r>
              <a:rPr lang="en-US" dirty="0"/>
              <a:t>are:</a:t>
            </a:r>
          </a:p>
          <a:p>
            <a:pPr lvl="1"/>
            <a:r>
              <a:rPr lang="en-US" dirty="0"/>
              <a:t>Length – </a:t>
            </a:r>
            <a:r>
              <a:rPr lang="en-US" dirty="0" err="1"/>
              <a:t>metre</a:t>
            </a:r>
            <a:r>
              <a:rPr lang="en-US" dirty="0"/>
              <a:t>     (m)</a:t>
            </a:r>
          </a:p>
          <a:p>
            <a:pPr lvl="1"/>
            <a:r>
              <a:rPr lang="en-US" dirty="0"/>
              <a:t>Mass – kilogram   (kg)</a:t>
            </a:r>
          </a:p>
          <a:p>
            <a:pPr lvl="1"/>
            <a:r>
              <a:rPr lang="en-US" dirty="0"/>
              <a:t>Time – second      (s)</a:t>
            </a:r>
          </a:p>
          <a:p>
            <a:r>
              <a:rPr lang="en-US" dirty="0"/>
              <a:t>Units of area and volume (capacity) are based on the unit of length, the </a:t>
            </a:r>
            <a:r>
              <a:rPr lang="en-US" dirty="0" err="1"/>
              <a:t>metre</a:t>
            </a:r>
            <a:r>
              <a:rPr lang="en-US" dirty="0"/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49" y="2348880"/>
            <a:ext cx="3439269" cy="34392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6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DERIVED </a:t>
            </a:r>
            <a:r>
              <a:rPr lang="en-ZA" sz="4800" dirty="0"/>
              <a:t>UNITS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172819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600" dirty="0" smtClean="0"/>
              <a:t>Apart </a:t>
            </a:r>
            <a:r>
              <a:rPr lang="en-US" sz="2600" dirty="0"/>
              <a:t>from time, all the derived S.I. units are decimal multiples of the basic unit and are named by the addition of prefixes.</a:t>
            </a:r>
          </a:p>
          <a:p>
            <a:r>
              <a:rPr lang="en-US" sz="2600" dirty="0"/>
              <a:t>Multiples and sub-multiples of a unit: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3016"/>
            <a:ext cx="6913726" cy="3282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/>
              <a:t>DERIVED </a:t>
            </a:r>
            <a:r>
              <a:rPr lang="en-ZA" sz="4800" dirty="0" smtClean="0"/>
              <a:t>UNITS: Length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23728" y="1672208"/>
            <a:ext cx="4536504" cy="2044824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                         </a:t>
            </a:r>
            <a:endParaRPr lang="en-US" sz="2400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2" y="3841576"/>
            <a:ext cx="61245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23199"/>
            <a:ext cx="4067432" cy="181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4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Derived Units: Area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2745292" cy="50691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601276" cy="455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3" r="3512"/>
          <a:stretch/>
        </p:blipFill>
        <p:spPr bwMode="auto">
          <a:xfrm>
            <a:off x="3212836" y="2636912"/>
            <a:ext cx="5733143" cy="240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Derived Units: Volume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199"/>
            <a:ext cx="8640960" cy="5026695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1800" dirty="0" smtClean="0"/>
              <a:t>H</a:t>
            </a:r>
            <a:endParaRPr lang="en-US" sz="1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2621155" cy="499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7" r="3261"/>
          <a:stretch/>
        </p:blipFill>
        <p:spPr bwMode="auto">
          <a:xfrm>
            <a:off x="3059832" y="2420888"/>
            <a:ext cx="5805715" cy="3063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31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000" dirty="0" smtClean="0"/>
              <a:t>Note:</a:t>
            </a:r>
            <a:endParaRPr lang="en-ZA" sz="4000" dirty="0"/>
          </a:p>
        </p:txBody>
      </p:sp>
      <p:sp>
        <p:nvSpPr>
          <p:cNvPr id="9" name="Rectangle 8"/>
          <p:cNvSpPr/>
          <p:nvPr/>
        </p:nvSpPr>
        <p:spPr>
          <a:xfrm>
            <a:off x="827584" y="1772816"/>
            <a:ext cx="7416824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ZA" sz="4400" dirty="0"/>
              <a:t>1 cm</a:t>
            </a:r>
            <a:r>
              <a:rPr lang="en-ZA" sz="4400" baseline="30000" dirty="0"/>
              <a:t>3</a:t>
            </a:r>
            <a:r>
              <a:rPr lang="en-ZA" sz="4400" dirty="0"/>
              <a:t> =</a:t>
            </a:r>
            <a:r>
              <a:rPr lang="en-ZA" sz="4400" baseline="30000" dirty="0"/>
              <a:t> </a:t>
            </a:r>
            <a:r>
              <a:rPr lang="en-ZA" sz="4400" dirty="0"/>
              <a:t>1 ml</a:t>
            </a:r>
            <a:endParaRPr lang="en-US" sz="4400" dirty="0"/>
          </a:p>
          <a:p>
            <a:pPr algn="ctr"/>
            <a:r>
              <a:rPr lang="en-ZA" sz="4400" dirty="0"/>
              <a:t>1 dm</a:t>
            </a:r>
            <a:r>
              <a:rPr lang="en-ZA" sz="4400" baseline="30000" dirty="0"/>
              <a:t>3</a:t>
            </a:r>
            <a:r>
              <a:rPr lang="en-ZA" sz="4400" dirty="0"/>
              <a:t>= 1l</a:t>
            </a:r>
            <a:endParaRPr lang="en-US" sz="4400" dirty="0"/>
          </a:p>
          <a:p>
            <a:pPr algn="ctr"/>
            <a:endParaRPr lang="en-US" sz="4400" dirty="0"/>
          </a:p>
          <a:p>
            <a:pPr algn="ctr"/>
            <a:r>
              <a:rPr lang="en-ZA" sz="4400" dirty="0"/>
              <a:t>1 km</a:t>
            </a:r>
            <a:r>
              <a:rPr lang="en-ZA" sz="4400" baseline="30000" dirty="0"/>
              <a:t>3</a:t>
            </a:r>
            <a:r>
              <a:rPr lang="en-ZA" sz="4400" dirty="0"/>
              <a:t> = 1 000 000 000 m</a:t>
            </a:r>
            <a:r>
              <a:rPr lang="en-ZA" sz="4400" baseline="30000" dirty="0"/>
              <a:t>3</a:t>
            </a:r>
            <a:endParaRPr lang="en-US" sz="4400" dirty="0"/>
          </a:p>
          <a:p>
            <a:pPr algn="ctr"/>
            <a:r>
              <a:rPr lang="en-ZA" sz="4400" dirty="0"/>
              <a:t>1 m</a:t>
            </a:r>
            <a:r>
              <a:rPr lang="en-ZA" sz="4400" baseline="30000" dirty="0"/>
              <a:t>3</a:t>
            </a:r>
            <a:r>
              <a:rPr lang="en-ZA" sz="4400" dirty="0"/>
              <a:t> = 1 000 dm</a:t>
            </a:r>
            <a:r>
              <a:rPr lang="en-ZA" sz="4400" baseline="30000" dirty="0"/>
              <a:t>3</a:t>
            </a:r>
            <a:endParaRPr lang="en-US" sz="4400" dirty="0"/>
          </a:p>
          <a:p>
            <a:pPr algn="ctr"/>
            <a:r>
              <a:rPr lang="en-ZA" sz="4400" dirty="0"/>
              <a:t>1 dm</a:t>
            </a:r>
            <a:r>
              <a:rPr lang="en-ZA" sz="4400" baseline="30000" dirty="0"/>
              <a:t>3</a:t>
            </a:r>
            <a:r>
              <a:rPr lang="en-ZA" sz="4400" dirty="0"/>
              <a:t> = 1000 cm</a:t>
            </a:r>
            <a:r>
              <a:rPr lang="en-ZA" sz="4400" baseline="30000" dirty="0"/>
              <a:t>3</a:t>
            </a:r>
            <a:endParaRPr lang="en-US" sz="4400" dirty="0"/>
          </a:p>
          <a:p>
            <a:pPr algn="ctr"/>
            <a:r>
              <a:rPr lang="en-ZA" sz="4400" dirty="0"/>
              <a:t>1 cm</a:t>
            </a:r>
            <a:r>
              <a:rPr lang="en-ZA" sz="4400" baseline="30000" dirty="0"/>
              <a:t>3</a:t>
            </a:r>
            <a:r>
              <a:rPr lang="en-ZA" sz="4400" dirty="0"/>
              <a:t> = 1000 mm</a:t>
            </a:r>
            <a:r>
              <a:rPr lang="en-ZA" sz="4400" baseline="30000" dirty="0"/>
              <a:t>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06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B3CDEB-97C9-42A1-B387-A4DDDDF86115}"/>
</file>

<file path=customXml/itemProps2.xml><?xml version="1.0" encoding="utf-8"?>
<ds:datastoreItem xmlns:ds="http://schemas.openxmlformats.org/officeDocument/2006/customXml" ds:itemID="{9FB6783D-DC08-42CC-85F7-760CFFEC1051}"/>
</file>

<file path=customXml/itemProps3.xml><?xml version="1.0" encoding="utf-8"?>
<ds:datastoreItem xmlns:ds="http://schemas.openxmlformats.org/officeDocument/2006/customXml" ds:itemID="{0FBE6060-EE8B-4182-B58B-FF382E5AEE4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147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THE S.I. (SYSTEM INTERNATIONALE D’UNITES)</vt:lpstr>
      <vt:lpstr>DERIVED UNITS</vt:lpstr>
      <vt:lpstr>DERIVED UNITS: Length</vt:lpstr>
      <vt:lpstr>Derived Units: Area</vt:lpstr>
      <vt:lpstr>Derived Units: Volume</vt:lpstr>
      <vt:lpstr>Note: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172</cp:revision>
  <dcterms:created xsi:type="dcterms:W3CDTF">2016-11-15T07:03:29Z</dcterms:created>
  <dcterms:modified xsi:type="dcterms:W3CDTF">2018-02-23T11:20:56Z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