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82" r:id="rId3"/>
    <p:sldId id="373" r:id="rId4"/>
    <p:sldId id="385" r:id="rId5"/>
    <p:sldId id="387" r:id="rId6"/>
    <p:sldId id="386" r:id="rId7"/>
    <p:sldId id="389" r:id="rId8"/>
    <p:sldId id="390" r:id="rId9"/>
    <p:sldId id="392" r:id="rId10"/>
    <p:sldId id="395" r:id="rId11"/>
    <p:sldId id="393" r:id="rId12"/>
    <p:sldId id="397" r:id="rId13"/>
    <p:sldId id="39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8" autoAdjust="0"/>
    <p:restoredTop sz="94579" autoAdjust="0"/>
  </p:normalViewPr>
  <p:slideViewPr>
    <p:cSldViewPr>
      <p:cViewPr>
        <p:scale>
          <a:sx n="66" d="100"/>
          <a:sy n="66" d="100"/>
        </p:scale>
        <p:origin x="-10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5472608"/>
            <a:ext cx="1273287"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2018/02/26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2018/02/26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2018/02/26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2018/02/26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2018/02/26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2018/02/26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717032"/>
            <a:ext cx="7056784" cy="1512168"/>
          </a:xfrm>
          <a:prstGeom prst="rect">
            <a:avLst/>
          </a:prstGeom>
          <a:solidFill>
            <a:schemeClr val="bg1">
              <a:lumMod val="85000"/>
            </a:schemeClr>
          </a:solidFill>
          <a:scene3d>
            <a:camera prst="orthographicFront"/>
            <a:lightRig rig="threePt" dir="t"/>
          </a:scene3d>
          <a:sp3d>
            <a:bevelT/>
          </a:sp3d>
        </p:spPr>
        <p:txBody>
          <a:bodyPr>
            <a:normAutofit lnSpcReduction="1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TOPIC 6:</a:t>
            </a:r>
          </a:p>
          <a:p>
            <a:pPr algn="ctr"/>
            <a:r>
              <a:rPr lang="en-US" sz="2800" dirty="0" smtClean="0">
                <a:solidFill>
                  <a:srgbClr val="C0504D">
                    <a:lumMod val="75000"/>
                  </a:srgbClr>
                </a:solidFill>
              </a:rPr>
              <a:t>USE A BALANCE</a:t>
            </a: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MASSING AN OBJECT: Modern </a:t>
            </a:r>
            <a:r>
              <a:rPr lang="en-US" sz="3200" dirty="0"/>
              <a:t>Electronic Analytical Balance</a:t>
            </a:r>
            <a:endParaRPr lang="en-ZA" sz="3200" dirty="0"/>
          </a:p>
        </p:txBody>
      </p:sp>
      <p:sp>
        <p:nvSpPr>
          <p:cNvPr id="5" name="Content Placeholder 2"/>
          <p:cNvSpPr>
            <a:spLocks noGrp="1"/>
          </p:cNvSpPr>
          <p:nvPr>
            <p:ph idx="1"/>
          </p:nvPr>
        </p:nvSpPr>
        <p:spPr>
          <a:xfrm>
            <a:off x="251520" y="1600199"/>
            <a:ext cx="5112568" cy="4925145"/>
          </a:xfrm>
          <a:solidFill>
            <a:schemeClr val="bg1">
              <a:lumMod val="95000"/>
              <a:alpha val="75000"/>
            </a:schemeClr>
          </a:solidFill>
          <a:scene3d>
            <a:camera prst="orthographicFront"/>
            <a:lightRig rig="threePt" dir="t"/>
          </a:scene3d>
          <a:sp3d>
            <a:bevelT/>
          </a:sp3d>
        </p:spPr>
        <p:txBody>
          <a:bodyPr>
            <a:noAutofit/>
          </a:bodyPr>
          <a:lstStyle/>
          <a:p>
            <a:r>
              <a:rPr lang="en-US" dirty="0" smtClean="0"/>
              <a:t>Zero </a:t>
            </a:r>
            <a:r>
              <a:rPr lang="en-US" dirty="0"/>
              <a:t>the scale by pressing the reset button / bar.</a:t>
            </a:r>
          </a:p>
          <a:p>
            <a:r>
              <a:rPr lang="en-US" dirty="0" smtClean="0"/>
              <a:t>Place </a:t>
            </a:r>
            <a:r>
              <a:rPr lang="en-US" dirty="0"/>
              <a:t>the object on the pan, close the doors and wait for a steady reading.</a:t>
            </a:r>
          </a:p>
          <a:p>
            <a:r>
              <a:rPr lang="en-US" dirty="0" smtClean="0"/>
              <a:t>Take </a:t>
            </a:r>
            <a:r>
              <a:rPr lang="en-US" dirty="0"/>
              <a:t>the reading.</a:t>
            </a:r>
          </a:p>
          <a:p>
            <a:r>
              <a:rPr lang="en-US" dirty="0" smtClean="0"/>
              <a:t>Remove </a:t>
            </a:r>
            <a:r>
              <a:rPr lang="en-US" dirty="0"/>
              <a:t>the object and zero the instrument. </a:t>
            </a:r>
          </a:p>
          <a:p>
            <a:r>
              <a:rPr lang="en-US" dirty="0" smtClean="0"/>
              <a:t>Close </a:t>
            </a:r>
            <a:r>
              <a:rPr lang="en-US" dirty="0"/>
              <a:t>the doors.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5"/>
            <a:ext cx="3384376" cy="426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410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MASSING </a:t>
            </a:r>
            <a:r>
              <a:rPr lang="en-US" sz="3200" dirty="0"/>
              <a:t>OUT A SPECIFIC AMOUNT OF SAMPLE</a:t>
            </a:r>
            <a:endParaRPr lang="en-ZA" sz="3200" dirty="0"/>
          </a:p>
        </p:txBody>
      </p:sp>
      <p:sp>
        <p:nvSpPr>
          <p:cNvPr id="5" name="Content Placeholder 2"/>
          <p:cNvSpPr>
            <a:spLocks noGrp="1"/>
          </p:cNvSpPr>
          <p:nvPr>
            <p:ph idx="1"/>
          </p:nvPr>
        </p:nvSpPr>
        <p:spPr>
          <a:xfrm>
            <a:off x="251520" y="1600199"/>
            <a:ext cx="8640960" cy="5026695"/>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200" b="1" dirty="0" smtClean="0"/>
              <a:t>Modern </a:t>
            </a:r>
            <a:r>
              <a:rPr lang="en-US" sz="2200" b="1" dirty="0"/>
              <a:t>Mechanical Analytical Balance</a:t>
            </a:r>
          </a:p>
          <a:p>
            <a:pPr marL="0" indent="0">
              <a:buNone/>
            </a:pPr>
            <a:r>
              <a:rPr lang="en-US" sz="2200" dirty="0"/>
              <a:t>Part A: Massing the nickel basin</a:t>
            </a:r>
          </a:p>
          <a:p>
            <a:r>
              <a:rPr lang="en-US" sz="2200" dirty="0"/>
              <a:t>The procedure is as described in section 1.6.4.1.</a:t>
            </a:r>
          </a:p>
          <a:p>
            <a:r>
              <a:rPr lang="en-US" sz="2200" dirty="0"/>
              <a:t>Let us assume that the mass of the nickel massing basin was found to be 34.5573 g.</a:t>
            </a:r>
          </a:p>
          <a:p>
            <a:pPr marL="0" indent="0">
              <a:buNone/>
            </a:pPr>
            <a:r>
              <a:rPr lang="en-US" sz="2200" dirty="0"/>
              <a:t>Part B: Massing out a specific amount of sample (say 26.000g to 0.002g of sugar)</a:t>
            </a:r>
          </a:p>
          <a:p>
            <a:pPr marL="900113" indent="-725488">
              <a:buNone/>
            </a:pPr>
            <a:r>
              <a:rPr lang="en-US" sz="2200" dirty="0"/>
              <a:t>(a)	With the right hand control lever in the “full arrest position” dial in 60, _ _73 (34,5573g + 26,0000g = 60,5573g) on the display.</a:t>
            </a:r>
          </a:p>
          <a:p>
            <a:pPr marL="900113" indent="-725488">
              <a:buNone/>
            </a:pPr>
            <a:r>
              <a:rPr lang="en-US" sz="2200" dirty="0"/>
              <a:t>(b)	Switch to the “Approximate Massing” position and add almost 26g of sugar i.e. until the scale reads 60g.</a:t>
            </a:r>
          </a:p>
          <a:p>
            <a:pPr marL="900113" indent="-725488">
              <a:buNone/>
            </a:pPr>
            <a:r>
              <a:rPr lang="en-US" sz="2200" dirty="0"/>
              <a:t>(c)	Switch to “full arrest” position. Close the doors of the balance</a:t>
            </a:r>
            <a:r>
              <a:rPr lang="en-US" sz="2200" dirty="0" smtClean="0"/>
              <a:t>.</a:t>
            </a:r>
            <a:r>
              <a:rPr lang="en-US" sz="2200" dirty="0"/>
              <a:t>	</a:t>
            </a:r>
          </a:p>
        </p:txBody>
      </p:sp>
    </p:spTree>
    <p:extLst>
      <p:ext uri="{BB962C8B-B14F-4D97-AF65-F5344CB8AC3E}">
        <p14:creationId xmlns:p14="http://schemas.microsoft.com/office/powerpoint/2010/main" val="2051447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MASSING </a:t>
            </a:r>
            <a:r>
              <a:rPr lang="en-US" sz="3200" dirty="0"/>
              <a:t>OUT A SPECIFIC AMOUNT OF SAMPLE</a:t>
            </a:r>
            <a:endParaRPr lang="en-ZA" sz="3200" dirty="0"/>
          </a:p>
        </p:txBody>
      </p:sp>
      <p:sp>
        <p:nvSpPr>
          <p:cNvPr id="5" name="Content Placeholder 2"/>
          <p:cNvSpPr>
            <a:spLocks noGrp="1"/>
          </p:cNvSpPr>
          <p:nvPr>
            <p:ph idx="1"/>
          </p:nvPr>
        </p:nvSpPr>
        <p:spPr>
          <a:xfrm>
            <a:off x="251520" y="1600199"/>
            <a:ext cx="8640960" cy="5026695"/>
          </a:xfrm>
          <a:solidFill>
            <a:schemeClr val="bg1">
              <a:lumMod val="95000"/>
              <a:alpha val="75000"/>
            </a:schemeClr>
          </a:solidFill>
          <a:scene3d>
            <a:camera prst="orthographicFront"/>
            <a:lightRig rig="threePt" dir="t"/>
          </a:scene3d>
          <a:sp3d>
            <a:bevelT/>
          </a:sp3d>
        </p:spPr>
        <p:txBody>
          <a:bodyPr>
            <a:noAutofit/>
          </a:bodyPr>
          <a:lstStyle/>
          <a:p>
            <a:pPr marL="808038" indent="-633413">
              <a:buNone/>
            </a:pPr>
            <a:r>
              <a:rPr lang="en-US" sz="2200" dirty="0" smtClean="0"/>
              <a:t>(d)	Move the lever into the “full massing position” and read the actual mass. </a:t>
            </a:r>
          </a:p>
          <a:p>
            <a:pPr marL="808038" indent="-633413"/>
            <a:r>
              <a:rPr lang="en-US" sz="2200" dirty="0" smtClean="0"/>
              <a:t>Add or remove sample until the desired mass is obtained. Do not add or remove sample in the “full massing position”.</a:t>
            </a:r>
          </a:p>
          <a:p>
            <a:pPr marL="808038" indent="-633413"/>
            <a:r>
              <a:rPr lang="en-US" sz="2200" dirty="0" smtClean="0"/>
              <a:t>When adding / removing sugar first switch to the “approximate massing” position. Then switch back to the full massing position to check if the correct amount of sugar has been added.</a:t>
            </a:r>
          </a:p>
          <a:p>
            <a:pPr marL="808038" indent="-633413"/>
            <a:r>
              <a:rPr lang="en-US" sz="2200" dirty="0" smtClean="0"/>
              <a:t>Note: Since the mass of the sugar only needs to be within 0,002g, one can stop adding sugar when the scale reads 60,5555g since this is within 0,002g of 60,5573g.</a:t>
            </a:r>
          </a:p>
          <a:p>
            <a:pPr marL="808038" indent="-633413"/>
            <a:r>
              <a:rPr lang="en-US" sz="2200" dirty="0" smtClean="0"/>
              <a:t>When the scale reading is very close to 60,5573g the right hand adjustment can be used to line up the mark (balance the scale) and hence find the exact mass.</a:t>
            </a:r>
            <a:endParaRPr lang="en-US" sz="2200" dirty="0"/>
          </a:p>
        </p:txBody>
      </p:sp>
    </p:spTree>
    <p:extLst>
      <p:ext uri="{BB962C8B-B14F-4D97-AF65-F5344CB8AC3E}">
        <p14:creationId xmlns:p14="http://schemas.microsoft.com/office/powerpoint/2010/main" val="352599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MASSING </a:t>
            </a:r>
            <a:r>
              <a:rPr lang="en-US" sz="3200" dirty="0"/>
              <a:t>OUT A SPECIFIC AMOUNT OF SAMPLE</a:t>
            </a:r>
            <a:endParaRPr lang="en-ZA" sz="3200" dirty="0"/>
          </a:p>
        </p:txBody>
      </p:sp>
      <p:sp>
        <p:nvSpPr>
          <p:cNvPr id="5" name="Content Placeholder 2"/>
          <p:cNvSpPr>
            <a:spLocks noGrp="1"/>
          </p:cNvSpPr>
          <p:nvPr>
            <p:ph idx="1"/>
          </p:nvPr>
        </p:nvSpPr>
        <p:spPr>
          <a:xfrm>
            <a:off x="251520" y="1600199"/>
            <a:ext cx="8640960" cy="5026695"/>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200" b="1" dirty="0" smtClean="0"/>
              <a:t>Modern </a:t>
            </a:r>
            <a:r>
              <a:rPr lang="en-US" sz="2200" b="1" dirty="0"/>
              <a:t>Electronic Analytical Balance</a:t>
            </a:r>
          </a:p>
          <a:p>
            <a:pPr marL="900113" indent="-725488">
              <a:buNone/>
            </a:pPr>
            <a:r>
              <a:rPr lang="en-US" sz="2200" dirty="0"/>
              <a:t>(a)	Place the nickel massing basin on the pan and wait for a steady reading.</a:t>
            </a:r>
          </a:p>
          <a:p>
            <a:pPr marL="900113" indent="-725488">
              <a:buNone/>
            </a:pPr>
            <a:r>
              <a:rPr lang="en-US" sz="2200" dirty="0"/>
              <a:t>(b)	Tare the scale by pressing the reset button / bar. This will zero the scale. The scale stores the mass of the massing basin and displays it as zero.</a:t>
            </a:r>
          </a:p>
          <a:p>
            <a:pPr marL="900113" indent="-725488">
              <a:buNone/>
            </a:pPr>
            <a:r>
              <a:rPr lang="en-US" sz="2200" dirty="0"/>
              <a:t>(c)	Add sugar until the scale reads 26,0000g.</a:t>
            </a:r>
          </a:p>
          <a:p>
            <a:pPr marL="900113" indent="-725488">
              <a:buNone/>
            </a:pPr>
            <a:r>
              <a:rPr lang="en-US" sz="2200" dirty="0"/>
              <a:t>(d)	Remove the nickel massing basin and zero the instrument.</a:t>
            </a:r>
          </a:p>
          <a:p>
            <a:pPr marL="900113" indent="-725488">
              <a:buNone/>
            </a:pPr>
            <a:r>
              <a:rPr lang="en-US" sz="2200" dirty="0" smtClean="0"/>
              <a:t>	Note</a:t>
            </a:r>
            <a:r>
              <a:rPr lang="en-US" sz="2200" dirty="0"/>
              <a:t>: When doing moisture analyses this tare facility cannot be </a:t>
            </a:r>
            <a:r>
              <a:rPr lang="en-US" sz="2200" dirty="0" err="1"/>
              <a:t>utilised</a:t>
            </a:r>
            <a:r>
              <a:rPr lang="en-US" sz="2200" dirty="0"/>
              <a:t>, since the following information is required.</a:t>
            </a:r>
          </a:p>
          <a:p>
            <a:pPr marL="1300163" lvl="1" indent="-725488">
              <a:buNone/>
            </a:pPr>
            <a:r>
              <a:rPr lang="en-US" sz="1800" dirty="0"/>
              <a:t>•	Mass of empty dish</a:t>
            </a:r>
          </a:p>
          <a:p>
            <a:pPr marL="1300163" lvl="1" indent="-725488">
              <a:buNone/>
            </a:pPr>
            <a:r>
              <a:rPr lang="en-US" sz="1800" dirty="0"/>
              <a:t>•	Mass of dish and sample</a:t>
            </a:r>
          </a:p>
          <a:p>
            <a:pPr marL="1300163" lvl="1" indent="-725488">
              <a:buNone/>
            </a:pPr>
            <a:r>
              <a:rPr lang="en-US" sz="1800" dirty="0"/>
              <a:t>•	Mass of dish and dried sample.</a:t>
            </a:r>
          </a:p>
        </p:txBody>
      </p:sp>
    </p:spTree>
    <p:extLst>
      <p:ext uri="{BB962C8B-B14F-4D97-AF65-F5344CB8AC3E}">
        <p14:creationId xmlns:p14="http://schemas.microsoft.com/office/powerpoint/2010/main" val="2050625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INTRODUCTION</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rmAutofit fontScale="92500"/>
          </a:bodyPr>
          <a:lstStyle/>
          <a:p>
            <a:r>
              <a:rPr lang="en-US" sz="2400" dirty="0"/>
              <a:t>The standard unit of mass is the kilogram, this unit is however, too big for use in the laboratory and we thus use the gram as the unit of </a:t>
            </a:r>
            <a:r>
              <a:rPr lang="en-US" sz="2400" dirty="0" smtClean="0"/>
              <a:t>mass.</a:t>
            </a:r>
          </a:p>
          <a:p>
            <a:pPr lvl="1"/>
            <a:r>
              <a:rPr lang="en-US" sz="2400" dirty="0" smtClean="0"/>
              <a:t>1 </a:t>
            </a:r>
            <a:r>
              <a:rPr lang="en-US" sz="2400" dirty="0"/>
              <a:t>kilogram = 1 000 grams (1 000 g = 1 kg)</a:t>
            </a:r>
          </a:p>
          <a:p>
            <a:pPr lvl="1"/>
            <a:r>
              <a:rPr lang="en-US" sz="2400" dirty="0" smtClean="0"/>
              <a:t>1 </a:t>
            </a:r>
            <a:r>
              <a:rPr lang="en-US" sz="2400" dirty="0"/>
              <a:t>gram = 1 000 milligrams (1 000 mg = 1 g)</a:t>
            </a:r>
          </a:p>
          <a:p>
            <a:r>
              <a:rPr lang="en-US" sz="2400" dirty="0"/>
              <a:t>Weight and mass are not the same.</a:t>
            </a:r>
          </a:p>
          <a:p>
            <a:r>
              <a:rPr lang="en-US" sz="2400" dirty="0"/>
              <a:t>Weight is the force exerted on an object by the earth (measured in </a:t>
            </a:r>
            <a:r>
              <a:rPr lang="en-US" sz="2400" dirty="0" err="1"/>
              <a:t>Newtons</a:t>
            </a:r>
            <a:r>
              <a:rPr lang="en-US" sz="2400" dirty="0"/>
              <a:t>).</a:t>
            </a:r>
          </a:p>
          <a:p>
            <a:r>
              <a:rPr lang="en-US" sz="2400" dirty="0"/>
              <a:t>The mass of an object is a measure of the quantity of matter in the object.</a:t>
            </a:r>
          </a:p>
          <a:p>
            <a:r>
              <a:rPr lang="en-US" sz="2400" dirty="0"/>
              <a:t>Mass is measured by comparison with known standard masses</a:t>
            </a:r>
            <a:r>
              <a:rPr lang="en-US" sz="2400" dirty="0" smtClean="0"/>
              <a:t>.</a:t>
            </a:r>
          </a:p>
          <a:p>
            <a:r>
              <a:rPr lang="en-US" sz="2400" dirty="0"/>
              <a:t>A balance may mass to the nearest gram, to one, two, three or four decimal places</a:t>
            </a:r>
            <a:r>
              <a:rPr lang="en-US" sz="2400" dirty="0" smtClean="0"/>
              <a:t>.</a:t>
            </a:r>
            <a:endParaRPr lang="en-US" sz="2400" dirty="0"/>
          </a:p>
        </p:txBody>
      </p:sp>
    </p:spTree>
    <p:extLst>
      <p:ext uri="{BB962C8B-B14F-4D97-AF65-F5344CB8AC3E}">
        <p14:creationId xmlns:p14="http://schemas.microsoft.com/office/powerpoint/2010/main" val="741613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 Balance</a:t>
            </a:r>
            <a:endParaRPr lang="en-ZA" sz="4800" dirty="0"/>
          </a:p>
        </p:txBody>
      </p:sp>
      <p:sp>
        <p:nvSpPr>
          <p:cNvPr id="5" name="Content Placeholder 2"/>
          <p:cNvSpPr>
            <a:spLocks noGrp="1"/>
          </p:cNvSpPr>
          <p:nvPr>
            <p:ph idx="1"/>
          </p:nvPr>
        </p:nvSpPr>
        <p:spPr>
          <a:xfrm>
            <a:off x="251520" y="1772816"/>
            <a:ext cx="5400600" cy="4896544"/>
          </a:xfrm>
          <a:solidFill>
            <a:schemeClr val="bg1">
              <a:lumMod val="95000"/>
              <a:alpha val="75000"/>
            </a:schemeClr>
          </a:solidFill>
          <a:scene3d>
            <a:camera prst="orthographicFront"/>
            <a:lightRig rig="threePt" dir="t"/>
          </a:scene3d>
          <a:sp3d>
            <a:bevelT/>
          </a:sp3d>
        </p:spPr>
        <p:txBody>
          <a:bodyPr>
            <a:noAutofit/>
          </a:bodyPr>
          <a:lstStyle/>
          <a:p>
            <a:r>
              <a:rPr lang="en-US" sz="1900" dirty="0"/>
              <a:t>In the laboratory mass is measured on a balance where the unknown mass is balanced against a known </a:t>
            </a:r>
            <a:r>
              <a:rPr lang="en-US" sz="1900" dirty="0" smtClean="0"/>
              <a:t>mass.</a:t>
            </a:r>
          </a:p>
          <a:p>
            <a:r>
              <a:rPr lang="en-US" sz="1900" dirty="0" smtClean="0"/>
              <a:t>This </a:t>
            </a:r>
            <a:r>
              <a:rPr lang="en-US" sz="1900" dirty="0"/>
              <a:t>can be done with varying degrees of accuracy depending on the type of balance being used.</a:t>
            </a:r>
          </a:p>
          <a:p>
            <a:r>
              <a:rPr lang="en-US" sz="1900" dirty="0"/>
              <a:t>The principle of a balance is a rigid beam which is supported and pivoted at the </a:t>
            </a:r>
            <a:r>
              <a:rPr lang="en-US" sz="1900" dirty="0" err="1"/>
              <a:t>centre</a:t>
            </a:r>
            <a:r>
              <a:rPr lang="en-US" sz="1900" dirty="0"/>
              <a:t> on a knife edge. Suspended from each end is a pan. One pan is used to hold the object being massed and the other holds the known standard mass. When the standards equal the unknown mass the beam is in equilibrium and the unknown mass can now be compared (</a:t>
            </a:r>
            <a:r>
              <a:rPr lang="en-US" sz="1900" dirty="0" err="1"/>
              <a:t>equalled</a:t>
            </a:r>
            <a:r>
              <a:rPr lang="en-US" sz="1900" dirty="0"/>
              <a:t>) to the standard mass. </a:t>
            </a:r>
          </a:p>
          <a:p>
            <a:r>
              <a:rPr lang="en-US" sz="1900" dirty="0"/>
              <a:t>With modern balances the design is different but the principle remains the same.</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708920"/>
            <a:ext cx="32797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Modern </a:t>
            </a:r>
            <a:r>
              <a:rPr lang="en-ZA" sz="4800" dirty="0"/>
              <a:t>Mechanical Balances</a:t>
            </a:r>
          </a:p>
        </p:txBody>
      </p:sp>
      <p:sp>
        <p:nvSpPr>
          <p:cNvPr id="13" name="Content Placeholder 2"/>
          <p:cNvSpPr>
            <a:spLocks noGrp="1"/>
          </p:cNvSpPr>
          <p:nvPr>
            <p:ph idx="1"/>
          </p:nvPr>
        </p:nvSpPr>
        <p:spPr>
          <a:xfrm>
            <a:off x="457200" y="1600200"/>
            <a:ext cx="267464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a:t>Externally these balances appear to have only one pan. </a:t>
            </a:r>
            <a:endParaRPr lang="en-US" sz="2800" dirty="0" smtClean="0"/>
          </a:p>
          <a:p>
            <a:r>
              <a:rPr lang="en-US" sz="2800" dirty="0" smtClean="0"/>
              <a:t>However</a:t>
            </a:r>
            <a:r>
              <a:rPr lang="en-US" sz="2800" dirty="0"/>
              <a:t>, the second “pan” is actually a set of masses inside the machine</a:t>
            </a:r>
            <a:r>
              <a:rPr lang="en-US" sz="2800" dirty="0" smtClean="0"/>
              <a:t>.        </a:t>
            </a:r>
            <a:endParaRPr lang="en-US" sz="2800" dirty="0"/>
          </a:p>
        </p:txBody>
      </p:sp>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46305"/>
            <a:ext cx="2418461" cy="3113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3419872" y="5661248"/>
            <a:ext cx="1926199"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pt-BR" dirty="0"/>
              <a:t>Mettler Analytical Balance (Model H54AR)</a:t>
            </a:r>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00808"/>
            <a:ext cx="2576066" cy="2576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6084168" y="4436208"/>
            <a:ext cx="2576066"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dirty="0" err="1"/>
              <a:t>Mettler</a:t>
            </a:r>
            <a:r>
              <a:rPr lang="en-US" dirty="0"/>
              <a:t> Classic Analytical Balance (Model ML104T/00)</a:t>
            </a:r>
          </a:p>
        </p:txBody>
      </p:sp>
    </p:spTree>
    <p:extLst>
      <p:ext uri="{BB962C8B-B14F-4D97-AF65-F5344CB8AC3E}">
        <p14:creationId xmlns:p14="http://schemas.microsoft.com/office/powerpoint/2010/main" val="244042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Modern </a:t>
            </a:r>
            <a:r>
              <a:rPr lang="en-ZA" sz="4800" dirty="0"/>
              <a:t>Electronic Balances </a:t>
            </a:r>
          </a:p>
        </p:txBody>
      </p:sp>
      <p:sp>
        <p:nvSpPr>
          <p:cNvPr id="5" name="Content Placeholder 2"/>
          <p:cNvSpPr>
            <a:spLocks noGrp="1"/>
          </p:cNvSpPr>
          <p:nvPr>
            <p:ph idx="1"/>
          </p:nvPr>
        </p:nvSpPr>
        <p:spPr>
          <a:xfrm>
            <a:off x="179512" y="1600200"/>
            <a:ext cx="4031284" cy="5069160"/>
          </a:xfrm>
          <a:solidFill>
            <a:schemeClr val="bg1">
              <a:lumMod val="95000"/>
              <a:alpha val="75000"/>
            </a:schemeClr>
          </a:solidFill>
          <a:scene3d>
            <a:camera prst="orthographicFront"/>
            <a:lightRig rig="threePt" dir="t"/>
          </a:scene3d>
          <a:sp3d>
            <a:bevelT/>
          </a:sp3d>
        </p:spPr>
        <p:txBody>
          <a:bodyPr>
            <a:noAutofit/>
          </a:bodyPr>
          <a:lstStyle/>
          <a:p>
            <a:r>
              <a:rPr lang="en-US" sz="2000" dirty="0"/>
              <a:t>Here the pan is connected to a bar placed in a solenoid (coil). </a:t>
            </a:r>
            <a:endParaRPr lang="en-US" sz="2000" dirty="0" smtClean="0"/>
          </a:p>
          <a:p>
            <a:r>
              <a:rPr lang="en-US" sz="2000" dirty="0" smtClean="0"/>
              <a:t>The </a:t>
            </a:r>
            <a:r>
              <a:rPr lang="en-US" sz="2000" dirty="0"/>
              <a:t>sample placed on the pan pushes the bar into the solenoid. </a:t>
            </a:r>
            <a:endParaRPr lang="en-US" sz="2000" dirty="0" smtClean="0"/>
          </a:p>
          <a:p>
            <a:r>
              <a:rPr lang="en-US" sz="2000" dirty="0" smtClean="0"/>
              <a:t>The </a:t>
            </a:r>
            <a:r>
              <a:rPr lang="en-US" sz="2000" dirty="0"/>
              <a:t>electronic controls of the balance then apply an electric current to the solenoid just enough to cause the bar to move back to its original position. </a:t>
            </a:r>
            <a:endParaRPr lang="en-US" sz="2000" dirty="0" smtClean="0"/>
          </a:p>
          <a:p>
            <a:r>
              <a:rPr lang="en-US" sz="2000" dirty="0" smtClean="0"/>
              <a:t>The </a:t>
            </a:r>
            <a:r>
              <a:rPr lang="en-US" sz="2000" dirty="0"/>
              <a:t>greater the mass of the sample, the greater the current required. </a:t>
            </a:r>
            <a:endParaRPr lang="en-US" sz="2000" dirty="0" smtClean="0"/>
          </a:p>
          <a:p>
            <a:r>
              <a:rPr lang="en-US" sz="2000" dirty="0" smtClean="0"/>
              <a:t>The </a:t>
            </a:r>
            <a:r>
              <a:rPr lang="en-US" sz="2000" dirty="0"/>
              <a:t>instrument is then calibrated so that this current is converted and displayed as a mass in grams.</a:t>
            </a: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796" y="2628710"/>
            <a:ext cx="4897708" cy="257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26413" y="5206628"/>
            <a:ext cx="4366067"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dirty="0"/>
              <a:t>Principle of how an electronic balance works</a:t>
            </a:r>
          </a:p>
        </p:txBody>
      </p:sp>
    </p:spTree>
    <p:extLst>
      <p:ext uri="{BB962C8B-B14F-4D97-AF65-F5344CB8AC3E}">
        <p14:creationId xmlns:p14="http://schemas.microsoft.com/office/powerpoint/2010/main" val="33299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PRECAUTIONS </a:t>
            </a:r>
            <a:r>
              <a:rPr lang="en-US" sz="4800" dirty="0"/>
              <a:t>TO BE OBSERVED WHEN USING A BALANCE </a:t>
            </a:r>
            <a:endParaRPr lang="en-ZA" sz="4800" dirty="0"/>
          </a:p>
        </p:txBody>
      </p:sp>
      <p:sp>
        <p:nvSpPr>
          <p:cNvPr id="5" name="Content Placeholder 2"/>
          <p:cNvSpPr>
            <a:spLocks noGrp="1"/>
          </p:cNvSpPr>
          <p:nvPr>
            <p:ph idx="1"/>
          </p:nvPr>
        </p:nvSpPr>
        <p:spPr>
          <a:xfrm>
            <a:off x="251520" y="1600199"/>
            <a:ext cx="8640960" cy="5026695"/>
          </a:xfrm>
          <a:solidFill>
            <a:schemeClr val="bg1">
              <a:lumMod val="95000"/>
              <a:alpha val="75000"/>
            </a:schemeClr>
          </a:solidFill>
          <a:scene3d>
            <a:camera prst="orthographicFront"/>
            <a:lightRig rig="threePt" dir="t"/>
          </a:scene3d>
          <a:sp3d>
            <a:bevelT/>
          </a:sp3d>
        </p:spPr>
        <p:txBody>
          <a:bodyPr>
            <a:noAutofit/>
          </a:bodyPr>
          <a:lstStyle/>
          <a:p>
            <a:r>
              <a:rPr lang="en-US" sz="2500" dirty="0" smtClean="0"/>
              <a:t>The </a:t>
            </a:r>
            <a:r>
              <a:rPr lang="en-US" sz="2500" dirty="0"/>
              <a:t>balance must be positioned in a permanent place on a firm foundation as free as possible from vibration. Specially constructed tables are usually used.</a:t>
            </a:r>
          </a:p>
          <a:p>
            <a:r>
              <a:rPr lang="en-US" sz="2500" dirty="0" smtClean="0"/>
              <a:t>The </a:t>
            </a:r>
            <a:r>
              <a:rPr lang="en-US" sz="2500" dirty="0"/>
              <a:t>balance must be shielded from draughts and from heat.</a:t>
            </a:r>
          </a:p>
          <a:p>
            <a:r>
              <a:rPr lang="en-US" sz="2500" dirty="0" smtClean="0"/>
              <a:t>The </a:t>
            </a:r>
            <a:r>
              <a:rPr lang="en-US" sz="2500" dirty="0"/>
              <a:t>balance must be level.</a:t>
            </a:r>
          </a:p>
          <a:p>
            <a:r>
              <a:rPr lang="en-US" sz="2500" dirty="0" smtClean="0"/>
              <a:t>If </a:t>
            </a:r>
            <a:r>
              <a:rPr lang="en-US" sz="2500" dirty="0"/>
              <a:t>the balance must be moved it must be done by a competent person.</a:t>
            </a:r>
          </a:p>
          <a:p>
            <a:r>
              <a:rPr lang="en-US" sz="2500" dirty="0" smtClean="0"/>
              <a:t>The </a:t>
            </a:r>
            <a:r>
              <a:rPr lang="en-US" sz="2500" dirty="0"/>
              <a:t>balance must be clean. All spillages must be cleaned up immediately. Powder spillages must be swept immediately. Liquor spillages must be wiped up at once. A damp cloth must be used to wipe the spill and then the balance must be dried well</a:t>
            </a:r>
            <a:r>
              <a:rPr lang="en-US" sz="2500" dirty="0" smtClean="0"/>
              <a:t>.</a:t>
            </a:r>
            <a:endParaRPr lang="en-US" sz="2500" dirty="0"/>
          </a:p>
        </p:txBody>
      </p:sp>
    </p:spTree>
    <p:extLst>
      <p:ext uri="{BB962C8B-B14F-4D97-AF65-F5344CB8AC3E}">
        <p14:creationId xmlns:p14="http://schemas.microsoft.com/office/powerpoint/2010/main" val="132314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PRECAUTIONS </a:t>
            </a:r>
            <a:r>
              <a:rPr lang="en-US" sz="4800" dirty="0"/>
              <a:t>TO BE OBSERVED WHEN USING A </a:t>
            </a:r>
            <a:r>
              <a:rPr lang="en-US" sz="4800" dirty="0" smtClean="0"/>
              <a:t>BALANCE (Cont.) </a:t>
            </a:r>
            <a:endParaRPr lang="en-ZA" sz="4800" dirty="0"/>
          </a:p>
        </p:txBody>
      </p:sp>
      <p:sp>
        <p:nvSpPr>
          <p:cNvPr id="5" name="Content Placeholder 2"/>
          <p:cNvSpPr>
            <a:spLocks noGrp="1"/>
          </p:cNvSpPr>
          <p:nvPr>
            <p:ph idx="1"/>
          </p:nvPr>
        </p:nvSpPr>
        <p:spPr>
          <a:xfrm>
            <a:off x="251520" y="1600199"/>
            <a:ext cx="8640960" cy="5026695"/>
          </a:xfrm>
          <a:solidFill>
            <a:schemeClr val="bg1">
              <a:lumMod val="95000"/>
              <a:alpha val="75000"/>
            </a:schemeClr>
          </a:solidFill>
          <a:scene3d>
            <a:camera prst="orthographicFront"/>
            <a:lightRig rig="threePt" dir="t"/>
          </a:scene3d>
          <a:sp3d>
            <a:bevelT/>
          </a:sp3d>
        </p:spPr>
        <p:txBody>
          <a:bodyPr>
            <a:noAutofit/>
          </a:bodyPr>
          <a:lstStyle/>
          <a:p>
            <a:r>
              <a:rPr lang="en-US" sz="2300" dirty="0" smtClean="0"/>
              <a:t>The </a:t>
            </a:r>
            <a:r>
              <a:rPr lang="en-US" sz="2300" dirty="0"/>
              <a:t>maximum load of the balance (capacity) must be checked. This is stated on the balance and must not be exceeded under any circumstances.</a:t>
            </a:r>
          </a:p>
          <a:p>
            <a:r>
              <a:rPr lang="en-US" sz="2300" dirty="0" smtClean="0"/>
              <a:t>Check </a:t>
            </a:r>
            <a:r>
              <a:rPr lang="en-US" sz="2300" dirty="0"/>
              <a:t>that the accuracy required by the analysis is available from the balance being used.</a:t>
            </a:r>
          </a:p>
          <a:p>
            <a:r>
              <a:rPr lang="en-US" sz="2300" dirty="0" smtClean="0"/>
              <a:t>Check </a:t>
            </a:r>
            <a:r>
              <a:rPr lang="en-US" sz="2300" dirty="0"/>
              <a:t>the zero position of the balance and if necessary reset.</a:t>
            </a:r>
          </a:p>
          <a:p>
            <a:r>
              <a:rPr lang="en-US" sz="2300" dirty="0"/>
              <a:t>N.B. The levelling and resetting are the only adjustments that a laboratory worker may make to the balance. If anything else is found to be wrong, it must be reported to the supervisor.</a:t>
            </a:r>
          </a:p>
          <a:p>
            <a:r>
              <a:rPr lang="en-US" sz="2300" dirty="0" smtClean="0"/>
              <a:t>The </a:t>
            </a:r>
            <a:r>
              <a:rPr lang="en-US" sz="2300" dirty="0"/>
              <a:t>balance must always be used according to the manufacturer’s instructions.</a:t>
            </a:r>
          </a:p>
          <a:p>
            <a:r>
              <a:rPr lang="en-US" sz="2300" dirty="0" smtClean="0"/>
              <a:t>All </a:t>
            </a:r>
            <a:r>
              <a:rPr lang="en-US" sz="2300" dirty="0"/>
              <a:t>movement of dials and the addition and removal of objects must be done gently</a:t>
            </a:r>
            <a:r>
              <a:rPr lang="en-US" sz="2300" dirty="0" smtClean="0"/>
              <a:t>.</a:t>
            </a:r>
            <a:endParaRPr lang="en-US" sz="2300" dirty="0"/>
          </a:p>
        </p:txBody>
      </p:sp>
    </p:spTree>
    <p:extLst>
      <p:ext uri="{BB962C8B-B14F-4D97-AF65-F5344CB8AC3E}">
        <p14:creationId xmlns:p14="http://schemas.microsoft.com/office/powerpoint/2010/main" val="219843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PRECAUTIONS </a:t>
            </a:r>
            <a:r>
              <a:rPr lang="en-US" sz="4800" dirty="0"/>
              <a:t>TO BE OBSERVED WHEN USING A </a:t>
            </a:r>
            <a:r>
              <a:rPr lang="en-US" sz="4800" dirty="0" smtClean="0"/>
              <a:t>BALANCE (Cont.) </a:t>
            </a:r>
            <a:endParaRPr lang="en-ZA" sz="4800" dirty="0"/>
          </a:p>
        </p:txBody>
      </p:sp>
      <p:sp>
        <p:nvSpPr>
          <p:cNvPr id="5" name="Content Placeholder 2"/>
          <p:cNvSpPr>
            <a:spLocks noGrp="1"/>
          </p:cNvSpPr>
          <p:nvPr>
            <p:ph idx="1"/>
          </p:nvPr>
        </p:nvSpPr>
        <p:spPr>
          <a:xfrm>
            <a:off x="251520" y="1600199"/>
            <a:ext cx="8640960" cy="5026695"/>
          </a:xfrm>
          <a:solidFill>
            <a:schemeClr val="bg1">
              <a:lumMod val="95000"/>
              <a:alpha val="75000"/>
            </a:schemeClr>
          </a:solidFill>
          <a:scene3d>
            <a:camera prst="orthographicFront"/>
            <a:lightRig rig="threePt" dir="t"/>
          </a:scene3d>
          <a:sp3d>
            <a:bevelT/>
          </a:sp3d>
        </p:spPr>
        <p:txBody>
          <a:bodyPr>
            <a:noAutofit/>
          </a:bodyPr>
          <a:lstStyle/>
          <a:p>
            <a:r>
              <a:rPr lang="en-US" sz="2500" dirty="0" smtClean="0"/>
              <a:t>The </a:t>
            </a:r>
            <a:r>
              <a:rPr lang="en-US" sz="2500" dirty="0"/>
              <a:t>object to be massed must be at the same temperature as the balance. Warm objects in the balance cause air currents which render the massing inaccurate. Unequal expansion of the beam will introduce errors.</a:t>
            </a:r>
          </a:p>
          <a:p>
            <a:r>
              <a:rPr lang="en-US" sz="2500" dirty="0" smtClean="0"/>
              <a:t>Powders </a:t>
            </a:r>
            <a:r>
              <a:rPr lang="en-US" sz="2500" dirty="0"/>
              <a:t>and liquids must be massed in suitable containers. </a:t>
            </a:r>
          </a:p>
          <a:p>
            <a:r>
              <a:rPr lang="en-US" sz="2500" dirty="0" smtClean="0"/>
              <a:t>Desiccants </a:t>
            </a:r>
            <a:r>
              <a:rPr lang="en-US" sz="2500" dirty="0"/>
              <a:t>must not be placed in the balance as the air inside and outside the case should be in equilibrium.</a:t>
            </a:r>
          </a:p>
          <a:p>
            <a:r>
              <a:rPr lang="en-US" sz="2500" dirty="0" smtClean="0"/>
              <a:t>After </a:t>
            </a:r>
            <a:r>
              <a:rPr lang="en-US" sz="2500" dirty="0"/>
              <a:t>massing the balance must be reset. All the dials must be set to zero. All traces of spillages and all vessels must be removed from the balance.</a:t>
            </a:r>
          </a:p>
          <a:p>
            <a:r>
              <a:rPr lang="en-US" sz="2500" dirty="0" smtClean="0"/>
              <a:t>The </a:t>
            </a:r>
            <a:r>
              <a:rPr lang="en-US" sz="2500" dirty="0"/>
              <a:t>doors of the balance must be closed after use (if applicable).</a:t>
            </a:r>
          </a:p>
        </p:txBody>
      </p:sp>
    </p:spTree>
    <p:extLst>
      <p:ext uri="{BB962C8B-B14F-4D97-AF65-F5344CB8AC3E}">
        <p14:creationId xmlns:p14="http://schemas.microsoft.com/office/powerpoint/2010/main" val="1567166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800" dirty="0" smtClean="0"/>
              <a:t>MASSING AN OBJECT</a:t>
            </a:r>
            <a:r>
              <a:rPr lang="en-US" sz="2800" dirty="0"/>
              <a:t>: </a:t>
            </a:r>
            <a:r>
              <a:rPr lang="en-US" sz="2800" dirty="0" smtClean="0"/>
              <a:t>Using a Modern </a:t>
            </a:r>
            <a:r>
              <a:rPr lang="en-US" sz="2800" dirty="0"/>
              <a:t>Mechanical Analytical Balance (</a:t>
            </a:r>
            <a:r>
              <a:rPr lang="en-US" sz="2800" dirty="0" err="1"/>
              <a:t>Sauter</a:t>
            </a:r>
            <a:r>
              <a:rPr lang="en-US" sz="2800" dirty="0"/>
              <a:t> analytical balance)</a:t>
            </a:r>
            <a:endParaRPr lang="en-ZA" sz="2800" dirty="0"/>
          </a:p>
        </p:txBody>
      </p:sp>
      <p:sp>
        <p:nvSpPr>
          <p:cNvPr id="5" name="Content Placeholder 2"/>
          <p:cNvSpPr>
            <a:spLocks noGrp="1"/>
          </p:cNvSpPr>
          <p:nvPr>
            <p:ph idx="1"/>
          </p:nvPr>
        </p:nvSpPr>
        <p:spPr>
          <a:xfrm>
            <a:off x="251520" y="1600199"/>
            <a:ext cx="7032612" cy="4925145"/>
          </a:xfrm>
          <a:solidFill>
            <a:schemeClr val="bg1">
              <a:lumMod val="95000"/>
              <a:alpha val="75000"/>
            </a:schemeClr>
          </a:solidFill>
          <a:scene3d>
            <a:camera prst="orthographicFront"/>
            <a:lightRig rig="threePt" dir="t"/>
          </a:scene3d>
          <a:sp3d>
            <a:bevelT/>
          </a:sp3d>
        </p:spPr>
        <p:txBody>
          <a:bodyPr>
            <a:noAutofit/>
          </a:bodyPr>
          <a:lstStyle/>
          <a:p>
            <a:r>
              <a:rPr lang="en-US" sz="1600" dirty="0" smtClean="0"/>
              <a:t>Zero </a:t>
            </a:r>
            <a:r>
              <a:rPr lang="en-US" sz="1600" dirty="0"/>
              <a:t>the display using the adjustment knobs.</a:t>
            </a:r>
          </a:p>
          <a:p>
            <a:r>
              <a:rPr lang="en-US" sz="1600" dirty="0" smtClean="0"/>
              <a:t>Move </a:t>
            </a:r>
            <a:r>
              <a:rPr lang="en-US" sz="1600" dirty="0"/>
              <a:t>the right hand side control level to the “Full massing position” and check that the scale reads </a:t>
            </a:r>
            <a:r>
              <a:rPr lang="en-US" sz="1600" dirty="0" smtClean="0"/>
              <a:t>zero. If </a:t>
            </a:r>
            <a:r>
              <a:rPr lang="en-US" sz="1600" dirty="0"/>
              <a:t>the scale does not read exactly zero, reset it using the adjustment screw situated at the back right hand side of the balance.</a:t>
            </a:r>
          </a:p>
          <a:p>
            <a:r>
              <a:rPr lang="en-US" sz="1600" dirty="0" smtClean="0"/>
              <a:t>Move </a:t>
            </a:r>
            <a:r>
              <a:rPr lang="en-US" sz="1600" dirty="0"/>
              <a:t>the right hand control lever to the “full arrest” position.</a:t>
            </a:r>
          </a:p>
          <a:p>
            <a:r>
              <a:rPr lang="en-US" sz="1600" dirty="0" smtClean="0"/>
              <a:t>Open </a:t>
            </a:r>
            <a:r>
              <a:rPr lang="en-US" sz="1600" dirty="0"/>
              <a:t>the door, place the object on the pan and close the door.</a:t>
            </a:r>
          </a:p>
          <a:p>
            <a:r>
              <a:rPr lang="en-US" sz="1600" dirty="0" smtClean="0"/>
              <a:t>Move </a:t>
            </a:r>
            <a:r>
              <a:rPr lang="en-US" sz="1600" dirty="0"/>
              <a:t>the right hand control lever to the “approximate massing position”</a:t>
            </a:r>
          </a:p>
          <a:p>
            <a:r>
              <a:rPr lang="en-US" sz="1600" dirty="0" smtClean="0"/>
              <a:t>Read </a:t>
            </a:r>
            <a:r>
              <a:rPr lang="en-US" sz="1600" dirty="0"/>
              <a:t>the mass (say 7g).</a:t>
            </a:r>
          </a:p>
          <a:p>
            <a:r>
              <a:rPr lang="en-US" sz="1600" dirty="0" smtClean="0"/>
              <a:t>Move </a:t>
            </a:r>
            <a:r>
              <a:rPr lang="en-US" sz="1600" dirty="0"/>
              <a:t>the right hand control lever to the “full arrest position”.</a:t>
            </a:r>
          </a:p>
          <a:p>
            <a:r>
              <a:rPr lang="en-US" sz="1600" dirty="0" smtClean="0"/>
              <a:t>Dial </a:t>
            </a:r>
            <a:r>
              <a:rPr lang="en-US" sz="1600" dirty="0"/>
              <a:t>in 7g using the display knobs.</a:t>
            </a:r>
          </a:p>
          <a:p>
            <a:r>
              <a:rPr lang="en-US" sz="1600" dirty="0" smtClean="0"/>
              <a:t>Move </a:t>
            </a:r>
            <a:r>
              <a:rPr lang="en-US" sz="1600" dirty="0"/>
              <a:t>the right hand side control lever to the “full massing position”.</a:t>
            </a:r>
          </a:p>
          <a:p>
            <a:r>
              <a:rPr lang="en-US" sz="1600" dirty="0" smtClean="0"/>
              <a:t>Adjust </a:t>
            </a:r>
            <a:r>
              <a:rPr lang="en-US" sz="1600" dirty="0"/>
              <a:t>using the fine adjustment knob until the correct reading is obtained (i.e. the scale is lined </a:t>
            </a:r>
            <a:r>
              <a:rPr lang="en-US" sz="1600" dirty="0" smtClean="0"/>
              <a:t>up </a:t>
            </a:r>
            <a:r>
              <a:rPr lang="en-US" sz="1600" dirty="0"/>
              <a:t>with the special mark).</a:t>
            </a:r>
          </a:p>
          <a:p>
            <a:r>
              <a:rPr lang="en-US" sz="1600" dirty="0" smtClean="0"/>
              <a:t>Adjust </a:t>
            </a:r>
            <a:r>
              <a:rPr lang="en-US" sz="1600" dirty="0"/>
              <a:t>the right hand control lever to the “full arrest position”, </a:t>
            </a:r>
            <a:endParaRPr lang="en-US" sz="1600" dirty="0" smtClean="0"/>
          </a:p>
          <a:p>
            <a:pPr marL="0" indent="0">
              <a:buNone/>
            </a:pPr>
            <a:r>
              <a:rPr lang="en-US" sz="1600" dirty="0" smtClean="0"/>
              <a:t>        remove </a:t>
            </a:r>
            <a:r>
              <a:rPr lang="en-US" sz="1600" dirty="0"/>
              <a:t>the object / sample and return all display settings to </a:t>
            </a:r>
            <a:endParaRPr lang="en-US" sz="1600" dirty="0" smtClean="0"/>
          </a:p>
          <a:p>
            <a:pPr marL="0" indent="0">
              <a:buNone/>
            </a:pPr>
            <a:r>
              <a:rPr lang="en-US" sz="1600" dirty="0"/>
              <a:t> </a:t>
            </a:r>
            <a:r>
              <a:rPr lang="en-US" sz="1600" dirty="0" smtClean="0"/>
              <a:t>       zero</a:t>
            </a:r>
            <a:r>
              <a:rPr lang="en-US" sz="1600" dirty="0"/>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5090393"/>
            <a:ext cx="2831976" cy="159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578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7B908F-59ED-4878-81C7-550B7EC187DA}"/>
</file>

<file path=customXml/itemProps2.xml><?xml version="1.0" encoding="utf-8"?>
<ds:datastoreItem xmlns:ds="http://schemas.openxmlformats.org/officeDocument/2006/customXml" ds:itemID="{05899E8F-46D4-4A31-813E-2F7C935CD0D6}"/>
</file>

<file path=customXml/itemProps3.xml><?xml version="1.0" encoding="utf-8"?>
<ds:datastoreItem xmlns:ds="http://schemas.openxmlformats.org/officeDocument/2006/customXml" ds:itemID="{4051B658-1304-40D5-80AB-BEE55713D9D0}"/>
</file>

<file path=docProps/app.xml><?xml version="1.0" encoding="utf-8"?>
<Properties xmlns="http://schemas.openxmlformats.org/officeDocument/2006/extended-properties" xmlns:vt="http://schemas.openxmlformats.org/officeDocument/2006/docPropsVTypes">
  <Template/>
  <TotalTime>3578</TotalTime>
  <Words>1138</Words>
  <Application>Microsoft Office PowerPoint</Application>
  <PresentationFormat>On-screen Show (4:3)</PresentationFormat>
  <Paragraphs>93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INTRODUCTION</vt:lpstr>
      <vt:lpstr>A Balance</vt:lpstr>
      <vt:lpstr>Modern Mechanical Balances</vt:lpstr>
      <vt:lpstr>Modern Electronic Balances </vt:lpstr>
      <vt:lpstr>PRECAUTIONS TO BE OBSERVED WHEN USING A BALANCE </vt:lpstr>
      <vt:lpstr>PRECAUTIONS TO BE OBSERVED WHEN USING A BALANCE (Cont.) </vt:lpstr>
      <vt:lpstr>PRECAUTIONS TO BE OBSERVED WHEN USING A BALANCE (Cont.) </vt:lpstr>
      <vt:lpstr>MASSING AN OBJECT: Using a Modern Mechanical Analytical Balance (Sauter analytical balance)</vt:lpstr>
      <vt:lpstr>MASSING AN OBJECT: Modern Electronic Analytical Balance</vt:lpstr>
      <vt:lpstr>MASSING OUT A SPECIFIC AMOUNT OF SAMPLE</vt:lpstr>
      <vt:lpstr>MASSING OUT A SPECIFIC AMOUNT OF SAMPLE</vt:lpstr>
      <vt:lpstr>MASSING OUT A SPECIFIC AMOUNT OF SAMPLE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178</cp:revision>
  <dcterms:created xsi:type="dcterms:W3CDTF">2016-11-15T07:03:29Z</dcterms:created>
  <dcterms:modified xsi:type="dcterms:W3CDTF">2018-02-26T05:53:57Z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