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28.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26.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27.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83" r:id="rId2"/>
    <p:sldId id="373" r:id="rId3"/>
    <p:sldId id="384" r:id="rId4"/>
    <p:sldId id="385" r:id="rId5"/>
    <p:sldId id="386" r:id="rId6"/>
    <p:sldId id="292" r:id="rId7"/>
    <p:sldId id="334" r:id="rId8"/>
    <p:sldId id="336" r:id="rId9"/>
    <p:sldId id="390" r:id="rId10"/>
    <p:sldId id="335" r:id="rId11"/>
    <p:sldId id="374" r:id="rId12"/>
    <p:sldId id="391" r:id="rId13"/>
    <p:sldId id="387" r:id="rId14"/>
    <p:sldId id="389" r:id="rId15"/>
    <p:sldId id="394" r:id="rId16"/>
    <p:sldId id="393" r:id="rId17"/>
    <p:sldId id="395" r:id="rId18"/>
    <p:sldId id="396" r:id="rId19"/>
    <p:sldId id="397" r:id="rId20"/>
    <p:sldId id="398" r:id="rId21"/>
    <p:sldId id="399" r:id="rId22"/>
    <p:sldId id="400" r:id="rId23"/>
    <p:sldId id="401" r:id="rId24"/>
    <p:sldId id="402" r:id="rId25"/>
    <p:sldId id="403" r:id="rId26"/>
    <p:sldId id="404" r:id="rId27"/>
    <p:sldId id="405" r:id="rId28"/>
    <p:sldId id="406" r:id="rId29"/>
    <p:sldId id="407" r:id="rId30"/>
    <p:sldId id="408" r:id="rId31"/>
    <p:sldId id="409" r:id="rId32"/>
    <p:sldId id="410" r:id="rId33"/>
    <p:sldId id="411" r:id="rId34"/>
    <p:sldId id="412" r:id="rId35"/>
    <p:sldId id="414" r:id="rId36"/>
    <p:sldId id="415" r:id="rId37"/>
    <p:sldId id="416" r:id="rId38"/>
    <p:sldId id="417" r:id="rId39"/>
    <p:sldId id="418" r:id="rId40"/>
    <p:sldId id="419"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75" autoAdjust="0"/>
    <p:restoredTop sz="94582" autoAdjust="0"/>
  </p:normalViewPr>
  <p:slideViewPr>
    <p:cSldViewPr>
      <p:cViewPr>
        <p:scale>
          <a:sx n="66" d="100"/>
          <a:sy n="66" d="100"/>
        </p:scale>
        <p:origin x="-117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extBox 10"/>
          <p:cNvSpPr txBox="1"/>
          <p:nvPr userDrawn="1"/>
        </p:nvSpPr>
        <p:spPr>
          <a:xfrm>
            <a:off x="395536" y="476672"/>
            <a:ext cx="5544616" cy="1754326"/>
          </a:xfrm>
          <a:prstGeom prst="rect">
            <a:avLst/>
          </a:prstGeom>
          <a:solidFill>
            <a:schemeClr val="bg1">
              <a:lumMod val="75000"/>
            </a:schemeClr>
          </a:solidFill>
          <a:scene3d>
            <a:camera prst="orthographicFront"/>
            <a:lightRig rig="threePt" dir="t"/>
          </a:scene3d>
          <a:sp3d>
            <a:bevelT/>
          </a:sp3d>
        </p:spPr>
        <p:txBody>
          <a:bodyPr wrap="square" rtlCol="0">
            <a:spAutoFit/>
          </a:bodyPr>
          <a:lstStyle/>
          <a:p>
            <a:pPr algn="ctr"/>
            <a:r>
              <a:rPr lang="it-IT" sz="3600" b="1" dirty="0" smtClean="0">
                <a:solidFill>
                  <a:srgbClr val="C00000"/>
                </a:solidFill>
                <a:latin typeface="+mj-lt"/>
              </a:rPr>
              <a:t>NQF 5: OCCUPATIONAL CERTIFICATE: SUGAR PROCESSING CONTROLLER</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7505" y="5501695"/>
            <a:ext cx="2160240" cy="1334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924233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965831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53445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3622875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1933D3F1-B886-4AA3-90B5-F60263DF2F6E}" type="datetimeFigureOut">
              <a:rPr lang="en-ZA" smtClean="0"/>
              <a:t>2018/10/02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86008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1933D3F1-B886-4AA3-90B5-F60263DF2F6E}" type="datetimeFigureOut">
              <a:rPr lang="en-ZA" smtClean="0"/>
              <a:t>2018/10/02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36660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3D3F1-B886-4AA3-90B5-F60263DF2F6E}" type="datetimeFigureOut">
              <a:rPr lang="en-ZA" smtClean="0"/>
              <a:t>2018/10/02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2199279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17775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33D3F1-B886-4AA3-90B5-F60263DF2F6E}" type="datetimeFigureOut">
              <a:rPr lang="en-ZA" smtClean="0"/>
              <a:t>2018/10/02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884622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1349108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1933D3F1-B886-4AA3-90B5-F60263DF2F6E}" type="datetimeFigureOut">
              <a:rPr lang="en-ZA" smtClean="0"/>
              <a:t>2018/10/02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8CFF74FE-4481-45CF-9C4D-C8C0AA2C6835}" type="slidenum">
              <a:rPr lang="en-ZA" smtClean="0"/>
              <a:t>‹#›</a:t>
            </a:fld>
            <a:endParaRPr lang="en-ZA"/>
          </a:p>
        </p:txBody>
      </p:sp>
    </p:spTree>
    <p:extLst>
      <p:ext uri="{BB962C8B-B14F-4D97-AF65-F5344CB8AC3E}">
        <p14:creationId xmlns:p14="http://schemas.microsoft.com/office/powerpoint/2010/main" val="4058339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3D3F1-B886-4AA3-90B5-F60263DF2F6E}" type="datetimeFigureOut">
              <a:rPr lang="en-ZA" smtClean="0"/>
              <a:t>2018/10/02</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FF74FE-4481-45CF-9C4D-C8C0AA2C6835}" type="slidenum">
              <a:rPr lang="en-ZA" smtClean="0"/>
              <a:t>‹#›</a:t>
            </a:fld>
            <a:endParaRPr lang="en-ZA"/>
          </a:p>
        </p:txBody>
      </p:sp>
    </p:spTree>
    <p:extLst>
      <p:ext uri="{BB962C8B-B14F-4D97-AF65-F5344CB8AC3E}">
        <p14:creationId xmlns:p14="http://schemas.microsoft.com/office/powerpoint/2010/main" val="48500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91680" y="2996952"/>
            <a:ext cx="7056784" cy="2232248"/>
          </a:xfrm>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endParaRPr lang="en-US" sz="2800" dirty="0" smtClean="0">
              <a:solidFill>
                <a:srgbClr val="C0504D">
                  <a:lumMod val="75000"/>
                </a:srgbClr>
              </a:solidFill>
            </a:endParaRPr>
          </a:p>
          <a:p>
            <a:pPr algn="ctr"/>
            <a:r>
              <a:rPr lang="en-US" sz="2800" dirty="0" smtClean="0">
                <a:solidFill>
                  <a:srgbClr val="C0504D">
                    <a:lumMod val="75000"/>
                  </a:srgbClr>
                </a:solidFill>
              </a:rPr>
              <a:t>KNOWLEDGE COMPONENT: MODULE 2</a:t>
            </a:r>
            <a:r>
              <a:rPr lang="en-US" sz="2800" smtClean="0">
                <a:solidFill>
                  <a:srgbClr val="C0504D">
                    <a:lumMod val="75000"/>
                  </a:srgbClr>
                </a:solidFill>
              </a:rPr>
              <a:t>: KNOWLEDGE TOPIC 1: THE </a:t>
            </a:r>
            <a:r>
              <a:rPr lang="en-US" sz="2800" dirty="0" smtClean="0">
                <a:solidFill>
                  <a:srgbClr val="C0504D">
                    <a:lumMod val="75000"/>
                  </a:srgbClr>
                </a:solidFill>
              </a:rPr>
              <a:t>SUGAR MANUFACTURING PROCESS</a:t>
            </a:r>
          </a:p>
          <a:p>
            <a:endParaRPr lang="en-US" sz="2400" dirty="0" smtClean="0">
              <a:solidFill>
                <a:srgbClr val="C0504D">
                  <a:lumMod val="75000"/>
                </a:srgbClr>
              </a:solidFill>
            </a:endParaRPr>
          </a:p>
          <a:p>
            <a:endParaRPr lang="en-ZA" sz="2400" dirty="0">
              <a:solidFill>
                <a:srgbClr val="C0504D">
                  <a:lumMod val="75000"/>
                </a:srgbClr>
              </a:solidFill>
            </a:endParaRPr>
          </a:p>
        </p:txBody>
      </p:sp>
    </p:spTree>
    <p:extLst>
      <p:ext uri="{BB962C8B-B14F-4D97-AF65-F5344CB8AC3E}">
        <p14:creationId xmlns:p14="http://schemas.microsoft.com/office/powerpoint/2010/main" val="1659095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Background</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rmAutofit fontScale="92500" lnSpcReduction="10000"/>
          </a:bodyPr>
          <a:lstStyle/>
          <a:p>
            <a:r>
              <a:rPr lang="en-US" dirty="0"/>
              <a:t>Sugar Cane (</a:t>
            </a:r>
            <a:r>
              <a:rPr lang="en-US" i="1" u="sng" dirty="0" err="1"/>
              <a:t>Saccharum</a:t>
            </a:r>
            <a:r>
              <a:rPr lang="en-US" i="1" u="sng" dirty="0"/>
              <a:t> </a:t>
            </a:r>
            <a:r>
              <a:rPr lang="en-US" i="1" u="sng" dirty="0" err="1"/>
              <a:t>officinarum</a:t>
            </a:r>
            <a:r>
              <a:rPr lang="en-US" dirty="0"/>
              <a:t>) belongs to the family of </a:t>
            </a:r>
            <a:r>
              <a:rPr lang="en-US" dirty="0" smtClean="0"/>
              <a:t>grasses</a:t>
            </a:r>
          </a:p>
          <a:p>
            <a:r>
              <a:rPr lang="en-US" dirty="0"/>
              <a:t>The sugar cane </a:t>
            </a:r>
            <a:r>
              <a:rPr lang="en-US" dirty="0" smtClean="0"/>
              <a:t>stalk </a:t>
            </a:r>
            <a:r>
              <a:rPr lang="en-US" dirty="0"/>
              <a:t>is divided by nodes into several sections, called internodes. </a:t>
            </a:r>
            <a:endParaRPr lang="en-US" dirty="0" smtClean="0"/>
          </a:p>
          <a:p>
            <a:r>
              <a:rPr lang="en-US" dirty="0" smtClean="0"/>
              <a:t>The </a:t>
            </a:r>
            <a:r>
              <a:rPr lang="en-US" dirty="0"/>
              <a:t>length </a:t>
            </a:r>
            <a:r>
              <a:rPr lang="en-US" dirty="0" smtClean="0"/>
              <a:t>and thickness of </a:t>
            </a:r>
            <a:r>
              <a:rPr lang="en-US" dirty="0"/>
              <a:t>these internodes may differ considerably and is dependent on the cane variety, soil </a:t>
            </a:r>
            <a:r>
              <a:rPr lang="en-US" dirty="0" smtClean="0"/>
              <a:t>type and </a:t>
            </a:r>
            <a:r>
              <a:rPr lang="en-US" dirty="0"/>
              <a:t>growing </a:t>
            </a:r>
            <a:r>
              <a:rPr lang="en-US" dirty="0" smtClean="0"/>
              <a:t>conditions.</a:t>
            </a:r>
          </a:p>
          <a:p>
            <a:r>
              <a:rPr lang="en-US" dirty="0" smtClean="0"/>
              <a:t>Each </a:t>
            </a:r>
            <a:r>
              <a:rPr lang="en-US" dirty="0"/>
              <a:t>node carries a bud, which is capable of producing a plant, from which shoots develop, forming a stool</a:t>
            </a:r>
            <a:r>
              <a:rPr lang="en-US" dirty="0" smtClean="0"/>
              <a:t>.</a:t>
            </a:r>
            <a:endParaRPr lang="en-ZA" dirty="0"/>
          </a:p>
        </p:txBody>
      </p:sp>
    </p:spTree>
    <p:extLst>
      <p:ext uri="{BB962C8B-B14F-4D97-AF65-F5344CB8AC3E}">
        <p14:creationId xmlns:p14="http://schemas.microsoft.com/office/powerpoint/2010/main" val="39700766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Background (cont.)</a:t>
            </a:r>
            <a:endParaRPr lang="en-ZA" sz="4800" dirty="0"/>
          </a:p>
        </p:txBody>
      </p:sp>
      <p:sp>
        <p:nvSpPr>
          <p:cNvPr id="5" name="Content Placeholder 2"/>
          <p:cNvSpPr>
            <a:spLocks noGrp="1"/>
          </p:cNvSpPr>
          <p:nvPr>
            <p:ph idx="1"/>
          </p:nvPr>
        </p:nvSpPr>
        <p:spPr>
          <a:xfrm>
            <a:off x="457200" y="1600200"/>
            <a:ext cx="5194920" cy="4525963"/>
          </a:xfrm>
          <a:solidFill>
            <a:schemeClr val="bg1">
              <a:lumMod val="95000"/>
              <a:alpha val="75000"/>
            </a:schemeClr>
          </a:solidFill>
          <a:scene3d>
            <a:camera prst="orthographicFront"/>
            <a:lightRig rig="threePt" dir="t"/>
          </a:scene3d>
          <a:sp3d>
            <a:bevelT/>
          </a:sp3d>
        </p:spPr>
        <p:txBody>
          <a:bodyPr>
            <a:normAutofit fontScale="85000" lnSpcReduction="10000"/>
          </a:bodyPr>
          <a:lstStyle/>
          <a:p>
            <a:r>
              <a:rPr lang="en-US" dirty="0" smtClean="0"/>
              <a:t>Planting a new cane field is done with seed cane or cuttings, i.e. short lengths of cane stalks with 2 nodes and buds</a:t>
            </a:r>
          </a:p>
          <a:p>
            <a:r>
              <a:rPr lang="en-US" dirty="0" smtClean="0"/>
              <a:t>Leaves are attached to the nodes and consist of two parts, the sheath and the blade, of which the sheath envelops a piece of stalk.</a:t>
            </a:r>
          </a:p>
          <a:p>
            <a:r>
              <a:rPr lang="en-US" dirty="0"/>
              <a:t>The sugar is formed in the green leaves.</a:t>
            </a:r>
            <a:endParaRPr lang="en-US" dirty="0" smtClean="0"/>
          </a:p>
          <a:p>
            <a:endParaRPr lang="en-US" dirty="0" smtClean="0"/>
          </a:p>
          <a:p>
            <a:endParaRPr lang="en-Z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924944"/>
            <a:ext cx="3236913" cy="2316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5567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Background (cont.)</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rmAutofit fontScale="77500" lnSpcReduction="20000"/>
          </a:bodyPr>
          <a:lstStyle/>
          <a:p>
            <a:r>
              <a:rPr lang="en-US" dirty="0"/>
              <a:t>The green </a:t>
            </a:r>
            <a:r>
              <a:rPr lang="en-US" dirty="0" err="1"/>
              <a:t>colouring</a:t>
            </a:r>
            <a:r>
              <a:rPr lang="en-US" dirty="0"/>
              <a:t> matter is called chlorophyll. </a:t>
            </a:r>
            <a:endParaRPr lang="en-US" dirty="0" smtClean="0"/>
          </a:p>
          <a:p>
            <a:r>
              <a:rPr lang="en-US" dirty="0" smtClean="0"/>
              <a:t>In </a:t>
            </a:r>
            <a:r>
              <a:rPr lang="en-US" dirty="0"/>
              <a:t>the presence of light the leaf absorbs carbon dioxide gas from the air through holes (stomata) and the chlorophyll has the ability to combine this gas with water (taken up by the roots of the plant) to produce sugar. </a:t>
            </a:r>
            <a:endParaRPr lang="en-US" dirty="0" smtClean="0"/>
          </a:p>
          <a:p>
            <a:r>
              <a:rPr lang="en-US" dirty="0" smtClean="0"/>
              <a:t>Certain </a:t>
            </a:r>
            <a:r>
              <a:rPr lang="en-US" dirty="0"/>
              <a:t>cells of the plant transport the sugar to the stalk where it is stored. </a:t>
            </a:r>
            <a:endParaRPr lang="en-US" dirty="0" smtClean="0"/>
          </a:p>
          <a:p>
            <a:r>
              <a:rPr lang="en-US" dirty="0" smtClean="0"/>
              <a:t>All </a:t>
            </a:r>
            <a:r>
              <a:rPr lang="en-US" dirty="0"/>
              <a:t>energy required for the process is delivered by sunlight. </a:t>
            </a:r>
            <a:endParaRPr lang="en-US" dirty="0" smtClean="0"/>
          </a:p>
          <a:p>
            <a:r>
              <a:rPr lang="en-US" dirty="0" smtClean="0"/>
              <a:t>This </a:t>
            </a:r>
            <a:r>
              <a:rPr lang="en-US" dirty="0"/>
              <a:t>process is called photosynthesis.</a:t>
            </a:r>
          </a:p>
          <a:p>
            <a:pPr marL="0" indent="0" algn="ctr">
              <a:buNone/>
            </a:pPr>
            <a:r>
              <a:rPr lang="en-US" dirty="0"/>
              <a:t>Carbon dioxide + water → mono saccharide + oxygen</a:t>
            </a:r>
          </a:p>
          <a:p>
            <a:pPr marL="0" indent="0" algn="ctr">
              <a:buNone/>
            </a:pPr>
            <a:r>
              <a:rPr lang="en-US" dirty="0"/>
              <a:t>6CO</a:t>
            </a:r>
            <a:r>
              <a:rPr lang="en-US" baseline="-25000" dirty="0"/>
              <a:t>2</a:t>
            </a:r>
            <a:r>
              <a:rPr lang="en-US" dirty="0"/>
              <a:t> + 6H</a:t>
            </a:r>
            <a:r>
              <a:rPr lang="en-US" baseline="-25000" dirty="0"/>
              <a:t>2</a:t>
            </a:r>
            <a:r>
              <a:rPr lang="en-US" dirty="0"/>
              <a:t>O + Energy → C</a:t>
            </a:r>
            <a:r>
              <a:rPr lang="en-US" baseline="-25000" dirty="0"/>
              <a:t>6</a:t>
            </a:r>
            <a:r>
              <a:rPr lang="en-US" dirty="0"/>
              <a:t>H</a:t>
            </a:r>
            <a:r>
              <a:rPr lang="en-US" baseline="-25000" dirty="0"/>
              <a:t>12</a:t>
            </a:r>
            <a:r>
              <a:rPr lang="en-US" dirty="0"/>
              <a:t>O</a:t>
            </a:r>
            <a:r>
              <a:rPr lang="en-US" baseline="-25000" dirty="0"/>
              <a:t>6</a:t>
            </a:r>
            <a:r>
              <a:rPr lang="en-US" dirty="0"/>
              <a:t> + 6O</a:t>
            </a:r>
            <a:r>
              <a:rPr lang="en-US" baseline="-25000" dirty="0"/>
              <a:t>2</a:t>
            </a:r>
          </a:p>
          <a:p>
            <a:r>
              <a:rPr lang="en-US" dirty="0"/>
              <a:t>Oxygen is liberated in this process.</a:t>
            </a:r>
          </a:p>
          <a:p>
            <a:endParaRPr lang="en-US" dirty="0" smtClean="0"/>
          </a:p>
          <a:p>
            <a:endParaRPr lang="en-ZA" dirty="0"/>
          </a:p>
        </p:txBody>
      </p:sp>
    </p:spTree>
    <p:extLst>
      <p:ext uri="{BB962C8B-B14F-4D97-AF65-F5344CB8AC3E}">
        <p14:creationId xmlns:p14="http://schemas.microsoft.com/office/powerpoint/2010/main" val="2462946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Background (cont.)</a:t>
            </a:r>
            <a:endParaRPr lang="en-ZA" sz="4800" dirty="0"/>
          </a:p>
        </p:txBody>
      </p:sp>
      <p:sp>
        <p:nvSpPr>
          <p:cNvPr id="5" name="Content Placeholder 2"/>
          <p:cNvSpPr>
            <a:spLocks noGrp="1"/>
          </p:cNvSpPr>
          <p:nvPr>
            <p:ph idx="1"/>
          </p:nvPr>
        </p:nvSpPr>
        <p:spPr>
          <a:solidFill>
            <a:schemeClr val="bg1">
              <a:lumMod val="95000"/>
              <a:alpha val="75000"/>
            </a:schemeClr>
          </a:solidFill>
          <a:scene3d>
            <a:camera prst="orthographicFront"/>
            <a:lightRig rig="threePt" dir="t"/>
          </a:scene3d>
          <a:sp3d>
            <a:bevelT/>
          </a:sp3d>
        </p:spPr>
        <p:txBody>
          <a:bodyPr>
            <a:normAutofit fontScale="77500" lnSpcReduction="20000"/>
          </a:bodyPr>
          <a:lstStyle/>
          <a:p>
            <a:r>
              <a:rPr lang="en-US" dirty="0"/>
              <a:t>The sugar is unevenly distributed through the length of the cane stalk, the top part having the lowest sugar content. The tops are therefore cut off in the field.</a:t>
            </a:r>
          </a:p>
          <a:p>
            <a:r>
              <a:rPr lang="en-US" dirty="0"/>
              <a:t>The cane stalk is composed of the following components:</a:t>
            </a:r>
          </a:p>
          <a:p>
            <a:pPr marL="706438"/>
            <a:r>
              <a:rPr lang="en-US" dirty="0"/>
              <a:t> 	Water – 65 – 75%</a:t>
            </a:r>
          </a:p>
          <a:p>
            <a:pPr marL="706438"/>
            <a:r>
              <a:rPr lang="en-US" dirty="0"/>
              <a:t> 	Sucrose – 11 – 19%</a:t>
            </a:r>
          </a:p>
          <a:p>
            <a:pPr marL="706438"/>
            <a:r>
              <a:rPr lang="en-US" dirty="0"/>
              <a:t> 	Non-sucrose – 0.5 – 1.5%</a:t>
            </a:r>
          </a:p>
          <a:p>
            <a:pPr marL="706438"/>
            <a:r>
              <a:rPr lang="en-US" dirty="0"/>
              <a:t> 	</a:t>
            </a:r>
            <a:r>
              <a:rPr lang="en-US" dirty="0" err="1"/>
              <a:t>Fibre</a:t>
            </a:r>
            <a:r>
              <a:rPr lang="en-US" dirty="0"/>
              <a:t> – 11 – 19%</a:t>
            </a:r>
          </a:p>
          <a:p>
            <a:r>
              <a:rPr lang="en-US" dirty="0"/>
              <a:t>Furthermore, there are small quantities </a:t>
            </a:r>
            <a:endParaRPr lang="en-US" dirty="0" smtClean="0"/>
          </a:p>
          <a:p>
            <a:pPr marL="0" indent="0">
              <a:buNone/>
            </a:pPr>
            <a:r>
              <a:rPr lang="en-US" dirty="0" smtClean="0"/>
              <a:t>of </a:t>
            </a:r>
            <a:r>
              <a:rPr lang="en-US" dirty="0"/>
              <a:t>starch, gums, waxes, pigments, organic </a:t>
            </a:r>
            <a:endParaRPr lang="en-US" dirty="0" smtClean="0"/>
          </a:p>
          <a:p>
            <a:pPr marL="0" indent="0">
              <a:buNone/>
            </a:pPr>
            <a:r>
              <a:rPr lang="en-US" dirty="0" smtClean="0"/>
              <a:t>and </a:t>
            </a:r>
            <a:r>
              <a:rPr lang="en-US" dirty="0"/>
              <a:t>inorganic substances.</a:t>
            </a:r>
          </a:p>
          <a:p>
            <a:endParaRPr lang="en-US" dirty="0" smtClean="0"/>
          </a:p>
          <a:p>
            <a:endParaRPr lang="en-ZA" dirty="0"/>
          </a:p>
        </p:txBody>
      </p:sp>
      <p:sp>
        <p:nvSpPr>
          <p:cNvPr id="6" name="Text Box 2"/>
          <p:cNvSpPr txBox="1">
            <a:spLocks noChangeArrowheads="1"/>
          </p:cNvSpPr>
          <p:nvPr/>
        </p:nvSpPr>
        <p:spPr bwMode="auto">
          <a:xfrm>
            <a:off x="6300192" y="3429000"/>
            <a:ext cx="2178050" cy="248793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rot="0" vert="horz" wrap="square" lIns="91440" tIns="45720" rIns="91440" bIns="45720" anchor="t" anchorCtr="0">
            <a:spAutoFit/>
          </a:bodyPr>
          <a:lstStyle/>
          <a:p>
            <a:pPr>
              <a:spcAft>
                <a:spcPts val="0"/>
              </a:spcAft>
            </a:pPr>
            <a:r>
              <a:rPr lang="en-ZA" sz="1400">
                <a:effectLst/>
                <a:ea typeface="Calibri"/>
                <a:cs typeface="Times New Roman"/>
              </a:rPr>
              <a:t>Three common sugars—glucose, galactose, and fructose, share the same molecular formula: C6H12O6. Because of their six carbon atoms, each is a hexose. Although all three share the same molecular formula, the arrangement of atoms differs in each case.</a:t>
            </a:r>
            <a:endParaRPr lang="en-US" sz="1100">
              <a:effectLst/>
              <a:ea typeface="Calibri"/>
              <a:cs typeface="Times New Roman"/>
            </a:endParaRPr>
          </a:p>
        </p:txBody>
      </p:sp>
    </p:spTree>
    <p:extLst>
      <p:ext uri="{BB962C8B-B14F-4D97-AF65-F5344CB8AC3E}">
        <p14:creationId xmlns:p14="http://schemas.microsoft.com/office/powerpoint/2010/main" val="40433175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Sucrose</a:t>
            </a:r>
            <a:endParaRPr lang="en-ZA" sz="4800" dirty="0"/>
          </a:p>
        </p:txBody>
      </p:sp>
      <p:sp>
        <p:nvSpPr>
          <p:cNvPr id="5" name="Content Placeholder 2"/>
          <p:cNvSpPr>
            <a:spLocks noGrp="1"/>
          </p:cNvSpPr>
          <p:nvPr>
            <p:ph idx="1"/>
          </p:nvPr>
        </p:nvSpPr>
        <p:spPr>
          <a:xfrm>
            <a:off x="457200" y="1600200"/>
            <a:ext cx="8291264" cy="4525963"/>
          </a:xfrm>
          <a:solidFill>
            <a:schemeClr val="bg1">
              <a:lumMod val="95000"/>
              <a:alpha val="75000"/>
            </a:schemeClr>
          </a:solidFill>
          <a:scene3d>
            <a:camera prst="orthographicFront"/>
            <a:lightRig rig="threePt" dir="t"/>
          </a:scene3d>
          <a:sp3d>
            <a:bevelT/>
          </a:sp3d>
        </p:spPr>
        <p:txBody>
          <a:bodyPr>
            <a:normAutofit fontScale="55000" lnSpcReduction="20000"/>
          </a:bodyPr>
          <a:lstStyle/>
          <a:p>
            <a:r>
              <a:rPr lang="en-US" sz="4400" dirty="0"/>
              <a:t>C</a:t>
            </a:r>
            <a:r>
              <a:rPr lang="en-US" sz="4400" baseline="-25000" dirty="0"/>
              <a:t>12</a:t>
            </a:r>
            <a:r>
              <a:rPr lang="en-US" sz="4400" dirty="0"/>
              <a:t>H</a:t>
            </a:r>
            <a:r>
              <a:rPr lang="en-US" sz="4400" baseline="-25000" dirty="0"/>
              <a:t>22</a:t>
            </a:r>
            <a:r>
              <a:rPr lang="en-US" sz="4400" dirty="0"/>
              <a:t>O</a:t>
            </a:r>
            <a:r>
              <a:rPr lang="en-US" sz="4400" baseline="-25000" dirty="0"/>
              <a:t>11</a:t>
            </a:r>
            <a:r>
              <a:rPr lang="en-US" sz="4400" dirty="0"/>
              <a:t> is a disaccharide and is composed of two mono saccharides, glucose and fructose, each having the formula C</a:t>
            </a:r>
            <a:r>
              <a:rPr lang="en-US" sz="4400" baseline="-25000" dirty="0"/>
              <a:t>6</a:t>
            </a:r>
            <a:r>
              <a:rPr lang="en-US" sz="4400" dirty="0"/>
              <a:t>H</a:t>
            </a:r>
            <a:r>
              <a:rPr lang="en-US" sz="4400" baseline="-25000" dirty="0"/>
              <a:t>12</a:t>
            </a:r>
            <a:r>
              <a:rPr lang="en-US" sz="4400" dirty="0"/>
              <a:t>O</a:t>
            </a:r>
            <a:r>
              <a:rPr lang="en-US" sz="4400" baseline="-25000" dirty="0"/>
              <a:t>6</a:t>
            </a:r>
            <a:r>
              <a:rPr lang="en-US" sz="4400" dirty="0"/>
              <a:t>.</a:t>
            </a:r>
          </a:p>
          <a:p>
            <a:r>
              <a:rPr lang="en-US" sz="4400" dirty="0"/>
              <a:t>When these two combine, one molecule of water is liberated.</a:t>
            </a:r>
          </a:p>
          <a:p>
            <a:pPr marL="0" indent="0" algn="ctr">
              <a:buNone/>
            </a:pPr>
            <a:r>
              <a:rPr lang="en-US" sz="4400" b="1" dirty="0" smtClean="0"/>
              <a:t>C</a:t>
            </a:r>
            <a:r>
              <a:rPr lang="en-US" sz="4400" b="1" baseline="-25000" dirty="0" smtClean="0"/>
              <a:t>6</a:t>
            </a:r>
            <a:r>
              <a:rPr lang="en-US" sz="4400" b="1" dirty="0" smtClean="0"/>
              <a:t>H</a:t>
            </a:r>
            <a:r>
              <a:rPr lang="en-US" sz="4400" b="1" baseline="-25000" dirty="0" smtClean="0"/>
              <a:t>12</a:t>
            </a:r>
            <a:r>
              <a:rPr lang="en-US" sz="4400" b="1" dirty="0" smtClean="0"/>
              <a:t>O</a:t>
            </a:r>
            <a:r>
              <a:rPr lang="en-US" sz="4400" b="1" baseline="-25000" dirty="0" smtClean="0"/>
              <a:t>6</a:t>
            </a:r>
            <a:r>
              <a:rPr lang="en-US" sz="4400" b="1" dirty="0" smtClean="0"/>
              <a:t> </a:t>
            </a:r>
            <a:r>
              <a:rPr lang="en-US" sz="4400" b="1" dirty="0"/>
              <a:t>+ C</a:t>
            </a:r>
            <a:r>
              <a:rPr lang="en-US" sz="4400" b="1" baseline="-25000" dirty="0"/>
              <a:t>6</a:t>
            </a:r>
            <a:r>
              <a:rPr lang="en-US" sz="4400" b="1" dirty="0"/>
              <a:t>H</a:t>
            </a:r>
            <a:r>
              <a:rPr lang="en-US" sz="4400" b="1" baseline="-25000" dirty="0"/>
              <a:t>12</a:t>
            </a:r>
            <a:r>
              <a:rPr lang="en-US" sz="4400" b="1" dirty="0"/>
              <a:t>O</a:t>
            </a:r>
            <a:r>
              <a:rPr lang="en-US" sz="4400" b="1" baseline="-25000" dirty="0"/>
              <a:t>6</a:t>
            </a:r>
            <a:r>
              <a:rPr lang="en-US" sz="4400" b="1" dirty="0"/>
              <a:t>  ↔   C</a:t>
            </a:r>
            <a:r>
              <a:rPr lang="en-US" sz="4400" b="1" baseline="-25000" dirty="0"/>
              <a:t>12</a:t>
            </a:r>
            <a:r>
              <a:rPr lang="en-US" sz="4400" b="1" dirty="0"/>
              <a:t>H</a:t>
            </a:r>
            <a:r>
              <a:rPr lang="en-US" sz="4400" b="1" baseline="-25000" dirty="0"/>
              <a:t>22</a:t>
            </a:r>
            <a:r>
              <a:rPr lang="en-US" sz="4400" b="1" dirty="0"/>
              <a:t>O</a:t>
            </a:r>
            <a:r>
              <a:rPr lang="en-US" sz="4400" b="1" baseline="-25000" dirty="0"/>
              <a:t>11</a:t>
            </a:r>
            <a:r>
              <a:rPr lang="en-US" sz="4400" b="1" dirty="0"/>
              <a:t> + H</a:t>
            </a:r>
            <a:r>
              <a:rPr lang="en-US" sz="4400" b="1" baseline="-25000" dirty="0"/>
              <a:t>2</a:t>
            </a:r>
            <a:r>
              <a:rPr lang="en-US" sz="4400" b="1" dirty="0"/>
              <a:t>O</a:t>
            </a:r>
          </a:p>
          <a:p>
            <a:pPr marL="0" indent="0" algn="ctr">
              <a:buNone/>
            </a:pPr>
            <a:r>
              <a:rPr lang="en-US" sz="4400" b="1" dirty="0"/>
              <a:t>Glucose + Fructose → Sucrose + Water</a:t>
            </a:r>
          </a:p>
          <a:p>
            <a:r>
              <a:rPr lang="en-US" sz="4400" dirty="0"/>
              <a:t>This happens in the growing plant.</a:t>
            </a:r>
          </a:p>
          <a:p>
            <a:r>
              <a:rPr lang="en-US" sz="4400" dirty="0"/>
              <a:t>When the cane is cut, this building-up process stops and, under </a:t>
            </a:r>
            <a:r>
              <a:rPr lang="en-US" sz="4400" dirty="0" err="1"/>
              <a:t>unfavourable</a:t>
            </a:r>
            <a:r>
              <a:rPr lang="en-US" sz="4400" dirty="0"/>
              <a:t> conditions (high temperatures or high humidity because of rain), a decomposition process is started, and monosaccharides are formed </a:t>
            </a:r>
            <a:r>
              <a:rPr lang="en-US" sz="4400" dirty="0" smtClean="0"/>
              <a:t>again</a:t>
            </a:r>
          </a:p>
          <a:p>
            <a:r>
              <a:rPr lang="en-US" sz="4400" dirty="0" smtClean="0"/>
              <a:t>It is therefore very </a:t>
            </a:r>
            <a:r>
              <a:rPr lang="en-US" sz="4400" dirty="0"/>
              <a:t>important that we process the cane as soon as possible after it has been cut.</a:t>
            </a:r>
          </a:p>
        </p:txBody>
      </p:sp>
    </p:spTree>
    <p:extLst>
      <p:ext uri="{BB962C8B-B14F-4D97-AF65-F5344CB8AC3E}">
        <p14:creationId xmlns:p14="http://schemas.microsoft.com/office/powerpoint/2010/main" val="13828241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3600" dirty="0" smtClean="0"/>
              <a:t>Sugar Production</a:t>
            </a:r>
            <a:endParaRPr lang="en-ZA" sz="3600" dirty="0"/>
          </a:p>
        </p:txBody>
      </p:sp>
      <p:sp>
        <p:nvSpPr>
          <p:cNvPr id="5" name="Content Placeholder 2"/>
          <p:cNvSpPr>
            <a:spLocks noGrp="1"/>
          </p:cNvSpPr>
          <p:nvPr>
            <p:ph idx="1"/>
          </p:nvPr>
        </p:nvSpPr>
        <p:spPr>
          <a:xfrm>
            <a:off x="457200" y="1600200"/>
            <a:ext cx="8219256" cy="4925144"/>
          </a:xfrm>
          <a:solidFill>
            <a:schemeClr val="bg1">
              <a:lumMod val="95000"/>
              <a:alpha val="75000"/>
            </a:schemeClr>
          </a:solidFill>
          <a:scene3d>
            <a:camera prst="orthographicFront"/>
            <a:lightRig rig="threePt" dir="t"/>
          </a:scene3d>
          <a:sp3d>
            <a:bevelT/>
          </a:sp3d>
        </p:spPr>
        <p:txBody>
          <a:bodyPr>
            <a:normAutofit/>
          </a:bodyPr>
          <a:lstStyle/>
          <a:p>
            <a:r>
              <a:rPr lang="en-US" sz="2800" dirty="0"/>
              <a:t>Sugar manufacture consists of the different separation processes that take place within a sugar mill. </a:t>
            </a:r>
            <a:endParaRPr lang="en-US" sz="2800" dirty="0" smtClean="0"/>
          </a:p>
          <a:p>
            <a:r>
              <a:rPr lang="en-US" sz="2800" dirty="0" smtClean="0"/>
              <a:t>These </a:t>
            </a:r>
            <a:r>
              <a:rPr lang="en-US" sz="2800" dirty="0"/>
              <a:t>include:</a:t>
            </a:r>
          </a:p>
        </p:txBody>
      </p:sp>
      <p:graphicFrame>
        <p:nvGraphicFramePr>
          <p:cNvPr id="2" name="Table 1"/>
          <p:cNvGraphicFramePr>
            <a:graphicFrameLocks noGrp="1"/>
          </p:cNvGraphicFramePr>
          <p:nvPr>
            <p:extLst>
              <p:ext uri="{D42A27DB-BD31-4B8C-83A1-F6EECF244321}">
                <p14:modId xmlns:p14="http://schemas.microsoft.com/office/powerpoint/2010/main" val="2872997037"/>
              </p:ext>
            </p:extLst>
          </p:nvPr>
        </p:nvGraphicFramePr>
        <p:xfrm>
          <a:off x="539552" y="3501008"/>
          <a:ext cx="7992888" cy="2808310"/>
        </p:xfrm>
        <a:graphic>
          <a:graphicData uri="http://schemas.openxmlformats.org/drawingml/2006/table">
            <a:tbl>
              <a:tblPr firstRow="1" firstCol="1" bandRow="1"/>
              <a:tblGrid>
                <a:gridCol w="2663742"/>
                <a:gridCol w="2664573"/>
                <a:gridCol w="2664573"/>
              </a:tblGrid>
              <a:tr h="427030">
                <a:tc>
                  <a:txBody>
                    <a:bodyPr/>
                    <a:lstStyle/>
                    <a:p>
                      <a:pPr algn="ctr">
                        <a:spcBef>
                          <a:spcPts val="300"/>
                        </a:spcBef>
                        <a:spcAft>
                          <a:spcPts val="300"/>
                        </a:spcAft>
                      </a:pPr>
                      <a:r>
                        <a:rPr lang="en-ZA" sz="1800" b="1">
                          <a:solidFill>
                            <a:srgbClr val="FFFFFF"/>
                          </a:solidFill>
                          <a:effectLst/>
                          <a:latin typeface="Arial"/>
                          <a:ea typeface="Calibri"/>
                          <a:cs typeface="Times New Roman"/>
                        </a:rPr>
                        <a:t>PROCESS</a:t>
                      </a:r>
                      <a:endParaRPr lang="en-US" sz="1800">
                        <a:effectLst/>
                        <a:latin typeface="Calibri"/>
                        <a:ea typeface="Calibri"/>
                        <a:cs typeface="Times New Roman"/>
                      </a:endParaRPr>
                    </a:p>
                  </a:txBody>
                  <a:tcPr marL="68580" marR="68580" marT="0" marB="0" anchor="ctr">
                    <a:lnL w="12700" cap="flat" cmpd="sng" algn="ctr">
                      <a:solidFill>
                        <a:srgbClr val="9BBB59"/>
                      </a:solidFill>
                      <a:prstDash val="solid"/>
                      <a:round/>
                      <a:headEnd type="none" w="med" len="med"/>
                      <a:tailEnd type="none" w="med" len="med"/>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rgbClr val="9BBB59"/>
                    </a:solidFill>
                  </a:tcPr>
                </a:tc>
                <a:tc>
                  <a:txBody>
                    <a:bodyPr/>
                    <a:lstStyle/>
                    <a:p>
                      <a:pPr algn="ctr">
                        <a:spcBef>
                          <a:spcPts val="300"/>
                        </a:spcBef>
                        <a:spcAft>
                          <a:spcPts val="300"/>
                        </a:spcAft>
                      </a:pPr>
                      <a:r>
                        <a:rPr lang="en-ZA" sz="1800" b="1">
                          <a:solidFill>
                            <a:srgbClr val="FFFFFF"/>
                          </a:solidFill>
                          <a:effectLst/>
                          <a:latin typeface="Arial"/>
                          <a:ea typeface="Calibri"/>
                          <a:cs typeface="Times New Roman"/>
                        </a:rPr>
                        <a:t>SEPARATION OF</a:t>
                      </a:r>
                      <a:endParaRPr lang="en-US" sz="1800">
                        <a:effectLst/>
                        <a:latin typeface="Calibri"/>
                        <a:ea typeface="Calibri"/>
                        <a:cs typeface="Times New Roman"/>
                      </a:endParaRPr>
                    </a:p>
                  </a:txBody>
                  <a:tcPr marL="68580" marR="68580" marT="0" marB="0" anchor="ctr">
                    <a:lnL>
                      <a:noFill/>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rgbClr val="9BBB59"/>
                    </a:solidFill>
                  </a:tcPr>
                </a:tc>
                <a:tc>
                  <a:txBody>
                    <a:bodyPr/>
                    <a:lstStyle/>
                    <a:p>
                      <a:pPr algn="ctr">
                        <a:spcBef>
                          <a:spcPts val="300"/>
                        </a:spcBef>
                        <a:spcAft>
                          <a:spcPts val="300"/>
                        </a:spcAft>
                      </a:pPr>
                      <a:r>
                        <a:rPr lang="en-ZA" sz="1800" b="1">
                          <a:solidFill>
                            <a:srgbClr val="FFFFFF"/>
                          </a:solidFill>
                          <a:effectLst/>
                          <a:latin typeface="Arial"/>
                          <a:ea typeface="Calibri"/>
                          <a:cs typeface="Times New Roman"/>
                        </a:rPr>
                        <a:t>EQUIPMENT</a:t>
                      </a:r>
                      <a:endParaRPr lang="en-US" sz="1800">
                        <a:effectLst/>
                        <a:latin typeface="Calibri"/>
                        <a:ea typeface="Calibri"/>
                        <a:cs typeface="Times New Roman"/>
                      </a:endParaRPr>
                    </a:p>
                  </a:txBody>
                  <a:tcPr marL="68580" marR="68580" marT="0" marB="0" anchor="ctr">
                    <a:lnL>
                      <a:noFill/>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rgbClr val="9BBB59"/>
                    </a:solidFill>
                  </a:tcPr>
                </a:tc>
              </a:tr>
              <a:tr h="427030">
                <a:tc>
                  <a:txBody>
                    <a:bodyPr/>
                    <a:lstStyle/>
                    <a:p>
                      <a:pPr algn="ctr">
                        <a:spcBef>
                          <a:spcPts val="300"/>
                        </a:spcBef>
                        <a:spcAft>
                          <a:spcPts val="300"/>
                        </a:spcAft>
                      </a:pPr>
                      <a:r>
                        <a:rPr lang="en-ZA" sz="1800">
                          <a:effectLst/>
                          <a:latin typeface="Arial"/>
                          <a:ea typeface="Calibri"/>
                          <a:cs typeface="Times New Roman"/>
                        </a:rPr>
                        <a:t>Juice extraction</a:t>
                      </a:r>
                      <a:endParaRPr lang="en-US" sz="1800">
                        <a:effectLst/>
                        <a:latin typeface="Calibri"/>
                        <a:ea typeface="Calibri"/>
                        <a:cs typeface="Times New Roman"/>
                      </a:endParaRPr>
                    </a:p>
                  </a:txBody>
                  <a:tcPr marL="68580" marR="68580" marT="0" marB="0" anchor="ctr">
                    <a:lnL w="12700" cap="flat" cmpd="sng" algn="ctr">
                      <a:solidFill>
                        <a:srgbClr val="9BBB59"/>
                      </a:solidFill>
                      <a:prstDash val="solid"/>
                      <a:round/>
                      <a:headEnd type="none" w="med" len="med"/>
                      <a:tailEnd type="none" w="med" len="med"/>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Juice from fibre</a:t>
                      </a:r>
                      <a:endParaRPr lang="en-US" sz="1800">
                        <a:effectLst/>
                        <a:latin typeface="Calibri"/>
                        <a:ea typeface="Calibri"/>
                        <a:cs typeface="Times New Roman"/>
                      </a:endParaRPr>
                    </a:p>
                  </a:txBody>
                  <a:tcPr marL="68580" marR="68580" marT="0" marB="0" anchor="ctr">
                    <a:lnL>
                      <a:noFill/>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Mill – diffuser</a:t>
                      </a:r>
                      <a:endParaRPr lang="en-US" sz="1800">
                        <a:effectLst/>
                        <a:latin typeface="Calibri"/>
                        <a:ea typeface="Calibri"/>
                        <a:cs typeface="Times New Roman"/>
                      </a:endParaRPr>
                    </a:p>
                  </a:txBody>
                  <a:tcPr marL="68580" marR="68580" marT="0" marB="0" anchor="ctr">
                    <a:lnL>
                      <a:noFill/>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673160">
                <a:tc>
                  <a:txBody>
                    <a:bodyPr/>
                    <a:lstStyle/>
                    <a:p>
                      <a:pPr algn="ctr">
                        <a:spcBef>
                          <a:spcPts val="300"/>
                        </a:spcBef>
                        <a:spcAft>
                          <a:spcPts val="300"/>
                        </a:spcAft>
                      </a:pPr>
                      <a:r>
                        <a:rPr lang="en-ZA" sz="1800">
                          <a:effectLst/>
                          <a:latin typeface="Arial"/>
                          <a:ea typeface="Calibri"/>
                          <a:cs typeface="Times New Roman"/>
                        </a:rPr>
                        <a:t>Juice purification</a:t>
                      </a:r>
                      <a:endParaRPr lang="en-US" sz="1800">
                        <a:effectLst/>
                        <a:latin typeface="Calibri"/>
                        <a:ea typeface="Calibri"/>
                        <a:cs typeface="Times New Roman"/>
                      </a:endParaRPr>
                    </a:p>
                  </a:txBody>
                  <a:tcPr marL="68580" marR="68580" marT="0" marB="0" anchor="ctr">
                    <a:lnL w="12700" cap="flat" cmpd="sng" algn="ctr">
                      <a:solidFill>
                        <a:srgbClr val="9BBB59"/>
                      </a:solidFill>
                      <a:prstDash val="solid"/>
                      <a:round/>
                      <a:headEnd type="none" w="med" len="med"/>
                      <a:tailEnd type="none" w="med" len="med"/>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Suspended matter from juice</a:t>
                      </a:r>
                      <a:endParaRPr lang="en-US" sz="1800">
                        <a:effectLst/>
                        <a:latin typeface="Calibri"/>
                        <a:ea typeface="Calibri"/>
                        <a:cs typeface="Times New Roman"/>
                      </a:endParaRPr>
                    </a:p>
                  </a:txBody>
                  <a:tcPr marL="68580" marR="68580" marT="0" marB="0" anchor="ctr">
                    <a:lnL>
                      <a:noFill/>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Clarifier</a:t>
                      </a:r>
                      <a:endParaRPr lang="en-US" sz="1800">
                        <a:effectLst/>
                        <a:latin typeface="Calibri"/>
                        <a:ea typeface="Calibri"/>
                        <a:cs typeface="Times New Roman"/>
                      </a:endParaRPr>
                    </a:p>
                  </a:txBody>
                  <a:tcPr marL="68580" marR="68580" marT="0" marB="0" anchor="ctr">
                    <a:lnL>
                      <a:noFill/>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427030">
                <a:tc>
                  <a:txBody>
                    <a:bodyPr/>
                    <a:lstStyle/>
                    <a:p>
                      <a:pPr algn="ctr">
                        <a:spcBef>
                          <a:spcPts val="300"/>
                        </a:spcBef>
                        <a:spcAft>
                          <a:spcPts val="300"/>
                        </a:spcAft>
                      </a:pPr>
                      <a:r>
                        <a:rPr lang="en-ZA" sz="1800">
                          <a:effectLst/>
                          <a:latin typeface="Arial"/>
                          <a:ea typeface="Calibri"/>
                          <a:cs typeface="Times New Roman"/>
                        </a:rPr>
                        <a:t>Juice concentration</a:t>
                      </a:r>
                      <a:endParaRPr lang="en-US" sz="1800">
                        <a:effectLst/>
                        <a:latin typeface="Calibri"/>
                        <a:ea typeface="Calibri"/>
                        <a:cs typeface="Times New Roman"/>
                      </a:endParaRPr>
                    </a:p>
                  </a:txBody>
                  <a:tcPr marL="68580" marR="68580" marT="0" marB="0" anchor="ctr">
                    <a:lnL w="12700" cap="flat" cmpd="sng" algn="ctr">
                      <a:solidFill>
                        <a:srgbClr val="9BBB59"/>
                      </a:solidFill>
                      <a:prstDash val="solid"/>
                      <a:round/>
                      <a:headEnd type="none" w="med" len="med"/>
                      <a:tailEnd type="none" w="med" len="med"/>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Water from juice</a:t>
                      </a:r>
                      <a:endParaRPr lang="en-US" sz="1800">
                        <a:effectLst/>
                        <a:latin typeface="Calibri"/>
                        <a:ea typeface="Calibri"/>
                        <a:cs typeface="Times New Roman"/>
                      </a:endParaRPr>
                    </a:p>
                  </a:txBody>
                  <a:tcPr marL="68580" marR="68580" marT="0" marB="0" anchor="ctr">
                    <a:lnL>
                      <a:noFill/>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Evaporator</a:t>
                      </a:r>
                      <a:endParaRPr lang="en-US" sz="1800">
                        <a:effectLst/>
                        <a:latin typeface="Calibri"/>
                        <a:ea typeface="Calibri"/>
                        <a:cs typeface="Times New Roman"/>
                      </a:endParaRPr>
                    </a:p>
                  </a:txBody>
                  <a:tcPr marL="68580" marR="68580" marT="0" marB="0" anchor="ctr">
                    <a:lnL>
                      <a:noFill/>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427030">
                <a:tc>
                  <a:txBody>
                    <a:bodyPr/>
                    <a:lstStyle/>
                    <a:p>
                      <a:pPr algn="ctr">
                        <a:spcBef>
                          <a:spcPts val="300"/>
                        </a:spcBef>
                        <a:spcAft>
                          <a:spcPts val="300"/>
                        </a:spcAft>
                      </a:pPr>
                      <a:r>
                        <a:rPr lang="en-ZA" sz="1800">
                          <a:effectLst/>
                          <a:latin typeface="Arial"/>
                          <a:ea typeface="Calibri"/>
                          <a:cs typeface="Times New Roman"/>
                        </a:rPr>
                        <a:t>Sugar crystallisation</a:t>
                      </a:r>
                      <a:endParaRPr lang="en-US" sz="1800">
                        <a:effectLst/>
                        <a:latin typeface="Calibri"/>
                        <a:ea typeface="Calibri"/>
                        <a:cs typeface="Times New Roman"/>
                      </a:endParaRPr>
                    </a:p>
                  </a:txBody>
                  <a:tcPr marL="68580" marR="68580" marT="0" marB="0" anchor="ctr">
                    <a:lnL w="12700" cap="flat" cmpd="sng" algn="ctr">
                      <a:solidFill>
                        <a:srgbClr val="9BBB59"/>
                      </a:solidFill>
                      <a:prstDash val="solid"/>
                      <a:round/>
                      <a:headEnd type="none" w="med" len="med"/>
                      <a:tailEnd type="none" w="med" len="med"/>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Sugar from syrup</a:t>
                      </a:r>
                      <a:endParaRPr lang="en-US" sz="1800">
                        <a:effectLst/>
                        <a:latin typeface="Calibri"/>
                        <a:ea typeface="Calibri"/>
                        <a:cs typeface="Times New Roman"/>
                      </a:endParaRPr>
                    </a:p>
                  </a:txBody>
                  <a:tcPr marL="68580" marR="68580" marT="0" marB="0" anchor="ctr">
                    <a:lnL>
                      <a:noFill/>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Vacuum pan</a:t>
                      </a:r>
                      <a:endParaRPr lang="en-US" sz="1800">
                        <a:effectLst/>
                        <a:latin typeface="Calibri"/>
                        <a:ea typeface="Calibri"/>
                        <a:cs typeface="Times New Roman"/>
                      </a:endParaRPr>
                    </a:p>
                  </a:txBody>
                  <a:tcPr marL="68580" marR="68580" marT="0" marB="0" anchor="ctr">
                    <a:lnL>
                      <a:noFill/>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427030">
                <a:tc>
                  <a:txBody>
                    <a:bodyPr/>
                    <a:lstStyle/>
                    <a:p>
                      <a:pPr algn="ctr">
                        <a:spcBef>
                          <a:spcPts val="300"/>
                        </a:spcBef>
                        <a:spcAft>
                          <a:spcPts val="300"/>
                        </a:spcAft>
                      </a:pPr>
                      <a:r>
                        <a:rPr lang="en-ZA" sz="1800">
                          <a:effectLst/>
                          <a:latin typeface="Arial"/>
                          <a:ea typeface="Calibri"/>
                          <a:cs typeface="Times New Roman"/>
                        </a:rPr>
                        <a:t>Crystal separation</a:t>
                      </a:r>
                      <a:endParaRPr lang="en-US" sz="1800">
                        <a:effectLst/>
                        <a:latin typeface="Calibri"/>
                        <a:ea typeface="Calibri"/>
                        <a:cs typeface="Times New Roman"/>
                      </a:endParaRPr>
                    </a:p>
                  </a:txBody>
                  <a:tcPr marL="68580" marR="68580" marT="0" marB="0" anchor="ctr">
                    <a:lnL w="12700" cap="flat" cmpd="sng" algn="ctr">
                      <a:solidFill>
                        <a:srgbClr val="9BBB59"/>
                      </a:solidFill>
                      <a:prstDash val="solid"/>
                      <a:round/>
                      <a:headEnd type="none" w="med" len="med"/>
                      <a:tailEnd type="none" w="med" len="med"/>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a:effectLst/>
                          <a:latin typeface="Arial"/>
                          <a:ea typeface="Calibri"/>
                          <a:cs typeface="Times New Roman"/>
                        </a:rPr>
                        <a:t>Crystal from molasses</a:t>
                      </a:r>
                      <a:endParaRPr lang="en-US" sz="1800">
                        <a:effectLst/>
                        <a:latin typeface="Calibri"/>
                        <a:ea typeface="Calibri"/>
                        <a:cs typeface="Times New Roman"/>
                      </a:endParaRPr>
                    </a:p>
                  </a:txBody>
                  <a:tcPr marL="68580" marR="68580" marT="0" marB="0" anchor="ctr">
                    <a:lnL>
                      <a:noFill/>
                    </a:lnL>
                    <a:lnR>
                      <a:noFill/>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algn="ctr">
                        <a:spcBef>
                          <a:spcPts val="300"/>
                        </a:spcBef>
                        <a:spcAft>
                          <a:spcPts val="300"/>
                        </a:spcAft>
                      </a:pPr>
                      <a:r>
                        <a:rPr lang="en-ZA" sz="1800" dirty="0">
                          <a:effectLst/>
                          <a:latin typeface="Arial"/>
                          <a:ea typeface="Calibri"/>
                          <a:cs typeface="Times New Roman"/>
                        </a:rPr>
                        <a:t>Centrifugal</a:t>
                      </a:r>
                      <a:endParaRPr lang="en-US" sz="1800" dirty="0">
                        <a:effectLst/>
                        <a:latin typeface="Calibri"/>
                        <a:ea typeface="Calibri"/>
                        <a:cs typeface="Times New Roman"/>
                      </a:endParaRPr>
                    </a:p>
                  </a:txBody>
                  <a:tcPr marL="68580" marR="68580" marT="0" marB="0" anchor="ctr">
                    <a:lnL>
                      <a:noFill/>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347876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3600" dirty="0" smtClean="0"/>
              <a:t>Sugar Cane Harvesting</a:t>
            </a:r>
            <a:endParaRPr lang="en-ZA" sz="3600" dirty="0"/>
          </a:p>
        </p:txBody>
      </p:sp>
      <p:sp>
        <p:nvSpPr>
          <p:cNvPr id="5" name="Content Placeholder 2"/>
          <p:cNvSpPr>
            <a:spLocks noGrp="1"/>
          </p:cNvSpPr>
          <p:nvPr>
            <p:ph idx="1"/>
          </p:nvPr>
        </p:nvSpPr>
        <p:spPr>
          <a:xfrm>
            <a:off x="251520" y="1600200"/>
            <a:ext cx="8568952" cy="4925144"/>
          </a:xfrm>
          <a:solidFill>
            <a:schemeClr val="bg1">
              <a:lumMod val="95000"/>
              <a:alpha val="75000"/>
            </a:schemeClr>
          </a:solidFill>
          <a:scene3d>
            <a:camera prst="orthographicFront"/>
            <a:lightRig rig="threePt" dir="t"/>
          </a:scene3d>
          <a:sp3d>
            <a:bevelT/>
          </a:sp3d>
        </p:spPr>
        <p:txBody>
          <a:bodyPr>
            <a:normAutofit/>
          </a:bodyPr>
          <a:lstStyle/>
          <a:p>
            <a:r>
              <a:rPr lang="en-US" dirty="0" smtClean="0"/>
              <a:t>Sugar </a:t>
            </a:r>
            <a:r>
              <a:rPr lang="en-US" dirty="0"/>
              <a:t>cane may be mechanically or manually harvested</a:t>
            </a:r>
            <a:r>
              <a:rPr lang="en-US" dirty="0" smtClean="0"/>
              <a:t>.</a:t>
            </a:r>
          </a:p>
          <a:p>
            <a:r>
              <a:rPr lang="en-US" dirty="0" smtClean="0"/>
              <a:t>Cane is burnt before harvesting to get rid of the unnecessary “tops” or loose leaves – the part of the cane which contains the sugar is the stalk.</a:t>
            </a:r>
          </a:p>
          <a:p>
            <a:r>
              <a:rPr lang="en-US" dirty="0" smtClean="0"/>
              <a:t>Burnt and/or </a:t>
            </a:r>
            <a:r>
              <a:rPr lang="en-US" dirty="0"/>
              <a:t>chopped cane deteriorates quickly. </a:t>
            </a:r>
            <a:endParaRPr lang="en-US" dirty="0" smtClean="0"/>
          </a:p>
          <a:p>
            <a:r>
              <a:rPr lang="en-US" dirty="0" smtClean="0"/>
              <a:t>It </a:t>
            </a:r>
            <a:r>
              <a:rPr lang="en-US" dirty="0"/>
              <a:t>is therefore essential to process this cane soon after it has been harvested.</a:t>
            </a:r>
          </a:p>
        </p:txBody>
      </p:sp>
    </p:spTree>
    <p:extLst>
      <p:ext uri="{BB962C8B-B14F-4D97-AF65-F5344CB8AC3E}">
        <p14:creationId xmlns:p14="http://schemas.microsoft.com/office/powerpoint/2010/main" val="32920414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3600" dirty="0" smtClean="0"/>
              <a:t>Cane Transport</a:t>
            </a:r>
            <a:endParaRPr lang="en-ZA" sz="36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2204864"/>
            <a:ext cx="846923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8534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3600" dirty="0" smtClean="0"/>
              <a:t>Cane Transport</a:t>
            </a:r>
            <a:endParaRPr lang="en-ZA" sz="3600" dirty="0"/>
          </a:p>
        </p:txBody>
      </p:sp>
      <p:sp>
        <p:nvSpPr>
          <p:cNvPr id="5" name="Content Placeholder 2"/>
          <p:cNvSpPr>
            <a:spLocks noGrp="1"/>
          </p:cNvSpPr>
          <p:nvPr>
            <p:ph idx="1"/>
          </p:nvPr>
        </p:nvSpPr>
        <p:spPr>
          <a:xfrm>
            <a:off x="457200" y="1628800"/>
            <a:ext cx="5698976" cy="4824536"/>
          </a:xfrm>
          <a:solidFill>
            <a:schemeClr val="bg1">
              <a:lumMod val="95000"/>
              <a:alpha val="75000"/>
            </a:schemeClr>
          </a:solidFill>
          <a:scene3d>
            <a:camera prst="orthographicFront"/>
            <a:lightRig rig="threePt" dir="t"/>
          </a:scene3d>
          <a:sp3d>
            <a:bevelT/>
          </a:sp3d>
        </p:spPr>
        <p:txBody>
          <a:bodyPr>
            <a:noAutofit/>
          </a:bodyPr>
          <a:lstStyle/>
          <a:p>
            <a:pPr>
              <a:buFont typeface="Arial" charset="0"/>
              <a:buChar char="•"/>
            </a:pPr>
            <a:r>
              <a:rPr lang="en-ZA" sz="2600" dirty="0"/>
              <a:t>In the fields, the cane stalks are loaded </a:t>
            </a:r>
            <a:r>
              <a:rPr lang="en-ZA" sz="2600" dirty="0" smtClean="0"/>
              <a:t>onto </a:t>
            </a:r>
            <a:r>
              <a:rPr lang="en-ZA" sz="2600" dirty="0"/>
              <a:t>cane carts, “Bell” trailers (self-loaders) or side loading </a:t>
            </a:r>
            <a:r>
              <a:rPr lang="en-ZA" sz="2600" dirty="0" smtClean="0"/>
              <a:t>trailers</a:t>
            </a:r>
          </a:p>
          <a:p>
            <a:pPr>
              <a:buFont typeface="Arial" charset="0"/>
              <a:buChar char="•"/>
            </a:pPr>
            <a:r>
              <a:rPr lang="en-ZA" sz="2600" dirty="0" smtClean="0"/>
              <a:t>The cane is transported to the nearest mill where it enters the factory yard over a weigh bridge</a:t>
            </a:r>
          </a:p>
          <a:p>
            <a:pPr>
              <a:buFont typeface="Arial" charset="0"/>
              <a:buChar char="•"/>
            </a:pPr>
            <a:r>
              <a:rPr lang="en-ZA" sz="2600" dirty="0" smtClean="0"/>
              <a:t>Empty trucks are weighed again when they leave the yard</a:t>
            </a:r>
          </a:p>
          <a:p>
            <a:pPr>
              <a:buFont typeface="Arial" charset="0"/>
              <a:buChar char="•"/>
            </a:pPr>
            <a:r>
              <a:rPr lang="en-ZA" sz="2600" dirty="0" smtClean="0"/>
              <a:t>The Gross and Nett weight and the name of the grower is noted on the weighbridge ticket.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636912"/>
            <a:ext cx="2755900" cy="212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2785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Unloading</a:t>
            </a:r>
            <a:endParaRPr lang="en-ZA" sz="4800" dirty="0"/>
          </a:p>
        </p:txBody>
      </p:sp>
      <p:sp>
        <p:nvSpPr>
          <p:cNvPr id="5" name="Content Placeholder 2"/>
          <p:cNvSpPr>
            <a:spLocks noGrp="1"/>
          </p:cNvSpPr>
          <p:nvPr>
            <p:ph idx="1"/>
          </p:nvPr>
        </p:nvSpPr>
        <p:spPr>
          <a:xfrm>
            <a:off x="467544" y="1700808"/>
            <a:ext cx="8208912" cy="4680520"/>
          </a:xfrm>
          <a:solidFill>
            <a:schemeClr val="bg1">
              <a:lumMod val="95000"/>
              <a:alpha val="75000"/>
            </a:schemeClr>
          </a:solidFill>
          <a:scene3d>
            <a:camera prst="orthographicFront"/>
            <a:lightRig rig="threePt" dir="t"/>
          </a:scene3d>
          <a:sp3d>
            <a:bevelT/>
          </a:sp3d>
        </p:spPr>
        <p:txBody>
          <a:bodyPr>
            <a:normAutofit fontScale="77500" lnSpcReduction="20000"/>
          </a:bodyPr>
          <a:lstStyle/>
          <a:p>
            <a:pPr>
              <a:buFont typeface="Arial" charset="0"/>
              <a:buChar char="•"/>
            </a:pPr>
            <a:r>
              <a:rPr lang="en-ZA" sz="3600" dirty="0" smtClean="0"/>
              <a:t>The cane is mechanically unloaded onto an upward </a:t>
            </a:r>
            <a:r>
              <a:rPr lang="en-ZA" sz="3600" dirty="0" err="1" smtClean="0"/>
              <a:t>inclided</a:t>
            </a:r>
            <a:r>
              <a:rPr lang="en-ZA" sz="3600" dirty="0" smtClean="0"/>
              <a:t> cane table or spiller table</a:t>
            </a:r>
          </a:p>
          <a:p>
            <a:pPr>
              <a:buFont typeface="Arial" charset="0"/>
              <a:buChar char="•"/>
            </a:pPr>
            <a:r>
              <a:rPr lang="en-ZA" sz="3600" dirty="0" smtClean="0"/>
              <a:t>This is a chain or slat conveyor</a:t>
            </a:r>
          </a:p>
          <a:p>
            <a:pPr>
              <a:buFont typeface="Arial" charset="0"/>
              <a:buChar char="•"/>
            </a:pPr>
            <a:r>
              <a:rPr lang="en-ZA" sz="3600" dirty="0" smtClean="0"/>
              <a:t>The speed of the conveyor can be regulated by the operator</a:t>
            </a:r>
          </a:p>
          <a:p>
            <a:pPr>
              <a:buFont typeface="Arial" charset="0"/>
              <a:buChar char="•"/>
            </a:pPr>
            <a:r>
              <a:rPr lang="en-ZA" sz="3600" dirty="0" smtClean="0"/>
              <a:t>The excessive soil and rocks are removed by agitating conveyors</a:t>
            </a:r>
          </a:p>
          <a:p>
            <a:pPr>
              <a:buFont typeface="Arial" charset="0"/>
              <a:buChar char="•"/>
            </a:pPr>
            <a:r>
              <a:rPr lang="en-ZA" sz="3600" dirty="0" smtClean="0"/>
              <a:t>The cane is cleaned by flooding the carrier with warm water or spreading the cane on agitating conveyors that pass through strong </a:t>
            </a:r>
            <a:r>
              <a:rPr lang="en-ZA" sz="3600" dirty="0"/>
              <a:t>j</a:t>
            </a:r>
            <a:r>
              <a:rPr lang="en-ZA" sz="3600" dirty="0" smtClean="0"/>
              <a:t>ets of water and combing drums</a:t>
            </a:r>
          </a:p>
          <a:p>
            <a:pPr>
              <a:buFont typeface="Arial" charset="0"/>
              <a:buChar char="•"/>
            </a:pPr>
            <a:r>
              <a:rPr lang="en-ZA" sz="3600" dirty="0" smtClean="0"/>
              <a:t>The cane is now clean and ready to be milled</a:t>
            </a:r>
            <a:endParaRPr lang="en-US" sz="3600" dirty="0"/>
          </a:p>
        </p:txBody>
      </p:sp>
    </p:spTree>
    <p:extLst>
      <p:ext uri="{BB962C8B-B14F-4D97-AF65-F5344CB8AC3E}">
        <p14:creationId xmlns:p14="http://schemas.microsoft.com/office/powerpoint/2010/main" val="41513844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Cane Preparation</a:t>
            </a:r>
            <a:endParaRPr lang="en-ZA" sz="48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6933" y="2204864"/>
            <a:ext cx="8439264"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75450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Cane Preparation</a:t>
            </a:r>
            <a:endParaRPr lang="en-ZA" sz="4800" dirty="0"/>
          </a:p>
        </p:txBody>
      </p:sp>
      <p:sp>
        <p:nvSpPr>
          <p:cNvPr id="5" name="Content Placeholder 2"/>
          <p:cNvSpPr>
            <a:spLocks noGrp="1"/>
          </p:cNvSpPr>
          <p:nvPr>
            <p:ph idx="1"/>
          </p:nvPr>
        </p:nvSpPr>
        <p:spPr>
          <a:xfrm>
            <a:off x="251520" y="1700808"/>
            <a:ext cx="5400600" cy="4896544"/>
          </a:xfrm>
          <a:solidFill>
            <a:schemeClr val="bg1">
              <a:lumMod val="95000"/>
              <a:alpha val="75000"/>
            </a:schemeClr>
          </a:solidFill>
          <a:scene3d>
            <a:camera prst="orthographicFront"/>
            <a:lightRig rig="threePt" dir="t"/>
          </a:scene3d>
          <a:sp3d>
            <a:bevelT/>
          </a:sp3d>
        </p:spPr>
        <p:txBody>
          <a:bodyPr>
            <a:noAutofit/>
          </a:bodyPr>
          <a:lstStyle/>
          <a:p>
            <a:r>
              <a:rPr lang="en-ZA" sz="2100" dirty="0" smtClean="0"/>
              <a:t>Cane knives chop </a:t>
            </a:r>
            <a:r>
              <a:rPr lang="en-ZA" sz="2100" dirty="0"/>
              <a:t>the cane into short </a:t>
            </a:r>
            <a:r>
              <a:rPr lang="en-ZA" sz="2100" dirty="0" smtClean="0"/>
              <a:t>lengths</a:t>
            </a:r>
          </a:p>
          <a:p>
            <a:r>
              <a:rPr lang="en-ZA" sz="2100" dirty="0" smtClean="0"/>
              <a:t>The </a:t>
            </a:r>
            <a:r>
              <a:rPr lang="en-ZA" sz="2100" dirty="0"/>
              <a:t>cane enters a shredder. The shredder is a device that tears the cane apart using large metal bars known as hammers. </a:t>
            </a:r>
            <a:endParaRPr lang="en-ZA" sz="2100" dirty="0" smtClean="0"/>
          </a:p>
          <a:p>
            <a:r>
              <a:rPr lang="en-ZA" sz="2100" dirty="0" smtClean="0"/>
              <a:t>The </a:t>
            </a:r>
            <a:r>
              <a:rPr lang="en-ZA" sz="2100" dirty="0"/>
              <a:t>task of the mills or diffuser </a:t>
            </a:r>
            <a:r>
              <a:rPr lang="en-ZA" sz="2100" dirty="0" smtClean="0"/>
              <a:t>(the next step) is </a:t>
            </a:r>
            <a:r>
              <a:rPr lang="en-ZA" sz="2100" dirty="0"/>
              <a:t>to extract as much juice from the cane as </a:t>
            </a:r>
            <a:r>
              <a:rPr lang="en-ZA" sz="2100" dirty="0" smtClean="0"/>
              <a:t>possible – to do this the </a:t>
            </a:r>
            <a:r>
              <a:rPr lang="en-ZA" sz="2100" dirty="0"/>
              <a:t>walls of these cells must be ruptured, before the juice can flow out. This is done by exerting pressure on the cane, between rollers. </a:t>
            </a:r>
            <a:endParaRPr lang="en-ZA" sz="2100" dirty="0" smtClean="0"/>
          </a:p>
          <a:p>
            <a:r>
              <a:rPr lang="en-ZA" sz="2100" dirty="0" smtClean="0"/>
              <a:t>This </a:t>
            </a:r>
            <a:r>
              <a:rPr lang="en-ZA" sz="2100" dirty="0"/>
              <a:t>pressure must be exerted on all parts of the cane as evenly as possible which means that the blanket of cane entering the first mill should be of uniform thickness. </a:t>
            </a:r>
            <a:endParaRPr lang="en-US" sz="21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700808"/>
            <a:ext cx="3151187" cy="279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a:xfrm>
            <a:off x="5849086" y="4567933"/>
            <a:ext cx="3087960" cy="351656"/>
          </a:xfrm>
          <a:prstGeom prst="rect">
            <a:avLst/>
          </a:prstGeom>
          <a:solidFill>
            <a:schemeClr val="bg1">
              <a:alpha val="75000"/>
            </a:schemeClr>
          </a:solidFill>
          <a:scene3d>
            <a:camera prst="orthographicFront"/>
            <a:lightRig rig="threePt" dir="t"/>
          </a:scene3d>
          <a:sp3d>
            <a:bevelT/>
          </a:sp3d>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ZA" sz="1800" dirty="0" smtClean="0"/>
              <a:t>Shredder feeding arrangement</a:t>
            </a:r>
            <a:endParaRPr lang="en-US" sz="1800" dirty="0"/>
          </a:p>
        </p:txBody>
      </p:sp>
    </p:spTree>
    <p:extLst>
      <p:ext uri="{BB962C8B-B14F-4D97-AF65-F5344CB8AC3E}">
        <p14:creationId xmlns:p14="http://schemas.microsoft.com/office/powerpoint/2010/main" val="4040612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Cane Preparation</a:t>
            </a:r>
            <a:endParaRPr lang="en-ZA" sz="4800" dirty="0"/>
          </a:p>
        </p:txBody>
      </p:sp>
      <p:sp>
        <p:nvSpPr>
          <p:cNvPr id="5" name="Content Placeholder 2"/>
          <p:cNvSpPr>
            <a:spLocks noGrp="1"/>
          </p:cNvSpPr>
          <p:nvPr>
            <p:ph idx="1"/>
          </p:nvPr>
        </p:nvSpPr>
        <p:spPr>
          <a:xfrm>
            <a:off x="467544" y="1700808"/>
            <a:ext cx="4464496" cy="4680520"/>
          </a:xfrm>
          <a:solidFill>
            <a:schemeClr val="bg1">
              <a:lumMod val="95000"/>
              <a:alpha val="75000"/>
            </a:schemeClr>
          </a:solidFill>
          <a:scene3d>
            <a:camera prst="orthographicFront"/>
            <a:lightRig rig="threePt" dir="t"/>
          </a:scene3d>
          <a:sp3d>
            <a:bevelT/>
          </a:sp3d>
        </p:spPr>
        <p:txBody>
          <a:bodyPr>
            <a:normAutofit fontScale="85000" lnSpcReduction="10000"/>
          </a:bodyPr>
          <a:lstStyle/>
          <a:p>
            <a:r>
              <a:rPr lang="en-ZA" dirty="0" smtClean="0"/>
              <a:t>Good </a:t>
            </a:r>
            <a:r>
              <a:rPr lang="en-ZA" dirty="0"/>
              <a:t>preparation of cane will rupture 90% of the juice-containing cells of the cane. No juice is extracted by the shredder</a:t>
            </a:r>
            <a:r>
              <a:rPr lang="en-ZA" dirty="0" smtClean="0"/>
              <a:t>.</a:t>
            </a:r>
          </a:p>
          <a:p>
            <a:r>
              <a:rPr lang="en-ZA" sz="3600" dirty="0"/>
              <a:t>The pulverised cane discharged by the shredder is called prepared cane and is fed to a diffuser (or milling train). </a:t>
            </a:r>
            <a:endParaRPr lang="en-US" sz="36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700808"/>
            <a:ext cx="3448000" cy="3311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a:xfrm>
            <a:off x="5381646" y="5018349"/>
            <a:ext cx="3448000" cy="495672"/>
          </a:xfrm>
          <a:prstGeom prst="rect">
            <a:avLst/>
          </a:prstGeom>
          <a:solidFill>
            <a:schemeClr val="bg1">
              <a:lumMod val="95000"/>
              <a:alpha val="75000"/>
            </a:schemeClr>
          </a:solidFill>
          <a:scene3d>
            <a:camera prst="orthographicFront"/>
            <a:lightRig rig="threePt" dir="t"/>
          </a:scene3d>
          <a:sp3d>
            <a:bevelT/>
          </a:sp3d>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ZA" sz="2400" dirty="0" smtClean="0"/>
              <a:t>Section view of a shredder</a:t>
            </a:r>
            <a:endParaRPr lang="en-US" sz="2400" dirty="0"/>
          </a:p>
        </p:txBody>
      </p:sp>
    </p:spTree>
    <p:extLst>
      <p:ext uri="{BB962C8B-B14F-4D97-AF65-F5344CB8AC3E}">
        <p14:creationId xmlns:p14="http://schemas.microsoft.com/office/powerpoint/2010/main" val="26534223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Cane Testing Services</a:t>
            </a:r>
            <a:endParaRPr lang="en-ZA" sz="4800" dirty="0"/>
          </a:p>
        </p:txBody>
      </p:sp>
      <p:sp>
        <p:nvSpPr>
          <p:cNvPr id="5" name="Content Placeholder 2"/>
          <p:cNvSpPr>
            <a:spLocks noGrp="1"/>
          </p:cNvSpPr>
          <p:nvPr>
            <p:ph idx="1"/>
          </p:nvPr>
        </p:nvSpPr>
        <p:spPr>
          <a:xfrm>
            <a:off x="467544" y="1700808"/>
            <a:ext cx="8208912" cy="4680520"/>
          </a:xfrm>
          <a:solidFill>
            <a:schemeClr val="bg1">
              <a:lumMod val="95000"/>
              <a:alpha val="75000"/>
            </a:schemeClr>
          </a:solidFill>
          <a:scene3d>
            <a:camera prst="orthographicFront"/>
            <a:lightRig rig="threePt" dir="t"/>
          </a:scene3d>
          <a:sp3d>
            <a:bevelT/>
          </a:sp3d>
        </p:spPr>
        <p:txBody>
          <a:bodyPr>
            <a:normAutofit fontScale="85000" lnSpcReduction="10000"/>
          </a:bodyPr>
          <a:lstStyle/>
          <a:p>
            <a:r>
              <a:rPr lang="en-ZA" dirty="0" smtClean="0"/>
              <a:t>From each consignment of cane received, a representative sample is taken after the shredder, by Cane Testing Services, who analyse it for sucrose content in their laboratory.</a:t>
            </a:r>
          </a:p>
          <a:p>
            <a:r>
              <a:rPr lang="en-ZA" sz="3600" dirty="0" smtClean="0"/>
              <a:t>CTS is a neutral body.</a:t>
            </a:r>
          </a:p>
          <a:p>
            <a:r>
              <a:rPr lang="en-ZA" sz="3600" dirty="0" smtClean="0"/>
              <a:t>CTS also analyses the mixed juice and bagasse.</a:t>
            </a:r>
          </a:p>
          <a:p>
            <a:r>
              <a:rPr lang="en-ZA" sz="3600" dirty="0" smtClean="0"/>
              <a:t>The total amount of sucrose is distributed among the cane suppliers in proportion to the sucrose content of their consignments.</a:t>
            </a:r>
          </a:p>
          <a:p>
            <a:r>
              <a:rPr lang="en-ZA" sz="3600" dirty="0" smtClean="0"/>
              <a:t>Payments are based on this analysis.</a:t>
            </a:r>
            <a:endParaRPr lang="en-US" sz="3600" dirty="0"/>
          </a:p>
        </p:txBody>
      </p:sp>
    </p:spTree>
    <p:extLst>
      <p:ext uri="{BB962C8B-B14F-4D97-AF65-F5344CB8AC3E}">
        <p14:creationId xmlns:p14="http://schemas.microsoft.com/office/powerpoint/2010/main" val="33424227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The Diffuser or Milling train</a:t>
            </a:r>
            <a:endParaRPr lang="en-ZA" sz="4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7876" y="1916832"/>
            <a:ext cx="8534222"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6424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The Diffuser or Milling train</a:t>
            </a:r>
            <a:endParaRPr lang="en-ZA" sz="4800" dirty="0"/>
          </a:p>
        </p:txBody>
      </p:sp>
      <p:sp>
        <p:nvSpPr>
          <p:cNvPr id="5" name="Content Placeholder 2"/>
          <p:cNvSpPr>
            <a:spLocks noGrp="1"/>
          </p:cNvSpPr>
          <p:nvPr>
            <p:ph idx="1"/>
          </p:nvPr>
        </p:nvSpPr>
        <p:spPr>
          <a:xfrm>
            <a:off x="467544" y="1700808"/>
            <a:ext cx="4464496" cy="4680520"/>
          </a:xfrm>
          <a:solidFill>
            <a:schemeClr val="bg1">
              <a:lumMod val="95000"/>
              <a:alpha val="75000"/>
            </a:schemeClr>
          </a:solidFill>
          <a:scene3d>
            <a:camera prst="orthographicFront"/>
            <a:lightRig rig="threePt" dir="t"/>
          </a:scene3d>
          <a:sp3d>
            <a:bevelT/>
          </a:sp3d>
        </p:spPr>
        <p:txBody>
          <a:bodyPr>
            <a:noAutofit/>
          </a:bodyPr>
          <a:lstStyle/>
          <a:p>
            <a:r>
              <a:rPr lang="en-ZA" sz="2200" dirty="0" smtClean="0"/>
              <a:t>The </a:t>
            </a:r>
            <a:r>
              <a:rPr lang="en-ZA" sz="2200" dirty="0"/>
              <a:t>extraction plant consists of six or seven roller mills called the milling train or tandem. </a:t>
            </a:r>
            <a:endParaRPr lang="en-ZA" sz="2200" dirty="0" smtClean="0"/>
          </a:p>
          <a:p>
            <a:r>
              <a:rPr lang="en-ZA" sz="2200" dirty="0" smtClean="0"/>
              <a:t>Each </a:t>
            </a:r>
            <a:r>
              <a:rPr lang="en-ZA" sz="2200" dirty="0"/>
              <a:t>mill consists of three rollers</a:t>
            </a:r>
            <a:r>
              <a:rPr lang="en-ZA" sz="2200" dirty="0" smtClean="0"/>
              <a:t>.</a:t>
            </a:r>
          </a:p>
          <a:p>
            <a:r>
              <a:rPr lang="en-ZA" sz="2200" dirty="0" smtClean="0"/>
              <a:t>The shells around the rollers have grooves – These can be either </a:t>
            </a:r>
            <a:r>
              <a:rPr lang="en-ZA" sz="2200" dirty="0" err="1" smtClean="0"/>
              <a:t>Messchaert</a:t>
            </a:r>
            <a:r>
              <a:rPr lang="en-ZA" sz="2200" dirty="0" smtClean="0"/>
              <a:t> or chevron grooves. </a:t>
            </a:r>
          </a:p>
          <a:p>
            <a:r>
              <a:rPr lang="en-ZA" sz="2200" dirty="0" smtClean="0"/>
              <a:t>Grooves reduce slippage.</a:t>
            </a:r>
          </a:p>
          <a:p>
            <a:r>
              <a:rPr lang="en-ZA" sz="2200" dirty="0" smtClean="0"/>
              <a:t>Milling essentially ruptures the storage cells of the cane and separates the freed juice from the fibre of the cane plant. </a:t>
            </a:r>
            <a:endParaRPr lang="en-US" sz="2200" dirty="0"/>
          </a:p>
        </p:txBody>
      </p:sp>
      <p:sp>
        <p:nvSpPr>
          <p:cNvPr id="6" name="Content Placeholder 2"/>
          <p:cNvSpPr txBox="1">
            <a:spLocks/>
          </p:cNvSpPr>
          <p:nvPr/>
        </p:nvSpPr>
        <p:spPr>
          <a:xfrm>
            <a:off x="5381645" y="4365104"/>
            <a:ext cx="3448000" cy="495672"/>
          </a:xfrm>
          <a:prstGeom prst="rect">
            <a:avLst/>
          </a:prstGeom>
          <a:solidFill>
            <a:schemeClr val="bg1">
              <a:lumMod val="95000"/>
              <a:alpha val="75000"/>
            </a:schemeClr>
          </a:solidFill>
          <a:scene3d>
            <a:camera prst="orthographicFront"/>
            <a:lightRig rig="threePt" dir="t"/>
          </a:scene3d>
          <a:sp3d>
            <a:bevelT/>
          </a:sp3d>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ZA" sz="2400" dirty="0" smtClean="0"/>
              <a:t>Chevron groove type</a:t>
            </a:r>
            <a:endParaRPr lang="en-US"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2083" y="2564904"/>
            <a:ext cx="3867125" cy="1738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71564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The Diffuser or Milling train (cont.)</a:t>
            </a:r>
            <a:endParaRPr lang="en-ZA" sz="4800" dirty="0"/>
          </a:p>
        </p:txBody>
      </p:sp>
      <p:sp>
        <p:nvSpPr>
          <p:cNvPr id="5" name="Content Placeholder 2"/>
          <p:cNvSpPr>
            <a:spLocks noGrp="1"/>
          </p:cNvSpPr>
          <p:nvPr>
            <p:ph idx="1"/>
          </p:nvPr>
        </p:nvSpPr>
        <p:spPr>
          <a:xfrm>
            <a:off x="467544" y="1700808"/>
            <a:ext cx="8280920" cy="4680520"/>
          </a:xfrm>
          <a:solidFill>
            <a:schemeClr val="bg1">
              <a:lumMod val="95000"/>
              <a:alpha val="75000"/>
            </a:schemeClr>
          </a:solidFill>
          <a:scene3d>
            <a:camera prst="orthographicFront"/>
            <a:lightRig rig="threePt" dir="t"/>
          </a:scene3d>
          <a:sp3d>
            <a:bevelT/>
          </a:sp3d>
        </p:spPr>
        <p:txBody>
          <a:bodyPr>
            <a:normAutofit fontScale="85000" lnSpcReduction="10000"/>
          </a:bodyPr>
          <a:lstStyle/>
          <a:p>
            <a:r>
              <a:rPr lang="en-ZA" dirty="0" smtClean="0"/>
              <a:t>Extracted juice is collected in a juice tray. </a:t>
            </a:r>
          </a:p>
          <a:p>
            <a:r>
              <a:rPr lang="en-ZA" dirty="0" smtClean="0"/>
              <a:t>Juice from the first mill is mixed with juice from the second mill.</a:t>
            </a:r>
          </a:p>
          <a:p>
            <a:r>
              <a:rPr lang="en-ZA" dirty="0" smtClean="0"/>
              <a:t>The juice is screened to remove fine bagasse particles (called </a:t>
            </a:r>
            <a:r>
              <a:rPr lang="en-ZA" dirty="0" err="1" smtClean="0"/>
              <a:t>bagacillo</a:t>
            </a:r>
            <a:r>
              <a:rPr lang="en-ZA" dirty="0" smtClean="0"/>
              <a:t>) and weighed.</a:t>
            </a:r>
          </a:p>
          <a:p>
            <a:r>
              <a:rPr lang="en-ZA" sz="3600" dirty="0" smtClean="0"/>
              <a:t>The residue is called bagasse.</a:t>
            </a:r>
          </a:p>
          <a:p>
            <a:r>
              <a:rPr lang="en-ZA" sz="3600" dirty="0" smtClean="0"/>
              <a:t>Bagasse is used to fire the boilers.</a:t>
            </a:r>
          </a:p>
          <a:p>
            <a:r>
              <a:rPr lang="en-ZA" sz="3600" dirty="0" smtClean="0"/>
              <a:t>Bagasse has a moisture content of about 48%.</a:t>
            </a:r>
          </a:p>
          <a:p>
            <a:r>
              <a:rPr lang="en-ZA" sz="3600" dirty="0" err="1" smtClean="0"/>
              <a:t>Bagacillo</a:t>
            </a:r>
            <a:r>
              <a:rPr lang="en-ZA" sz="3600" dirty="0" smtClean="0"/>
              <a:t> is removed by a screen as serves as filter aid in the rotary vacuum filter (later).</a:t>
            </a:r>
            <a:endParaRPr lang="en-US" sz="3600" dirty="0"/>
          </a:p>
        </p:txBody>
      </p:sp>
    </p:spTree>
    <p:extLst>
      <p:ext uri="{BB962C8B-B14F-4D97-AF65-F5344CB8AC3E}">
        <p14:creationId xmlns:p14="http://schemas.microsoft.com/office/powerpoint/2010/main" val="941338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Diffusion (</a:t>
            </a:r>
            <a:r>
              <a:rPr lang="en-ZA" sz="4800" dirty="0" err="1" smtClean="0"/>
              <a:t>imbibation</a:t>
            </a:r>
            <a:r>
              <a:rPr lang="en-ZA" sz="4800" dirty="0" smtClean="0"/>
              <a:t>)</a:t>
            </a:r>
            <a:endParaRPr lang="en-ZA" sz="4800" dirty="0"/>
          </a:p>
        </p:txBody>
      </p:sp>
      <p:sp>
        <p:nvSpPr>
          <p:cNvPr id="5" name="Content Placeholder 2"/>
          <p:cNvSpPr>
            <a:spLocks noGrp="1"/>
          </p:cNvSpPr>
          <p:nvPr>
            <p:ph idx="1"/>
          </p:nvPr>
        </p:nvSpPr>
        <p:spPr>
          <a:xfrm>
            <a:off x="467544" y="1700808"/>
            <a:ext cx="5904656" cy="4680520"/>
          </a:xfrm>
          <a:solidFill>
            <a:schemeClr val="bg1">
              <a:lumMod val="95000"/>
              <a:alpha val="75000"/>
            </a:schemeClr>
          </a:solidFill>
          <a:scene3d>
            <a:camera prst="orthographicFront"/>
            <a:lightRig rig="threePt" dir="t"/>
          </a:scene3d>
          <a:sp3d>
            <a:bevelT/>
          </a:sp3d>
        </p:spPr>
        <p:txBody>
          <a:bodyPr>
            <a:normAutofit fontScale="92500" lnSpcReduction="20000"/>
          </a:bodyPr>
          <a:lstStyle/>
          <a:p>
            <a:r>
              <a:rPr lang="en-ZA" sz="2400" dirty="0" smtClean="0"/>
              <a:t>Imbibition water and dilute juice is sprayed onto the cane from above.</a:t>
            </a:r>
          </a:p>
          <a:p>
            <a:r>
              <a:rPr lang="en-ZA" sz="2400" dirty="0" smtClean="0"/>
              <a:t>The water percolates through the bed of cane and dissolves the sugar.</a:t>
            </a:r>
          </a:p>
          <a:p>
            <a:r>
              <a:rPr lang="en-ZA" sz="2400" dirty="0" smtClean="0"/>
              <a:t>The juice is collected in a hoper and pumped back onto the bagasse layer and the process repeated.</a:t>
            </a:r>
          </a:p>
          <a:p>
            <a:r>
              <a:rPr lang="en-ZA" sz="2400" dirty="0" smtClean="0"/>
              <a:t>Diffuser (mixed) juice is then screened to remove fine particles and then pumped to the boiling house via a juice scale.</a:t>
            </a:r>
          </a:p>
          <a:p>
            <a:r>
              <a:rPr lang="en-ZA" sz="2400" dirty="0" smtClean="0"/>
              <a:t>Bagasse from the diffuser is very high in water (85%) – it is transported to a de-watering unit consisting of two mills which squeezes out the water – then the bagasse gets used as fuel for the boilers.</a:t>
            </a:r>
          </a:p>
        </p:txBody>
      </p:sp>
      <p:sp>
        <p:nvSpPr>
          <p:cNvPr id="6" name="Text Box 2"/>
          <p:cNvSpPr txBox="1">
            <a:spLocks noChangeArrowheads="1"/>
          </p:cNvSpPr>
          <p:nvPr/>
        </p:nvSpPr>
        <p:spPr bwMode="auto">
          <a:xfrm>
            <a:off x="6660232" y="2158460"/>
            <a:ext cx="2097152" cy="267765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headEnd/>
            <a:tailEnd/>
          </a:ln>
          <a:effectLst>
            <a:outerShdw blurRad="40000" dist="20000" dir="5400000" rotWithShape="0">
              <a:srgbClr val="000000">
                <a:alpha val="38000"/>
              </a:srgbClr>
            </a:outerShdw>
          </a:effectLst>
        </p:spPr>
        <p:txBody>
          <a:bodyPr rot="0" vert="horz" wrap="square" lIns="91440" tIns="45720" rIns="91440" bIns="45720" anchor="t" anchorCtr="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200" b="1" i="0" u="none" strike="noStrike" kern="0" cap="none" spc="0" normalizeH="0" baseline="0" noProof="0">
                <a:ln>
                  <a:noFill/>
                </a:ln>
                <a:solidFill>
                  <a:sysClr val="windowText" lastClr="000000"/>
                </a:solidFill>
                <a:effectLst/>
                <a:uLnTx/>
                <a:uFillTx/>
                <a:latin typeface="Arial"/>
                <a:ea typeface="Calibri"/>
                <a:cs typeface="Times New Roman"/>
              </a:rPr>
              <a:t>Definition: Imbibition</a:t>
            </a:r>
            <a:endParaRPr kumimoji="0" lang="en-US" sz="1100" b="0" i="0" u="none" strike="noStrike" kern="0" cap="none" spc="0" normalizeH="0" baseline="0" noProof="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a:ln>
                  <a:noFill/>
                </a:ln>
                <a:solidFill>
                  <a:sysClr val="windowText" lastClr="000000"/>
                </a:solidFill>
                <a:effectLst/>
                <a:uLnTx/>
                <a:uFillTx/>
                <a:latin typeface="Arial"/>
                <a:ea typeface="Calibri"/>
                <a:cs typeface="Times New Roman"/>
              </a:rPr>
              <a:t> </a:t>
            </a:r>
            <a:endParaRPr kumimoji="0" lang="en-US" sz="1100" b="0" i="0" u="none" strike="noStrike" kern="0" cap="none" spc="0" normalizeH="0" baseline="0" noProof="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ZA" sz="1200" b="0" i="0" u="none" strike="noStrike" kern="0" cap="none" spc="0" normalizeH="0" baseline="0" noProof="0">
                <a:ln>
                  <a:noFill/>
                </a:ln>
                <a:solidFill>
                  <a:sysClr val="windowText" lastClr="000000"/>
                </a:solidFill>
                <a:effectLst/>
                <a:uLnTx/>
                <a:uFillTx/>
                <a:latin typeface="Arial"/>
                <a:ea typeface="Calibri"/>
                <a:cs typeface="Times New Roman"/>
              </a:rPr>
              <a:t>Imbibition is a special type of diffusion when water is absorbed by solids-colloids causing an enormous increase in volume. Examples include the absorption of water by seeds and dry wood. Water potential gradient between the absorbent and the liquid imbibed is essential for imbibition.</a:t>
            </a:r>
            <a:endParaRPr kumimoji="0" lang="en-US" sz="11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Tree>
    <p:extLst>
      <p:ext uri="{BB962C8B-B14F-4D97-AF65-F5344CB8AC3E}">
        <p14:creationId xmlns:p14="http://schemas.microsoft.com/office/powerpoint/2010/main" val="24329951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Juice purification</a:t>
            </a:r>
            <a:endParaRPr lang="en-ZA" sz="48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612049"/>
            <a:ext cx="8301882" cy="455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60236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Juice purification</a:t>
            </a:r>
            <a:endParaRPr lang="en-ZA" sz="4800" dirty="0"/>
          </a:p>
        </p:txBody>
      </p:sp>
      <p:sp>
        <p:nvSpPr>
          <p:cNvPr id="5" name="Content Placeholder 2"/>
          <p:cNvSpPr>
            <a:spLocks noGrp="1"/>
          </p:cNvSpPr>
          <p:nvPr>
            <p:ph idx="1"/>
          </p:nvPr>
        </p:nvSpPr>
        <p:spPr>
          <a:xfrm>
            <a:off x="467544" y="1700808"/>
            <a:ext cx="8280920" cy="4680520"/>
          </a:xfrm>
          <a:solidFill>
            <a:schemeClr val="bg1">
              <a:lumMod val="95000"/>
              <a:alpha val="75000"/>
            </a:schemeClr>
          </a:solidFill>
          <a:scene3d>
            <a:camera prst="orthographicFront"/>
            <a:lightRig rig="threePt" dir="t"/>
          </a:scene3d>
          <a:sp3d>
            <a:bevelT/>
          </a:sp3d>
        </p:spPr>
        <p:txBody>
          <a:bodyPr>
            <a:normAutofit/>
          </a:bodyPr>
          <a:lstStyle/>
          <a:p>
            <a:r>
              <a:rPr lang="en-ZA" sz="2400" dirty="0" smtClean="0"/>
              <a:t>Crushed juice and mill juice are mixed and screened of bagasse particles and pumped to the mixed juice scales.</a:t>
            </a:r>
          </a:p>
          <a:p>
            <a:r>
              <a:rPr lang="en-ZA" sz="2400" dirty="0" smtClean="0"/>
              <a:t>This is a cloudy, greyish or greenish foaming liquid.</a:t>
            </a:r>
          </a:p>
          <a:p>
            <a:r>
              <a:rPr lang="en-ZA" sz="2400" dirty="0" smtClean="0"/>
              <a:t>This liquid contains sand particles, fine bagasse particles, cane wax and air bubbles.</a:t>
            </a:r>
          </a:p>
          <a:p>
            <a:r>
              <a:rPr lang="en-ZA" sz="2400" dirty="0" smtClean="0"/>
              <a:t>These impurities must be removed.</a:t>
            </a:r>
          </a:p>
          <a:p>
            <a:r>
              <a:rPr lang="en-ZA" sz="2400" dirty="0" smtClean="0"/>
              <a:t>A </a:t>
            </a:r>
            <a:r>
              <a:rPr lang="en-ZA" sz="2400" dirty="0" err="1" smtClean="0"/>
              <a:t>flocculant</a:t>
            </a:r>
            <a:r>
              <a:rPr lang="en-ZA" sz="2400" dirty="0" smtClean="0"/>
              <a:t> (lime) is added so that the “mud” can settle.</a:t>
            </a:r>
          </a:p>
          <a:p>
            <a:r>
              <a:rPr lang="en-ZA" sz="2400" dirty="0" smtClean="0"/>
              <a:t>The clear juice is decanted.</a:t>
            </a:r>
          </a:p>
          <a:p>
            <a:r>
              <a:rPr lang="en-ZA" sz="2400" dirty="0" smtClean="0"/>
              <a:t>The “mud” is filtered.</a:t>
            </a:r>
          </a:p>
          <a:p>
            <a:r>
              <a:rPr lang="en-ZA" sz="2400" dirty="0" smtClean="0"/>
              <a:t>This process takes place in juice heaters.</a:t>
            </a:r>
          </a:p>
        </p:txBody>
      </p:sp>
      <p:sp>
        <p:nvSpPr>
          <p:cNvPr id="7" name="Text Box 2"/>
          <p:cNvSpPr txBox="1">
            <a:spLocks noChangeArrowheads="1"/>
          </p:cNvSpPr>
          <p:nvPr/>
        </p:nvSpPr>
        <p:spPr bwMode="auto">
          <a:xfrm>
            <a:off x="6012160" y="4653136"/>
            <a:ext cx="2506588" cy="158417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rot="0" vert="horz" wrap="square" lIns="91440" tIns="45720" rIns="91440" bIns="45720" anchor="t" anchorCtr="0">
            <a:noAutofit/>
          </a:bodyPr>
          <a:lstStyle/>
          <a:p>
            <a:pPr>
              <a:spcAft>
                <a:spcPts val="0"/>
              </a:spcAft>
            </a:pPr>
            <a:r>
              <a:rPr lang="en-ZA" sz="1600" b="1" dirty="0">
                <a:effectLst/>
                <a:latin typeface="Arial"/>
                <a:ea typeface="Calibri"/>
                <a:cs typeface="Times New Roman"/>
              </a:rPr>
              <a:t>Definition: </a:t>
            </a:r>
            <a:r>
              <a:rPr lang="en-ZA" sz="1600" b="1" dirty="0" err="1">
                <a:effectLst/>
                <a:latin typeface="Arial"/>
                <a:ea typeface="Calibri"/>
                <a:cs typeface="Times New Roman"/>
              </a:rPr>
              <a:t>Flocculant</a:t>
            </a:r>
            <a:endParaRPr lang="en-US" sz="1600" dirty="0">
              <a:effectLst/>
              <a:ea typeface="Calibri"/>
              <a:cs typeface="Times New Roman"/>
            </a:endParaRPr>
          </a:p>
          <a:p>
            <a:pPr>
              <a:spcAft>
                <a:spcPts val="0"/>
              </a:spcAft>
            </a:pPr>
            <a:r>
              <a:rPr lang="en-ZA" sz="1600" dirty="0">
                <a:effectLst/>
                <a:latin typeface="Arial"/>
                <a:ea typeface="Calibri"/>
                <a:cs typeface="Times New Roman"/>
              </a:rPr>
              <a:t> </a:t>
            </a:r>
            <a:endParaRPr lang="en-US" sz="1600" dirty="0">
              <a:effectLst/>
              <a:ea typeface="Calibri"/>
              <a:cs typeface="Times New Roman"/>
            </a:endParaRPr>
          </a:p>
          <a:p>
            <a:pPr>
              <a:spcAft>
                <a:spcPts val="0"/>
              </a:spcAft>
            </a:pPr>
            <a:r>
              <a:rPr lang="en-ZA" sz="1600" dirty="0">
                <a:effectLst/>
                <a:latin typeface="Arial"/>
                <a:ea typeface="Calibri"/>
                <a:cs typeface="Times New Roman"/>
              </a:rPr>
              <a:t>A </a:t>
            </a:r>
            <a:r>
              <a:rPr lang="en-ZA" sz="1600" dirty="0" err="1">
                <a:effectLst/>
                <a:latin typeface="Arial"/>
                <a:ea typeface="Calibri"/>
                <a:cs typeface="Times New Roman"/>
              </a:rPr>
              <a:t>flocculant</a:t>
            </a:r>
            <a:r>
              <a:rPr lang="en-ZA" sz="1600" dirty="0">
                <a:effectLst/>
                <a:latin typeface="Arial"/>
                <a:ea typeface="Calibri"/>
                <a:cs typeface="Times New Roman"/>
              </a:rPr>
              <a:t> is a substance which promotes the clumping of particles.</a:t>
            </a:r>
            <a:endParaRPr lang="en-US" sz="1600" dirty="0">
              <a:effectLst/>
              <a:ea typeface="Calibri"/>
              <a:cs typeface="Times New Roman"/>
            </a:endParaRPr>
          </a:p>
        </p:txBody>
      </p:sp>
    </p:spTree>
    <p:extLst>
      <p:ext uri="{BB962C8B-B14F-4D97-AF65-F5344CB8AC3E}">
        <p14:creationId xmlns:p14="http://schemas.microsoft.com/office/powerpoint/2010/main" val="34744251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Juice purification</a:t>
            </a:r>
            <a:endParaRPr lang="en-ZA" sz="4800" dirty="0"/>
          </a:p>
        </p:txBody>
      </p:sp>
      <p:sp>
        <p:nvSpPr>
          <p:cNvPr id="5" name="Content Placeholder 2"/>
          <p:cNvSpPr>
            <a:spLocks noGrp="1"/>
          </p:cNvSpPr>
          <p:nvPr>
            <p:ph idx="1"/>
          </p:nvPr>
        </p:nvSpPr>
        <p:spPr>
          <a:xfrm>
            <a:off x="467544" y="1700808"/>
            <a:ext cx="8280920" cy="4680520"/>
          </a:xfrm>
          <a:solidFill>
            <a:schemeClr val="bg1">
              <a:lumMod val="95000"/>
              <a:alpha val="75000"/>
            </a:schemeClr>
          </a:solidFill>
          <a:scene3d>
            <a:camera prst="orthographicFront"/>
            <a:lightRig rig="threePt" dir="t"/>
          </a:scene3d>
          <a:sp3d>
            <a:bevelT/>
          </a:sp3d>
        </p:spPr>
        <p:txBody>
          <a:bodyPr>
            <a:normAutofit fontScale="92500" lnSpcReduction="20000"/>
          </a:bodyPr>
          <a:lstStyle/>
          <a:p>
            <a:r>
              <a:rPr lang="en-ZA" sz="2400" dirty="0" smtClean="0"/>
              <a:t>Crushed juice and mill juice are mixed and screened of bagasse particles and pumped to the mixed juice scales.</a:t>
            </a:r>
          </a:p>
          <a:p>
            <a:r>
              <a:rPr lang="en-ZA" sz="2400" dirty="0" smtClean="0"/>
              <a:t>This is a cloudy, greyish or greenish foaming liquid.</a:t>
            </a:r>
          </a:p>
          <a:p>
            <a:r>
              <a:rPr lang="en-ZA" sz="2400" dirty="0" smtClean="0"/>
              <a:t>This liquid contains sand particles, fine bagasse particles, cane wax and air bubbles.</a:t>
            </a:r>
          </a:p>
          <a:p>
            <a:r>
              <a:rPr lang="en-ZA" sz="2400" dirty="0" smtClean="0"/>
              <a:t>These impurities must be removed.</a:t>
            </a:r>
          </a:p>
          <a:p>
            <a:r>
              <a:rPr lang="en-ZA" sz="2400" dirty="0" smtClean="0"/>
              <a:t>A </a:t>
            </a:r>
            <a:r>
              <a:rPr lang="en-ZA" sz="2400" dirty="0" err="1" smtClean="0"/>
              <a:t>flocculant</a:t>
            </a:r>
            <a:r>
              <a:rPr lang="en-ZA" sz="2400" dirty="0" smtClean="0"/>
              <a:t> (lime) is added so that the “mud” can settle.</a:t>
            </a:r>
          </a:p>
          <a:p>
            <a:r>
              <a:rPr lang="en-ZA" sz="2400" dirty="0" smtClean="0"/>
              <a:t>The clear juice is decanted.</a:t>
            </a:r>
          </a:p>
          <a:p>
            <a:r>
              <a:rPr lang="en-ZA" sz="2400" dirty="0" smtClean="0"/>
              <a:t>The “mud” is filtered.</a:t>
            </a:r>
          </a:p>
          <a:p>
            <a:r>
              <a:rPr lang="en-ZA" sz="2400" dirty="0" smtClean="0"/>
              <a:t>This process takes place in juice heaters.</a:t>
            </a:r>
          </a:p>
          <a:p>
            <a:r>
              <a:rPr lang="en-ZA" sz="2400" dirty="0" smtClean="0"/>
              <a:t>The process is controlled by:</a:t>
            </a:r>
          </a:p>
          <a:p>
            <a:pPr lvl="1"/>
            <a:r>
              <a:rPr lang="en-ZA" sz="2000" dirty="0" smtClean="0"/>
              <a:t>heat, </a:t>
            </a:r>
          </a:p>
          <a:p>
            <a:pPr lvl="1"/>
            <a:r>
              <a:rPr lang="en-ZA" sz="2000" dirty="0" smtClean="0"/>
              <a:t>pH and </a:t>
            </a:r>
          </a:p>
          <a:p>
            <a:pPr lvl="1"/>
            <a:r>
              <a:rPr lang="en-ZA" sz="2000" dirty="0" smtClean="0"/>
              <a:t>time.</a:t>
            </a:r>
          </a:p>
        </p:txBody>
      </p:sp>
      <p:sp>
        <p:nvSpPr>
          <p:cNvPr id="7" name="Text Box 2"/>
          <p:cNvSpPr txBox="1">
            <a:spLocks noChangeArrowheads="1"/>
          </p:cNvSpPr>
          <p:nvPr/>
        </p:nvSpPr>
        <p:spPr bwMode="auto">
          <a:xfrm>
            <a:off x="6012160" y="4653136"/>
            <a:ext cx="2506588" cy="158417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rot="0" vert="horz" wrap="square" lIns="91440" tIns="45720" rIns="91440" bIns="45720" anchor="t" anchorCtr="0">
            <a:noAutofit/>
          </a:bodyPr>
          <a:lstStyle/>
          <a:p>
            <a:pPr>
              <a:spcAft>
                <a:spcPts val="0"/>
              </a:spcAft>
            </a:pPr>
            <a:r>
              <a:rPr lang="en-ZA" sz="1600" b="1" dirty="0">
                <a:effectLst/>
                <a:latin typeface="Arial"/>
                <a:ea typeface="Calibri"/>
                <a:cs typeface="Times New Roman"/>
              </a:rPr>
              <a:t>Definition: </a:t>
            </a:r>
            <a:r>
              <a:rPr lang="en-ZA" sz="1600" b="1" dirty="0" err="1">
                <a:effectLst/>
                <a:latin typeface="Arial"/>
                <a:ea typeface="Calibri"/>
                <a:cs typeface="Times New Roman"/>
              </a:rPr>
              <a:t>Flocculant</a:t>
            </a:r>
            <a:endParaRPr lang="en-US" sz="1600" dirty="0">
              <a:effectLst/>
              <a:ea typeface="Calibri"/>
              <a:cs typeface="Times New Roman"/>
            </a:endParaRPr>
          </a:p>
          <a:p>
            <a:pPr>
              <a:spcAft>
                <a:spcPts val="0"/>
              </a:spcAft>
            </a:pPr>
            <a:r>
              <a:rPr lang="en-ZA" sz="1600" dirty="0">
                <a:effectLst/>
                <a:latin typeface="Arial"/>
                <a:ea typeface="Calibri"/>
                <a:cs typeface="Times New Roman"/>
              </a:rPr>
              <a:t> </a:t>
            </a:r>
            <a:endParaRPr lang="en-US" sz="1600" dirty="0">
              <a:effectLst/>
              <a:ea typeface="Calibri"/>
              <a:cs typeface="Times New Roman"/>
            </a:endParaRPr>
          </a:p>
          <a:p>
            <a:pPr>
              <a:spcAft>
                <a:spcPts val="0"/>
              </a:spcAft>
            </a:pPr>
            <a:r>
              <a:rPr lang="en-ZA" sz="1600" dirty="0">
                <a:effectLst/>
                <a:latin typeface="Arial"/>
                <a:ea typeface="Calibri"/>
                <a:cs typeface="Times New Roman"/>
              </a:rPr>
              <a:t>A </a:t>
            </a:r>
            <a:r>
              <a:rPr lang="en-ZA" sz="1600" dirty="0" err="1">
                <a:effectLst/>
                <a:latin typeface="Arial"/>
                <a:ea typeface="Calibri"/>
                <a:cs typeface="Times New Roman"/>
              </a:rPr>
              <a:t>flocculant</a:t>
            </a:r>
            <a:r>
              <a:rPr lang="en-ZA" sz="1600" dirty="0">
                <a:effectLst/>
                <a:latin typeface="Arial"/>
                <a:ea typeface="Calibri"/>
                <a:cs typeface="Times New Roman"/>
              </a:rPr>
              <a:t> is a substance which promotes the clumping of particles.</a:t>
            </a:r>
            <a:endParaRPr lang="en-US" sz="1600" dirty="0">
              <a:effectLst/>
              <a:ea typeface="Calibri"/>
              <a:cs typeface="Times New Roman"/>
            </a:endParaRPr>
          </a:p>
        </p:txBody>
      </p:sp>
    </p:spTree>
    <p:extLst>
      <p:ext uri="{BB962C8B-B14F-4D97-AF65-F5344CB8AC3E}">
        <p14:creationId xmlns:p14="http://schemas.microsoft.com/office/powerpoint/2010/main" val="3376538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Juice purification</a:t>
            </a:r>
            <a:endParaRPr lang="en-ZA" sz="4800" dirty="0"/>
          </a:p>
        </p:txBody>
      </p:sp>
      <p:sp>
        <p:nvSpPr>
          <p:cNvPr id="5" name="Content Placeholder 2"/>
          <p:cNvSpPr>
            <a:spLocks noGrp="1"/>
          </p:cNvSpPr>
          <p:nvPr>
            <p:ph idx="1"/>
          </p:nvPr>
        </p:nvSpPr>
        <p:spPr>
          <a:xfrm>
            <a:off x="467544" y="1700808"/>
            <a:ext cx="6264696" cy="4680520"/>
          </a:xfrm>
          <a:solidFill>
            <a:schemeClr val="bg1">
              <a:lumMod val="95000"/>
              <a:alpha val="75000"/>
            </a:schemeClr>
          </a:solidFill>
          <a:scene3d>
            <a:camera prst="orthographicFront"/>
            <a:lightRig rig="threePt" dir="t"/>
          </a:scene3d>
          <a:sp3d>
            <a:bevelT/>
          </a:sp3d>
        </p:spPr>
        <p:txBody>
          <a:bodyPr>
            <a:normAutofit/>
          </a:bodyPr>
          <a:lstStyle/>
          <a:p>
            <a:r>
              <a:rPr lang="en-ZA" sz="2400" dirty="0" smtClean="0"/>
              <a:t>Clear juice must be heated at a pH of 7.2 otherwise it will form invert sugar.</a:t>
            </a:r>
          </a:p>
          <a:p>
            <a:r>
              <a:rPr lang="en-ZA" sz="2400" dirty="0" smtClean="0"/>
              <a:t>If it is heated at a pH of 7.6 or higher the reducing sugars will form coloured bodies and acids (which make production of white sugar difficult)</a:t>
            </a:r>
          </a:p>
          <a:p>
            <a:r>
              <a:rPr lang="en-ZA" sz="2400" dirty="0" smtClean="0"/>
              <a:t>The precipitate (mud) consists of fine insoluble particles of calcium phosphate.</a:t>
            </a:r>
          </a:p>
          <a:p>
            <a:r>
              <a:rPr lang="en-ZA" sz="2400" dirty="0"/>
              <a:t>A layer of clear yellow juice forms</a:t>
            </a:r>
            <a:r>
              <a:rPr lang="en-ZA" sz="2400" dirty="0" smtClean="0"/>
              <a:t>.</a:t>
            </a:r>
          </a:p>
          <a:p>
            <a:r>
              <a:rPr lang="en-ZA" sz="2400" dirty="0"/>
              <a:t>Continuous settling occurs in the clarifier tank</a:t>
            </a:r>
            <a:r>
              <a:rPr lang="en-ZA" sz="2400" dirty="0" smtClean="0"/>
              <a:t>.</a:t>
            </a:r>
            <a:endParaRPr lang="en-ZA" sz="2400" dirty="0"/>
          </a:p>
        </p:txBody>
      </p:sp>
      <p:sp>
        <p:nvSpPr>
          <p:cNvPr id="6" name="Text Box 2"/>
          <p:cNvSpPr txBox="1">
            <a:spLocks noChangeArrowheads="1"/>
          </p:cNvSpPr>
          <p:nvPr/>
        </p:nvSpPr>
        <p:spPr bwMode="auto">
          <a:xfrm>
            <a:off x="6948264" y="2132856"/>
            <a:ext cx="1552664" cy="39738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rot="0" vert="horz" wrap="square" lIns="91440" tIns="45720" rIns="91440" bIns="45720" anchor="t" anchorCtr="0">
            <a:spAutoFit/>
          </a:bodyPr>
          <a:lstStyle/>
          <a:p>
            <a:pPr>
              <a:spcAft>
                <a:spcPts val="0"/>
              </a:spcAft>
            </a:pPr>
            <a:r>
              <a:rPr lang="en-ZA" sz="1400" dirty="0">
                <a:effectLst/>
                <a:latin typeface="Arial"/>
                <a:ea typeface="Calibri"/>
                <a:cs typeface="Times New Roman"/>
              </a:rPr>
              <a:t>Lime is produced from limestone CaCo</a:t>
            </a:r>
            <a:r>
              <a:rPr lang="en-ZA" sz="1400" baseline="-25000" dirty="0">
                <a:effectLst/>
                <a:latin typeface="Arial"/>
                <a:ea typeface="Calibri"/>
                <a:cs typeface="Times New Roman"/>
              </a:rPr>
              <a:t>3</a:t>
            </a:r>
            <a:r>
              <a:rPr lang="en-ZA" sz="1400" dirty="0">
                <a:effectLst/>
                <a:latin typeface="Arial"/>
                <a:ea typeface="Calibri"/>
                <a:cs typeface="Times New Roman"/>
              </a:rPr>
              <a:t>, which is heated and decomposed to </a:t>
            </a:r>
            <a:r>
              <a:rPr lang="en-ZA" sz="1400" dirty="0" err="1">
                <a:effectLst/>
                <a:latin typeface="Arial"/>
                <a:ea typeface="Calibri"/>
                <a:cs typeface="Times New Roman"/>
              </a:rPr>
              <a:t>CaO</a:t>
            </a:r>
            <a:r>
              <a:rPr lang="en-ZA" sz="1400" dirty="0">
                <a:effectLst/>
                <a:latin typeface="Arial"/>
                <a:ea typeface="Calibri"/>
                <a:cs typeface="Times New Roman"/>
              </a:rPr>
              <a:t> and CO</a:t>
            </a:r>
            <a:r>
              <a:rPr lang="en-ZA" sz="1400" baseline="-25000" dirty="0">
                <a:effectLst/>
                <a:latin typeface="Arial"/>
                <a:ea typeface="Calibri"/>
                <a:cs typeface="Times New Roman"/>
              </a:rPr>
              <a:t>2</a:t>
            </a:r>
            <a:r>
              <a:rPr lang="en-ZA" sz="1400" dirty="0">
                <a:effectLst/>
                <a:latin typeface="Arial"/>
                <a:ea typeface="Calibri"/>
                <a:cs typeface="Times New Roman"/>
              </a:rPr>
              <a:t>. The burnt lime or quick-lime is slaked with water:</a:t>
            </a:r>
            <a:endParaRPr lang="en-US" sz="1400" dirty="0">
              <a:effectLst/>
              <a:ea typeface="Calibri"/>
              <a:cs typeface="Times New Roman"/>
            </a:endParaRPr>
          </a:p>
          <a:p>
            <a:pPr algn="ctr">
              <a:spcAft>
                <a:spcPts val="0"/>
              </a:spcAft>
            </a:pPr>
            <a:r>
              <a:rPr lang="en-ZA" sz="1400" dirty="0" err="1">
                <a:effectLst/>
                <a:latin typeface="Arial"/>
                <a:ea typeface="Calibri"/>
                <a:cs typeface="Times New Roman"/>
              </a:rPr>
              <a:t>CaO</a:t>
            </a:r>
            <a:r>
              <a:rPr lang="en-ZA" sz="1400" dirty="0">
                <a:effectLst/>
                <a:latin typeface="Arial"/>
                <a:ea typeface="Calibri"/>
                <a:cs typeface="Times New Roman"/>
              </a:rPr>
              <a:t> + H</a:t>
            </a:r>
            <a:r>
              <a:rPr lang="en-ZA" sz="1400" baseline="-25000" dirty="0">
                <a:effectLst/>
                <a:latin typeface="Arial"/>
                <a:ea typeface="Calibri"/>
                <a:cs typeface="Times New Roman"/>
              </a:rPr>
              <a:t>2</a:t>
            </a:r>
            <a:r>
              <a:rPr lang="en-ZA" sz="1400" dirty="0">
                <a:effectLst/>
                <a:latin typeface="Arial"/>
                <a:ea typeface="Calibri"/>
                <a:cs typeface="Times New Roman"/>
              </a:rPr>
              <a:t>O = Ca(OH</a:t>
            </a:r>
            <a:r>
              <a:rPr lang="en-ZA" sz="1400" baseline="-25000" dirty="0">
                <a:effectLst/>
                <a:latin typeface="Arial"/>
                <a:ea typeface="Calibri"/>
                <a:cs typeface="Times New Roman"/>
              </a:rPr>
              <a:t>2</a:t>
            </a:r>
            <a:r>
              <a:rPr lang="en-ZA" sz="1400" dirty="0">
                <a:effectLst/>
                <a:latin typeface="Arial"/>
                <a:ea typeface="Calibri"/>
                <a:cs typeface="Times New Roman"/>
              </a:rPr>
              <a:t>)</a:t>
            </a:r>
            <a:endParaRPr lang="en-US" sz="1400" dirty="0">
              <a:effectLst/>
              <a:ea typeface="Calibri"/>
              <a:cs typeface="Times New Roman"/>
            </a:endParaRPr>
          </a:p>
          <a:p>
            <a:pPr>
              <a:spcAft>
                <a:spcPts val="0"/>
              </a:spcAft>
            </a:pPr>
            <a:r>
              <a:rPr lang="en-ZA" sz="1400" dirty="0">
                <a:effectLst/>
                <a:latin typeface="Arial"/>
                <a:ea typeface="Calibri"/>
                <a:cs typeface="Times New Roman"/>
              </a:rPr>
              <a:t>In the sugar factory a suspension is used, which is known as milk of lime.</a:t>
            </a:r>
            <a:endParaRPr lang="en-US" sz="1400" dirty="0">
              <a:effectLst/>
              <a:ea typeface="Calibri"/>
              <a:cs typeface="Times New Roman"/>
            </a:endParaRPr>
          </a:p>
        </p:txBody>
      </p:sp>
    </p:spTree>
    <p:extLst>
      <p:ext uri="{BB962C8B-B14F-4D97-AF65-F5344CB8AC3E}">
        <p14:creationId xmlns:p14="http://schemas.microsoft.com/office/powerpoint/2010/main" val="26893106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What happens to the “mud”?</a:t>
            </a:r>
            <a:endParaRPr lang="en-ZA" sz="4800" dirty="0"/>
          </a:p>
        </p:txBody>
      </p:sp>
      <p:sp>
        <p:nvSpPr>
          <p:cNvPr id="5" name="Content Placeholder 2"/>
          <p:cNvSpPr>
            <a:spLocks noGrp="1"/>
          </p:cNvSpPr>
          <p:nvPr>
            <p:ph idx="1"/>
          </p:nvPr>
        </p:nvSpPr>
        <p:spPr>
          <a:xfrm>
            <a:off x="467544" y="1700808"/>
            <a:ext cx="8352928" cy="4824536"/>
          </a:xfrm>
          <a:solidFill>
            <a:schemeClr val="bg1">
              <a:lumMod val="95000"/>
              <a:alpha val="75000"/>
            </a:schemeClr>
          </a:solidFill>
          <a:scene3d>
            <a:camera prst="orthographicFront"/>
            <a:lightRig rig="threePt" dir="t"/>
          </a:scene3d>
          <a:sp3d>
            <a:bevelT/>
          </a:sp3d>
        </p:spPr>
        <p:txBody>
          <a:bodyPr>
            <a:noAutofit/>
          </a:bodyPr>
          <a:lstStyle/>
          <a:p>
            <a:r>
              <a:rPr lang="en-ZA" sz="2800" dirty="0" smtClean="0"/>
              <a:t>Mud from the clarifier is mixed with </a:t>
            </a:r>
            <a:r>
              <a:rPr lang="en-ZA" sz="2800" dirty="0" err="1" smtClean="0"/>
              <a:t>bagacillo</a:t>
            </a:r>
            <a:r>
              <a:rPr lang="en-ZA" sz="2800" dirty="0" smtClean="0"/>
              <a:t> in a mud mixer.</a:t>
            </a:r>
          </a:p>
          <a:p>
            <a:r>
              <a:rPr lang="en-ZA" sz="2800" dirty="0" smtClean="0"/>
              <a:t>This is processed using a vacuum filter.</a:t>
            </a:r>
          </a:p>
          <a:p>
            <a:r>
              <a:rPr lang="en-ZA" sz="2800" dirty="0" smtClean="0"/>
              <a:t>The cake formed goes back to the cane fields as fertiliser.</a:t>
            </a:r>
          </a:p>
          <a:p>
            <a:r>
              <a:rPr lang="en-ZA" sz="2800" dirty="0" smtClean="0"/>
              <a:t>The mud particles passing the screen are returned with the filtrate to the mixed juice and back into the clarification process.</a:t>
            </a:r>
          </a:p>
          <a:p>
            <a:r>
              <a:rPr lang="en-ZA" sz="2800" dirty="0" smtClean="0"/>
              <a:t>Retention of 80% or higher on the screen as cake is considered good retention.</a:t>
            </a:r>
            <a:endParaRPr lang="en-ZA" sz="2800" dirty="0"/>
          </a:p>
        </p:txBody>
      </p:sp>
    </p:spTree>
    <p:extLst>
      <p:ext uri="{BB962C8B-B14F-4D97-AF65-F5344CB8AC3E}">
        <p14:creationId xmlns:p14="http://schemas.microsoft.com/office/powerpoint/2010/main" val="20860630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Juice concentration</a:t>
            </a:r>
            <a:endParaRPr lang="en-ZA" sz="48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619" y="2420888"/>
            <a:ext cx="8340407"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12946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Juice concentration (cont.)</a:t>
            </a:r>
            <a:endParaRPr lang="en-ZA" sz="4800" dirty="0"/>
          </a:p>
        </p:txBody>
      </p:sp>
      <p:sp>
        <p:nvSpPr>
          <p:cNvPr id="5" name="Content Placeholder 2"/>
          <p:cNvSpPr>
            <a:spLocks noGrp="1"/>
          </p:cNvSpPr>
          <p:nvPr>
            <p:ph idx="1"/>
          </p:nvPr>
        </p:nvSpPr>
        <p:spPr>
          <a:xfrm>
            <a:off x="467544" y="1700808"/>
            <a:ext cx="8352928" cy="4824536"/>
          </a:xfrm>
          <a:solidFill>
            <a:schemeClr val="bg1">
              <a:lumMod val="95000"/>
              <a:alpha val="75000"/>
            </a:schemeClr>
          </a:solidFill>
          <a:scene3d>
            <a:camera prst="orthographicFront"/>
            <a:lightRig rig="threePt" dir="t"/>
          </a:scene3d>
          <a:sp3d>
            <a:bevelT/>
          </a:sp3d>
        </p:spPr>
        <p:txBody>
          <a:bodyPr>
            <a:noAutofit/>
          </a:bodyPr>
          <a:lstStyle/>
          <a:p>
            <a:r>
              <a:rPr lang="en-ZA" sz="2200" dirty="0" smtClean="0"/>
              <a:t>The aim is to crystallise the sugar.</a:t>
            </a:r>
          </a:p>
          <a:p>
            <a:r>
              <a:rPr lang="en-ZA" sz="2200" dirty="0" smtClean="0"/>
              <a:t>Clear juice from the top of the clarifier consists of</a:t>
            </a:r>
          </a:p>
          <a:p>
            <a:pPr lvl="1"/>
            <a:r>
              <a:rPr lang="en-ZA" sz="2200" dirty="0" smtClean="0"/>
              <a:t>12-14% sugar</a:t>
            </a:r>
          </a:p>
          <a:p>
            <a:pPr lvl="1"/>
            <a:r>
              <a:rPr lang="en-ZA" sz="2200" dirty="0" smtClean="0"/>
              <a:t>83 to85% water</a:t>
            </a:r>
          </a:p>
          <a:p>
            <a:pPr lvl="1"/>
            <a:r>
              <a:rPr lang="en-ZA" sz="2200" dirty="0" smtClean="0"/>
              <a:t>pH 6.8 to 7.0</a:t>
            </a:r>
          </a:p>
          <a:p>
            <a:r>
              <a:rPr lang="en-ZA" sz="2200" dirty="0" smtClean="0"/>
              <a:t>Is pumped to the evaporators where steam is used to heat the juice.</a:t>
            </a:r>
          </a:p>
          <a:p>
            <a:r>
              <a:rPr lang="en-ZA" sz="2200" dirty="0" smtClean="0"/>
              <a:t>Water is evaporated and the juice is concentrated until it is a thick syrup.</a:t>
            </a:r>
          </a:p>
          <a:p>
            <a:r>
              <a:rPr lang="en-ZA" sz="2200" dirty="0" smtClean="0"/>
              <a:t>Concentration is done in two stages:</a:t>
            </a:r>
          </a:p>
          <a:p>
            <a:pPr lvl="1"/>
            <a:r>
              <a:rPr lang="en-ZA" sz="2200" dirty="0" smtClean="0"/>
              <a:t>Stage 1: Water is evaporated in evaporators</a:t>
            </a:r>
          </a:p>
          <a:p>
            <a:pPr lvl="1"/>
            <a:r>
              <a:rPr lang="en-ZA" sz="2200" dirty="0" smtClean="0"/>
              <a:t>Stage 2: Vacuum pans evaporate more water and sugar is crystallised</a:t>
            </a:r>
          </a:p>
          <a:p>
            <a:endParaRPr lang="en-ZA" sz="2200" dirty="0"/>
          </a:p>
        </p:txBody>
      </p:sp>
    </p:spTree>
    <p:extLst>
      <p:ext uri="{BB962C8B-B14F-4D97-AF65-F5344CB8AC3E}">
        <p14:creationId xmlns:p14="http://schemas.microsoft.com/office/powerpoint/2010/main" val="30333323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Juice concentration (cont.)</a:t>
            </a:r>
            <a:endParaRPr lang="en-ZA" sz="4800" dirty="0"/>
          </a:p>
        </p:txBody>
      </p:sp>
      <p:sp>
        <p:nvSpPr>
          <p:cNvPr id="5" name="Content Placeholder 2"/>
          <p:cNvSpPr>
            <a:spLocks noGrp="1"/>
          </p:cNvSpPr>
          <p:nvPr>
            <p:ph idx="1"/>
          </p:nvPr>
        </p:nvSpPr>
        <p:spPr>
          <a:xfrm>
            <a:off x="467544" y="1556792"/>
            <a:ext cx="8352928" cy="2227808"/>
          </a:xfrm>
          <a:solidFill>
            <a:schemeClr val="bg1">
              <a:lumMod val="95000"/>
              <a:alpha val="75000"/>
            </a:schemeClr>
          </a:solidFill>
          <a:scene3d>
            <a:camera prst="orthographicFront"/>
            <a:lightRig rig="threePt" dir="t"/>
          </a:scene3d>
          <a:sp3d>
            <a:bevelT/>
          </a:sp3d>
        </p:spPr>
        <p:txBody>
          <a:bodyPr>
            <a:noAutofit/>
          </a:bodyPr>
          <a:lstStyle/>
          <a:p>
            <a:r>
              <a:rPr lang="en-ZA" sz="1800" dirty="0" smtClean="0"/>
              <a:t>The evaporators are a cheaper (more cost effective) way to evaporate the water than in the vacuum pans.</a:t>
            </a:r>
          </a:p>
          <a:p>
            <a:r>
              <a:rPr lang="en-ZA" sz="1800" dirty="0" smtClean="0"/>
              <a:t>The vapour coming off the evaporators are used to heat the juice again (thus saving on steam generation).</a:t>
            </a:r>
          </a:p>
          <a:p>
            <a:r>
              <a:rPr lang="en-ZA" sz="1800" dirty="0" smtClean="0"/>
              <a:t>A lower pressure (high vacuum) results in lower and lower temperatures being necessary for the juice to reach boiling point in each subsequent evaporator.</a:t>
            </a:r>
          </a:p>
          <a:p>
            <a:r>
              <a:rPr lang="en-ZA" sz="1800" dirty="0" smtClean="0"/>
              <a:t>This is called multiple effect evaporation.</a:t>
            </a:r>
          </a:p>
          <a:p>
            <a:endParaRPr lang="en-ZA" sz="2200" dirty="0" smtClean="0"/>
          </a:p>
          <a:p>
            <a:endParaRPr lang="en-ZA" sz="2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784600"/>
            <a:ext cx="5175250" cy="307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404" r="43550" b="-59099"/>
          <a:stretch/>
        </p:blipFill>
        <p:spPr bwMode="auto">
          <a:xfrm>
            <a:off x="5584039" y="4869160"/>
            <a:ext cx="2850324" cy="617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55219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Sugar Crystallisation</a:t>
            </a:r>
            <a:endParaRPr lang="en-ZA" sz="48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2878" y="1772816"/>
            <a:ext cx="8169894" cy="417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03898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Sugar Crystallisation (cont.)</a:t>
            </a:r>
            <a:endParaRPr lang="en-ZA" sz="4800" dirty="0"/>
          </a:p>
        </p:txBody>
      </p:sp>
      <p:sp>
        <p:nvSpPr>
          <p:cNvPr id="5" name="Content Placeholder 2"/>
          <p:cNvSpPr>
            <a:spLocks noGrp="1"/>
          </p:cNvSpPr>
          <p:nvPr>
            <p:ph idx="1"/>
          </p:nvPr>
        </p:nvSpPr>
        <p:spPr>
          <a:xfrm>
            <a:off x="467544" y="1556792"/>
            <a:ext cx="8352928" cy="5040560"/>
          </a:xfrm>
          <a:solidFill>
            <a:schemeClr val="bg1">
              <a:lumMod val="95000"/>
              <a:alpha val="75000"/>
            </a:schemeClr>
          </a:solidFill>
          <a:scene3d>
            <a:camera prst="orthographicFront"/>
            <a:lightRig rig="threePt" dir="t"/>
          </a:scene3d>
          <a:sp3d>
            <a:bevelT/>
          </a:sp3d>
        </p:spPr>
        <p:txBody>
          <a:bodyPr>
            <a:noAutofit/>
          </a:bodyPr>
          <a:lstStyle/>
          <a:p>
            <a:r>
              <a:rPr lang="en-ZA" sz="1800" dirty="0" smtClean="0"/>
              <a:t>From the evaporators, the syrup is sent to a multi-storage tank and from there to special feed tanks on the pan floor called vacuum pans.</a:t>
            </a:r>
          </a:p>
          <a:p>
            <a:r>
              <a:rPr lang="en-ZA" sz="1800" dirty="0" smtClean="0"/>
              <a:t>In vacuum pans the sugar is forced to crystallize by evaporating more water and sugar crystals are grown.</a:t>
            </a:r>
          </a:p>
          <a:p>
            <a:r>
              <a:rPr lang="en-ZA" sz="1800" dirty="0" smtClean="0"/>
              <a:t>The mixture of sugar crystals and mother liquor is known as “</a:t>
            </a:r>
            <a:r>
              <a:rPr lang="en-ZA" sz="1800" dirty="0" err="1" smtClean="0"/>
              <a:t>massecuite</a:t>
            </a:r>
            <a:r>
              <a:rPr lang="en-ZA" sz="1800" dirty="0" smtClean="0"/>
              <a:t>”.</a:t>
            </a:r>
          </a:p>
          <a:p>
            <a:r>
              <a:rPr lang="en-ZA" sz="1800" dirty="0" smtClean="0"/>
              <a:t>When supersaturation is reached small crystals are formed in the solution.</a:t>
            </a:r>
          </a:p>
          <a:p>
            <a:r>
              <a:rPr lang="en-ZA" sz="1800" dirty="0" smtClean="0"/>
              <a:t>These crystals grow as evaporation continues.</a:t>
            </a:r>
          </a:p>
          <a:p>
            <a:r>
              <a:rPr lang="en-ZA" sz="1800" dirty="0" smtClean="0"/>
              <a:t>Each small crystal is the nucleus for a full-sized crystal.</a:t>
            </a:r>
          </a:p>
          <a:p>
            <a:r>
              <a:rPr lang="en-ZA" sz="1800" dirty="0" smtClean="0"/>
              <a:t>Letting crystals form by themselves may result in too fine sugar crystals being formed.</a:t>
            </a:r>
          </a:p>
          <a:p>
            <a:r>
              <a:rPr lang="en-ZA" sz="1800" dirty="0" smtClean="0"/>
              <a:t>To prevent this, a slurry of crystals – called seed grain - is introduced into the pan which forms the nucleus of crystals to form.</a:t>
            </a:r>
          </a:p>
          <a:p>
            <a:r>
              <a:rPr lang="en-ZA" sz="1800" dirty="0" smtClean="0"/>
              <a:t>It is not possible to crystallise all the sugar in solution otherwise the mass in the pan becomes to tight to flow out of the pan.</a:t>
            </a:r>
          </a:p>
          <a:p>
            <a:r>
              <a:rPr lang="en-ZA" sz="1800" dirty="0" smtClean="0"/>
              <a:t>The strike (as the contents of the pan is called) is dropped before it becomes too tight.</a:t>
            </a:r>
          </a:p>
          <a:p>
            <a:endParaRPr lang="en-ZA" sz="2200" dirty="0" smtClean="0"/>
          </a:p>
          <a:p>
            <a:endParaRPr lang="en-ZA" sz="2200" dirty="0"/>
          </a:p>
        </p:txBody>
      </p:sp>
    </p:spTree>
    <p:extLst>
      <p:ext uri="{BB962C8B-B14F-4D97-AF65-F5344CB8AC3E}">
        <p14:creationId xmlns:p14="http://schemas.microsoft.com/office/powerpoint/2010/main" val="21945539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Sugar Crystallisation (cont.)</a:t>
            </a:r>
            <a:endParaRPr lang="en-ZA" sz="4800" dirty="0"/>
          </a:p>
        </p:txBody>
      </p:sp>
      <p:sp>
        <p:nvSpPr>
          <p:cNvPr id="5" name="Content Placeholder 2"/>
          <p:cNvSpPr>
            <a:spLocks noGrp="1"/>
          </p:cNvSpPr>
          <p:nvPr>
            <p:ph idx="1"/>
          </p:nvPr>
        </p:nvSpPr>
        <p:spPr>
          <a:xfrm>
            <a:off x="467544" y="1556792"/>
            <a:ext cx="8352928" cy="5040560"/>
          </a:xfrm>
          <a:solidFill>
            <a:schemeClr val="bg1">
              <a:lumMod val="95000"/>
              <a:alpha val="75000"/>
            </a:schemeClr>
          </a:solidFill>
          <a:scene3d>
            <a:camera prst="orthographicFront"/>
            <a:lightRig rig="threePt" dir="t"/>
          </a:scene3d>
          <a:sp3d>
            <a:bevelT/>
          </a:sp3d>
        </p:spPr>
        <p:txBody>
          <a:bodyPr>
            <a:noAutofit/>
          </a:bodyPr>
          <a:lstStyle/>
          <a:p>
            <a:r>
              <a:rPr lang="en-ZA" sz="2200" dirty="0" smtClean="0"/>
              <a:t>The liquid around the crystals (mother liquor or molasses) still contains a quantity of sugar.</a:t>
            </a:r>
          </a:p>
          <a:p>
            <a:r>
              <a:rPr lang="en-ZA" sz="2200" dirty="0" smtClean="0"/>
              <a:t>It must be separated from the crystals.</a:t>
            </a:r>
          </a:p>
          <a:p>
            <a:r>
              <a:rPr lang="en-ZA" sz="2200" dirty="0" smtClean="0"/>
              <a:t>This separation takes place in </a:t>
            </a:r>
            <a:r>
              <a:rPr lang="en-ZA" sz="2200" dirty="0" err="1" smtClean="0"/>
              <a:t>centrifugals</a:t>
            </a:r>
            <a:r>
              <a:rPr lang="en-ZA" sz="2200" dirty="0" smtClean="0"/>
              <a:t>.</a:t>
            </a:r>
          </a:p>
          <a:p>
            <a:r>
              <a:rPr lang="en-ZA" sz="2200" dirty="0" smtClean="0"/>
              <a:t>The mother liquor is separated in this way three times – each time going back to a vacuum pan for more sugar crystals to be grown and removed.</a:t>
            </a:r>
          </a:p>
          <a:p>
            <a:r>
              <a:rPr lang="en-US" sz="2200" dirty="0"/>
              <a:t>Molasses removal is more efficient when:</a:t>
            </a:r>
          </a:p>
          <a:p>
            <a:pPr lvl="1"/>
            <a:r>
              <a:rPr lang="en-US" sz="2000" dirty="0"/>
              <a:t> </a:t>
            </a:r>
            <a:r>
              <a:rPr lang="en-US" sz="2000" dirty="0" smtClean="0"/>
              <a:t>	The </a:t>
            </a:r>
            <a:r>
              <a:rPr lang="en-US" sz="2000" dirty="0"/>
              <a:t>time for spinning at high speed is longer</a:t>
            </a:r>
          </a:p>
          <a:p>
            <a:pPr lvl="1"/>
            <a:r>
              <a:rPr lang="en-US" sz="2000" dirty="0"/>
              <a:t> 	The size of the crystals is uniform</a:t>
            </a:r>
          </a:p>
          <a:p>
            <a:pPr lvl="1"/>
            <a:r>
              <a:rPr lang="en-US" sz="2000" dirty="0"/>
              <a:t> 	The crystals are bigger</a:t>
            </a:r>
          </a:p>
          <a:p>
            <a:pPr lvl="1"/>
            <a:r>
              <a:rPr lang="en-US" sz="2000" dirty="0"/>
              <a:t> 	The viscosity of the molasses is low</a:t>
            </a:r>
          </a:p>
          <a:p>
            <a:pPr lvl="1"/>
            <a:r>
              <a:rPr lang="en-US" sz="2000" dirty="0"/>
              <a:t> 	The thickness of the </a:t>
            </a:r>
            <a:r>
              <a:rPr lang="en-US" sz="2000" dirty="0" err="1"/>
              <a:t>massecuite</a:t>
            </a:r>
            <a:r>
              <a:rPr lang="en-US" sz="2000" dirty="0"/>
              <a:t> wall is </a:t>
            </a:r>
            <a:r>
              <a:rPr lang="en-US" sz="2000" dirty="0" smtClean="0"/>
              <a:t>smaller</a:t>
            </a:r>
            <a:endParaRPr lang="en-ZA" sz="1800" dirty="0" smtClean="0"/>
          </a:p>
          <a:p>
            <a:endParaRPr lang="en-ZA" sz="1800" dirty="0" smtClean="0"/>
          </a:p>
          <a:p>
            <a:endParaRPr lang="en-ZA" sz="2200" dirty="0" smtClean="0"/>
          </a:p>
          <a:p>
            <a:endParaRPr lang="en-ZA" sz="2200" dirty="0"/>
          </a:p>
        </p:txBody>
      </p:sp>
    </p:spTree>
    <p:extLst>
      <p:ext uri="{BB962C8B-B14F-4D97-AF65-F5344CB8AC3E}">
        <p14:creationId xmlns:p14="http://schemas.microsoft.com/office/powerpoint/2010/main" val="3207978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a:t>Sugar Crystallisation (cont.)</a:t>
            </a: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3638" y="1700808"/>
            <a:ext cx="8164049"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92137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Sugar</a:t>
            </a:r>
            <a:endParaRPr lang="en-ZA" sz="4800"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2383" y="2204864"/>
            <a:ext cx="8188687"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29055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Sugar</a:t>
            </a:r>
            <a:endParaRPr lang="en-ZA" sz="4800" dirty="0"/>
          </a:p>
        </p:txBody>
      </p:sp>
      <p:sp>
        <p:nvSpPr>
          <p:cNvPr id="5" name="Content Placeholder 2"/>
          <p:cNvSpPr>
            <a:spLocks noGrp="1"/>
          </p:cNvSpPr>
          <p:nvPr>
            <p:ph idx="1"/>
          </p:nvPr>
        </p:nvSpPr>
        <p:spPr>
          <a:xfrm>
            <a:off x="467544" y="1556792"/>
            <a:ext cx="8352928" cy="5040560"/>
          </a:xfrm>
          <a:solidFill>
            <a:schemeClr val="bg1">
              <a:lumMod val="95000"/>
              <a:alpha val="75000"/>
            </a:schemeClr>
          </a:solidFill>
          <a:scene3d>
            <a:camera prst="orthographicFront"/>
            <a:lightRig rig="threePt" dir="t"/>
          </a:scene3d>
          <a:sp3d>
            <a:bevelT/>
          </a:sp3d>
        </p:spPr>
        <p:txBody>
          <a:bodyPr>
            <a:noAutofit/>
          </a:bodyPr>
          <a:lstStyle/>
          <a:p>
            <a:r>
              <a:rPr lang="en-US" sz="2000" dirty="0" smtClean="0"/>
              <a:t>Sugar from the </a:t>
            </a:r>
            <a:r>
              <a:rPr lang="en-US" sz="2000" dirty="0" err="1" smtClean="0"/>
              <a:t>centifugals</a:t>
            </a:r>
            <a:r>
              <a:rPr lang="en-US" sz="2000" dirty="0" smtClean="0"/>
              <a:t> is dried and cooled to:</a:t>
            </a:r>
          </a:p>
          <a:p>
            <a:pPr lvl="1"/>
            <a:r>
              <a:rPr lang="en-US" sz="2000" dirty="0" smtClean="0"/>
              <a:t>Reduce microbiological activity</a:t>
            </a:r>
          </a:p>
          <a:p>
            <a:pPr lvl="1"/>
            <a:r>
              <a:rPr lang="en-US" sz="2000" dirty="0" smtClean="0"/>
              <a:t>Prevent caking</a:t>
            </a:r>
          </a:p>
          <a:p>
            <a:r>
              <a:rPr lang="en-US" sz="2000" dirty="0" smtClean="0"/>
              <a:t>Sugar driers can be:</a:t>
            </a:r>
          </a:p>
          <a:p>
            <a:pPr lvl="1"/>
            <a:r>
              <a:rPr lang="en-US" sz="2000" dirty="0" smtClean="0"/>
              <a:t>The rotary cascade type</a:t>
            </a:r>
          </a:p>
          <a:p>
            <a:pPr lvl="1"/>
            <a:r>
              <a:rPr lang="en-US" sz="2000" dirty="0" smtClean="0"/>
              <a:t>The rotary louvre type</a:t>
            </a:r>
          </a:p>
          <a:p>
            <a:pPr lvl="1"/>
            <a:r>
              <a:rPr lang="en-US" sz="2000" dirty="0" err="1" smtClean="0"/>
              <a:t>Fluidised</a:t>
            </a:r>
            <a:r>
              <a:rPr lang="en-US" sz="2000" dirty="0" smtClean="0"/>
              <a:t> bed type</a:t>
            </a:r>
          </a:p>
          <a:p>
            <a:r>
              <a:rPr lang="en-US" sz="2000" dirty="0" smtClean="0"/>
              <a:t>Sugar grains can be of different sizes:</a:t>
            </a:r>
          </a:p>
          <a:p>
            <a:pPr lvl="1"/>
            <a:r>
              <a:rPr lang="en-US" sz="2000" dirty="0"/>
              <a:t>Mixed grain: Grains of different sizes</a:t>
            </a:r>
          </a:p>
          <a:p>
            <a:pPr lvl="1"/>
            <a:r>
              <a:rPr lang="en-US" sz="2000" dirty="0" smtClean="0"/>
              <a:t>Small </a:t>
            </a:r>
            <a:r>
              <a:rPr lang="en-US" sz="2000" dirty="0"/>
              <a:t>grain: May be of the same size but smaller than required</a:t>
            </a:r>
          </a:p>
          <a:p>
            <a:pPr lvl="1"/>
            <a:r>
              <a:rPr lang="en-US" sz="2000" dirty="0" smtClean="0"/>
              <a:t>False </a:t>
            </a:r>
            <a:r>
              <a:rPr lang="en-US" sz="2000" dirty="0"/>
              <a:t>grain: After the original grains have grown, new smaller grains form</a:t>
            </a:r>
          </a:p>
          <a:p>
            <a:r>
              <a:rPr lang="en-ZA" sz="2000" dirty="0" smtClean="0"/>
              <a:t>Dry sugar is sent to the packaging plant</a:t>
            </a:r>
            <a:endParaRPr lang="en-ZA" sz="2000" dirty="0"/>
          </a:p>
        </p:txBody>
      </p:sp>
    </p:spTree>
    <p:extLst>
      <p:ext uri="{BB962C8B-B14F-4D97-AF65-F5344CB8AC3E}">
        <p14:creationId xmlns:p14="http://schemas.microsoft.com/office/powerpoint/2010/main" val="6696854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The Flow of Product through the Mill</a:t>
            </a:r>
            <a:endParaRPr lang="en-ZA" sz="4800"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5400000">
            <a:off x="1759456" y="521881"/>
            <a:ext cx="5404247" cy="7267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73879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fontScale="90000"/>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Instrumentation and Process Flow</a:t>
            </a:r>
            <a:endParaRPr lang="en-ZA" sz="4800" dirty="0"/>
          </a:p>
        </p:txBody>
      </p:sp>
      <p:sp>
        <p:nvSpPr>
          <p:cNvPr id="5" name="Content Placeholder 2"/>
          <p:cNvSpPr>
            <a:spLocks noGrp="1"/>
          </p:cNvSpPr>
          <p:nvPr>
            <p:ph idx="1"/>
          </p:nvPr>
        </p:nvSpPr>
        <p:spPr>
          <a:xfrm>
            <a:off x="251520" y="1556792"/>
            <a:ext cx="8568952" cy="5184576"/>
          </a:xfrm>
          <a:solidFill>
            <a:schemeClr val="bg1">
              <a:lumMod val="95000"/>
              <a:alpha val="75000"/>
            </a:schemeClr>
          </a:solidFill>
          <a:scene3d>
            <a:camera prst="orthographicFront"/>
            <a:lightRig rig="threePt" dir="t"/>
          </a:scene3d>
          <a:sp3d>
            <a:bevelT/>
          </a:sp3d>
        </p:spPr>
        <p:txBody>
          <a:bodyPr>
            <a:noAutofit/>
          </a:bodyPr>
          <a:lstStyle/>
          <a:p>
            <a:r>
              <a:rPr lang="en-US" sz="1900" dirty="0" smtClean="0"/>
              <a:t>The steps in the production of sugar from sugar cane can be </a:t>
            </a:r>
            <a:r>
              <a:rPr lang="en-US" sz="1900" dirty="0" err="1" smtClean="0"/>
              <a:t>summarised</a:t>
            </a:r>
            <a:r>
              <a:rPr lang="en-US" sz="1900" dirty="0" smtClean="0"/>
              <a:t> as follows:</a:t>
            </a:r>
          </a:p>
          <a:p>
            <a:pPr lvl="1"/>
            <a:r>
              <a:rPr lang="en-US" sz="1900" dirty="0"/>
              <a:t> </a:t>
            </a:r>
            <a:r>
              <a:rPr lang="en-US" sz="1900" dirty="0" smtClean="0"/>
              <a:t>Cleaning / Slicing / Juice extraction / Pressing / Purification / Evaporation / Crystallization / Refinery separation / Packaging</a:t>
            </a:r>
            <a:endParaRPr lang="en-ZA" sz="1900" dirty="0"/>
          </a:p>
          <a:p>
            <a:pPr marL="400050">
              <a:buFont typeface="Arial" charset="0"/>
              <a:buChar char="•"/>
            </a:pPr>
            <a:r>
              <a:rPr lang="en-ZA" sz="1900" dirty="0" smtClean="0"/>
              <a:t>At each of these steps sampling and the observation and reading of meters, gauges and recorders are made to monitor the process.</a:t>
            </a:r>
          </a:p>
          <a:p>
            <a:pPr marL="400050">
              <a:buFont typeface="Arial" charset="0"/>
              <a:buChar char="•"/>
            </a:pPr>
            <a:r>
              <a:rPr lang="en-ZA" sz="1900" dirty="0" smtClean="0"/>
              <a:t>Samples of bagasse, juices and </a:t>
            </a:r>
            <a:r>
              <a:rPr lang="en-ZA" sz="1900" dirty="0" err="1" smtClean="0"/>
              <a:t>massecuite</a:t>
            </a:r>
            <a:r>
              <a:rPr lang="en-ZA" sz="1900" dirty="0" smtClean="0"/>
              <a:t> are constantly taken and sent to the laboratory for analysis.</a:t>
            </a:r>
          </a:p>
          <a:p>
            <a:pPr marL="400050">
              <a:buFont typeface="Arial" charset="0"/>
              <a:buChar char="•"/>
            </a:pPr>
            <a:r>
              <a:rPr lang="en-ZA" sz="1900" dirty="0" smtClean="0"/>
              <a:t>A well-run factory keeps records and uses these in daily, weekly and monthly reports. Records are kept of:</a:t>
            </a:r>
          </a:p>
          <a:p>
            <a:pPr marL="800100" lvl="1">
              <a:buFont typeface="Arial" charset="0"/>
              <a:buChar char="•"/>
            </a:pPr>
            <a:r>
              <a:rPr lang="en-ZA" sz="1800" dirty="0" smtClean="0"/>
              <a:t>Quantities of raw materials</a:t>
            </a:r>
          </a:p>
          <a:p>
            <a:pPr marL="800100" lvl="1">
              <a:buFont typeface="Arial" charset="0"/>
              <a:buChar char="•"/>
            </a:pPr>
            <a:r>
              <a:rPr lang="en-ZA" sz="1800" dirty="0" smtClean="0"/>
              <a:t>Processing agents</a:t>
            </a:r>
          </a:p>
          <a:p>
            <a:pPr marL="800100" lvl="1">
              <a:buFont typeface="Arial" charset="0"/>
              <a:buChar char="•"/>
            </a:pPr>
            <a:r>
              <a:rPr lang="en-ZA" sz="1800" dirty="0" smtClean="0"/>
              <a:t>Product losses</a:t>
            </a:r>
          </a:p>
          <a:p>
            <a:pPr marL="800100" lvl="1">
              <a:buFont typeface="Arial" charset="0"/>
              <a:buChar char="•"/>
            </a:pPr>
            <a:r>
              <a:rPr lang="en-ZA" sz="1800" dirty="0" smtClean="0"/>
              <a:t>Efficiencies of processing and of equipment</a:t>
            </a:r>
          </a:p>
          <a:p>
            <a:pPr marL="800100" lvl="1">
              <a:buFont typeface="Arial" charset="0"/>
              <a:buChar char="•"/>
            </a:pPr>
            <a:r>
              <a:rPr lang="en-ZA" sz="1800" dirty="0" smtClean="0"/>
              <a:t>Daily averages of production</a:t>
            </a:r>
          </a:p>
          <a:p>
            <a:pPr marL="800100" lvl="1">
              <a:buFont typeface="Arial" charset="0"/>
              <a:buChar char="•"/>
            </a:pPr>
            <a:r>
              <a:rPr lang="en-ZA" sz="1800" dirty="0" smtClean="0"/>
              <a:t>Performance figures</a:t>
            </a:r>
            <a:endParaRPr lang="en-US" sz="1800" dirty="0"/>
          </a:p>
        </p:txBody>
      </p:sp>
    </p:spTree>
    <p:extLst>
      <p:ext uri="{BB962C8B-B14F-4D97-AF65-F5344CB8AC3E}">
        <p14:creationId xmlns:p14="http://schemas.microsoft.com/office/powerpoint/2010/main" val="6997966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Instrumentation</a:t>
            </a:r>
            <a:endParaRPr lang="en-ZA" sz="4800" dirty="0"/>
          </a:p>
        </p:txBody>
      </p:sp>
      <p:sp>
        <p:nvSpPr>
          <p:cNvPr id="5" name="Content Placeholder 2"/>
          <p:cNvSpPr>
            <a:spLocks noGrp="1"/>
          </p:cNvSpPr>
          <p:nvPr>
            <p:ph idx="1"/>
          </p:nvPr>
        </p:nvSpPr>
        <p:spPr>
          <a:xfrm>
            <a:off x="251520" y="1556792"/>
            <a:ext cx="8568952" cy="5184576"/>
          </a:xfrm>
          <a:solidFill>
            <a:schemeClr val="bg1">
              <a:lumMod val="95000"/>
              <a:alpha val="75000"/>
            </a:schemeClr>
          </a:solidFill>
          <a:scene3d>
            <a:camera prst="orthographicFront"/>
            <a:lightRig rig="threePt" dir="t"/>
          </a:scene3d>
          <a:sp3d>
            <a:bevelT/>
          </a:sp3d>
        </p:spPr>
        <p:txBody>
          <a:bodyPr>
            <a:noAutofit/>
          </a:bodyPr>
          <a:lstStyle/>
          <a:p>
            <a:r>
              <a:rPr lang="en-US" sz="1900" dirty="0" smtClean="0"/>
              <a:t>Instrumentation is the art and science of measurement and control of process variables within a production or manufacturing area.</a:t>
            </a:r>
          </a:p>
          <a:p>
            <a:r>
              <a:rPr lang="en-US" sz="1900" dirty="0" smtClean="0"/>
              <a:t>Process variables used are:</a:t>
            </a:r>
          </a:p>
          <a:p>
            <a:pPr lvl="1"/>
            <a:r>
              <a:rPr lang="en-US" sz="1900" dirty="0" smtClean="0"/>
              <a:t>Level		- Pressure</a:t>
            </a:r>
          </a:p>
          <a:p>
            <a:pPr lvl="1"/>
            <a:r>
              <a:rPr lang="en-US" sz="1900" dirty="0" smtClean="0"/>
              <a:t>Temperature	- Humidity</a:t>
            </a:r>
          </a:p>
          <a:p>
            <a:pPr lvl="1"/>
            <a:r>
              <a:rPr lang="en-US" sz="1900" dirty="0" smtClean="0"/>
              <a:t>Flow		- pH</a:t>
            </a:r>
          </a:p>
          <a:p>
            <a:pPr lvl="1"/>
            <a:r>
              <a:rPr lang="en-US" sz="1900" dirty="0" smtClean="0"/>
              <a:t>Force		- Speed</a:t>
            </a:r>
          </a:p>
          <a:p>
            <a:r>
              <a:rPr lang="en-US" sz="1900" dirty="0" smtClean="0"/>
              <a:t>When a device is designed to operate without human intervention it is called automatic control.</a:t>
            </a:r>
          </a:p>
          <a:p>
            <a:r>
              <a:rPr lang="en-US" sz="1900" dirty="0" smtClean="0"/>
              <a:t>The goal of instrumentation and control is to improve:</a:t>
            </a:r>
          </a:p>
          <a:p>
            <a:pPr lvl="1"/>
            <a:r>
              <a:rPr lang="en-US" sz="1900" dirty="0" smtClean="0"/>
              <a:t>Productivity	- </a:t>
            </a:r>
            <a:r>
              <a:rPr lang="en-US" sz="1900" dirty="0" err="1" smtClean="0"/>
              <a:t>Optimisation</a:t>
            </a:r>
            <a:endParaRPr lang="en-US" sz="1900" dirty="0" smtClean="0"/>
          </a:p>
          <a:p>
            <a:pPr lvl="1"/>
            <a:r>
              <a:rPr lang="en-US" sz="1900" dirty="0" smtClean="0"/>
              <a:t>Stability		-  Reliability</a:t>
            </a:r>
            <a:endParaRPr lang="en-US" sz="1900" dirty="0"/>
          </a:p>
          <a:p>
            <a:pPr lvl="1"/>
            <a:r>
              <a:rPr lang="en-US" sz="1900" dirty="0" smtClean="0"/>
              <a:t>Safety		- Continuity</a:t>
            </a:r>
          </a:p>
          <a:p>
            <a:r>
              <a:rPr lang="en-US" sz="1900" dirty="0" smtClean="0"/>
              <a:t>Sensors measure physical quantities and converts this into a signal which can be observed by an observer or by an instrument</a:t>
            </a:r>
            <a:endParaRPr lang="en-US" sz="1900" dirty="0"/>
          </a:p>
          <a:p>
            <a:pPr lvl="1"/>
            <a:endParaRPr lang="en-US" sz="1400" dirty="0"/>
          </a:p>
        </p:txBody>
      </p:sp>
    </p:spTree>
    <p:extLst>
      <p:ext uri="{BB962C8B-B14F-4D97-AF65-F5344CB8AC3E}">
        <p14:creationId xmlns:p14="http://schemas.microsoft.com/office/powerpoint/2010/main" val="17716125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Quality</a:t>
            </a:r>
            <a:endParaRPr lang="en-ZA" sz="4800" dirty="0"/>
          </a:p>
        </p:txBody>
      </p:sp>
      <p:sp>
        <p:nvSpPr>
          <p:cNvPr id="5" name="Content Placeholder 2"/>
          <p:cNvSpPr>
            <a:spLocks noGrp="1"/>
          </p:cNvSpPr>
          <p:nvPr>
            <p:ph idx="1"/>
          </p:nvPr>
        </p:nvSpPr>
        <p:spPr>
          <a:xfrm>
            <a:off x="251520" y="1556792"/>
            <a:ext cx="8568952" cy="5184576"/>
          </a:xfrm>
          <a:solidFill>
            <a:schemeClr val="bg1">
              <a:lumMod val="95000"/>
              <a:alpha val="75000"/>
            </a:schemeClr>
          </a:solidFill>
          <a:scene3d>
            <a:camera prst="orthographicFront"/>
            <a:lightRig rig="threePt" dir="t"/>
          </a:scene3d>
          <a:sp3d>
            <a:bevelT/>
          </a:sp3d>
        </p:spPr>
        <p:txBody>
          <a:bodyPr>
            <a:noAutofit/>
          </a:bodyPr>
          <a:lstStyle/>
          <a:p>
            <a:r>
              <a:rPr lang="en-US" sz="1800" dirty="0" smtClean="0"/>
              <a:t>Different measurements are taken at different stages of the process.</a:t>
            </a:r>
          </a:p>
          <a:p>
            <a:r>
              <a:rPr lang="en-US" sz="1800" dirty="0" smtClean="0"/>
              <a:t>At the cane preparation stage:</a:t>
            </a:r>
          </a:p>
          <a:p>
            <a:pPr lvl="1"/>
            <a:r>
              <a:rPr lang="en-US" sz="1600" dirty="0" smtClean="0"/>
              <a:t>The </a:t>
            </a:r>
            <a:r>
              <a:rPr lang="en-US" sz="1600" dirty="0"/>
              <a:t>flow rate of the cane towards the cutter – the flow rate will depend on the capacity of the cutter.</a:t>
            </a:r>
          </a:p>
          <a:p>
            <a:pPr lvl="1"/>
            <a:r>
              <a:rPr lang="en-US" sz="1600" dirty="0" smtClean="0"/>
              <a:t>The </a:t>
            </a:r>
            <a:r>
              <a:rPr lang="en-US" sz="1600" dirty="0"/>
              <a:t>size of the pieces.</a:t>
            </a:r>
          </a:p>
          <a:p>
            <a:pPr lvl="1"/>
            <a:r>
              <a:rPr lang="en-US" sz="1600" dirty="0" smtClean="0"/>
              <a:t>The </a:t>
            </a:r>
            <a:r>
              <a:rPr lang="en-US" sz="1600" dirty="0"/>
              <a:t>thickness of the cane blanket on the conveyor belt should be uniform.</a:t>
            </a:r>
          </a:p>
          <a:p>
            <a:pPr lvl="1"/>
            <a:r>
              <a:rPr lang="en-US" sz="1600" dirty="0" smtClean="0"/>
              <a:t>A </a:t>
            </a:r>
            <a:r>
              <a:rPr lang="en-US" sz="1600" dirty="0"/>
              <a:t>representative sample of cane is taken after the shredder and </a:t>
            </a:r>
            <a:r>
              <a:rPr lang="en-US" sz="1600" dirty="0" err="1"/>
              <a:t>analysed</a:t>
            </a:r>
            <a:r>
              <a:rPr lang="en-US" sz="1600" dirty="0"/>
              <a:t> for sucrose content in the laboratory.</a:t>
            </a:r>
          </a:p>
          <a:p>
            <a:r>
              <a:rPr lang="en-US" sz="1800" dirty="0" smtClean="0"/>
              <a:t>At the milling train:</a:t>
            </a:r>
          </a:p>
          <a:p>
            <a:pPr lvl="1"/>
            <a:r>
              <a:rPr lang="en-US" sz="1600" dirty="0" smtClean="0"/>
              <a:t>Before </a:t>
            </a:r>
            <a:r>
              <a:rPr lang="en-US" sz="1600" dirty="0"/>
              <a:t>the milling train an electric magnet removes any metallic parts present in the raw material</a:t>
            </a:r>
          </a:p>
          <a:p>
            <a:pPr lvl="1"/>
            <a:r>
              <a:rPr lang="en-US" sz="1600" dirty="0" smtClean="0"/>
              <a:t>The </a:t>
            </a:r>
            <a:r>
              <a:rPr lang="en-US" sz="1600" dirty="0"/>
              <a:t>steam pressure of the turbines </a:t>
            </a:r>
          </a:p>
          <a:p>
            <a:pPr lvl="1"/>
            <a:r>
              <a:rPr lang="en-US" sz="1600" dirty="0" smtClean="0"/>
              <a:t>The </a:t>
            </a:r>
            <a:r>
              <a:rPr lang="en-US" sz="1600" dirty="0"/>
              <a:t>revolution of the engines (driven by electric motors)</a:t>
            </a:r>
          </a:p>
          <a:p>
            <a:pPr lvl="1"/>
            <a:r>
              <a:rPr lang="en-US" sz="1600" dirty="0" smtClean="0"/>
              <a:t>The </a:t>
            </a:r>
            <a:r>
              <a:rPr lang="en-US" sz="1600" dirty="0"/>
              <a:t>lift of the top rollers (controlled by hydraulic devices)</a:t>
            </a:r>
          </a:p>
          <a:p>
            <a:pPr lvl="1"/>
            <a:r>
              <a:rPr lang="en-US" sz="1600" dirty="0" smtClean="0"/>
              <a:t>Mixed </a:t>
            </a:r>
            <a:r>
              <a:rPr lang="en-US" sz="1600" dirty="0"/>
              <a:t>juices from the first, second and last mill are sampled and </a:t>
            </a:r>
            <a:r>
              <a:rPr lang="en-US" sz="1600" dirty="0" err="1"/>
              <a:t>analysed</a:t>
            </a:r>
            <a:endParaRPr lang="en-US" sz="1600" dirty="0"/>
          </a:p>
          <a:p>
            <a:pPr lvl="1"/>
            <a:r>
              <a:rPr lang="en-US" sz="1600" dirty="0" smtClean="0"/>
              <a:t>Mixed </a:t>
            </a:r>
            <a:r>
              <a:rPr lang="en-US" sz="1600" dirty="0"/>
              <a:t>juice (screened to remove fine bagasse particles) leaving the diffuser is massed in the mixed juice scale.</a:t>
            </a:r>
          </a:p>
          <a:p>
            <a:pPr lvl="1"/>
            <a:endParaRPr lang="en-US" sz="1500" dirty="0" smtClean="0"/>
          </a:p>
          <a:p>
            <a:pPr lvl="1"/>
            <a:endParaRPr lang="en-US" sz="600" dirty="0"/>
          </a:p>
        </p:txBody>
      </p:sp>
    </p:spTree>
    <p:extLst>
      <p:ext uri="{BB962C8B-B14F-4D97-AF65-F5344CB8AC3E}">
        <p14:creationId xmlns:p14="http://schemas.microsoft.com/office/powerpoint/2010/main" val="21684990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Quality (cont.)</a:t>
            </a:r>
            <a:endParaRPr lang="en-ZA" sz="4800" dirty="0"/>
          </a:p>
        </p:txBody>
      </p:sp>
      <p:sp>
        <p:nvSpPr>
          <p:cNvPr id="5" name="Content Placeholder 2"/>
          <p:cNvSpPr>
            <a:spLocks noGrp="1"/>
          </p:cNvSpPr>
          <p:nvPr>
            <p:ph idx="1"/>
          </p:nvPr>
        </p:nvSpPr>
        <p:spPr>
          <a:xfrm>
            <a:off x="251520" y="1556792"/>
            <a:ext cx="8568952" cy="5184576"/>
          </a:xfrm>
          <a:solidFill>
            <a:schemeClr val="bg1">
              <a:lumMod val="95000"/>
              <a:alpha val="75000"/>
            </a:schemeClr>
          </a:solidFill>
          <a:scene3d>
            <a:camera prst="orthographicFront"/>
            <a:lightRig rig="threePt" dir="t"/>
          </a:scene3d>
          <a:sp3d>
            <a:bevelT/>
          </a:sp3d>
        </p:spPr>
        <p:txBody>
          <a:bodyPr>
            <a:noAutofit/>
          </a:bodyPr>
          <a:lstStyle/>
          <a:p>
            <a:r>
              <a:rPr lang="en-US" sz="2200" dirty="0" smtClean="0"/>
              <a:t>At the juice clarification stage, the following is measured:</a:t>
            </a:r>
          </a:p>
          <a:p>
            <a:pPr lvl="1"/>
            <a:r>
              <a:rPr lang="en-US" sz="2200" dirty="0" smtClean="0"/>
              <a:t>Temperature </a:t>
            </a:r>
            <a:r>
              <a:rPr lang="en-US" sz="2200" dirty="0"/>
              <a:t>(should not be too high because higher temperatures speeds up unwanted reactions such as inversion – at low pH – and destruction of reducing sugars – at high </a:t>
            </a:r>
            <a:r>
              <a:rPr lang="en-US" sz="2200" dirty="0" smtClean="0"/>
              <a:t>pH)</a:t>
            </a:r>
          </a:p>
          <a:p>
            <a:pPr lvl="1"/>
            <a:r>
              <a:rPr lang="en-US" sz="2200" dirty="0" smtClean="0"/>
              <a:t>pH </a:t>
            </a:r>
            <a:r>
              <a:rPr lang="en-US" sz="2200" dirty="0"/>
              <a:t>(should always be kept at around 7.0 – 7.2</a:t>
            </a:r>
            <a:r>
              <a:rPr lang="en-US" sz="2200" dirty="0" smtClean="0"/>
              <a:t>)</a:t>
            </a:r>
          </a:p>
          <a:p>
            <a:pPr lvl="1"/>
            <a:r>
              <a:rPr lang="en-US" sz="2200" dirty="0" smtClean="0"/>
              <a:t>The </a:t>
            </a:r>
            <a:r>
              <a:rPr lang="en-US" sz="2200" dirty="0"/>
              <a:t>concentration of the milk of lime is measured with a </a:t>
            </a:r>
            <a:r>
              <a:rPr lang="en-US" sz="2200" dirty="0" err="1"/>
              <a:t>Beaume</a:t>
            </a:r>
            <a:r>
              <a:rPr lang="en-US" sz="2200" dirty="0"/>
              <a:t> Spindle</a:t>
            </a:r>
          </a:p>
          <a:p>
            <a:pPr lvl="1"/>
            <a:r>
              <a:rPr lang="en-US" sz="2200" dirty="0" smtClean="0"/>
              <a:t>The </a:t>
            </a:r>
            <a:r>
              <a:rPr lang="en-US" sz="2200" dirty="0"/>
              <a:t>temperature of the juice heaters is measured and recorded.</a:t>
            </a:r>
          </a:p>
          <a:p>
            <a:pPr lvl="1"/>
            <a:r>
              <a:rPr lang="en-US" sz="2200" dirty="0" smtClean="0"/>
              <a:t>The </a:t>
            </a:r>
            <a:r>
              <a:rPr lang="en-US" sz="2200" dirty="0"/>
              <a:t>time that the juice remains in the clarifier is measured and recorded – the shorter the time in the clarifier the better.</a:t>
            </a:r>
          </a:p>
          <a:p>
            <a:pPr lvl="1"/>
            <a:r>
              <a:rPr lang="en-US" sz="2200" dirty="0" smtClean="0"/>
              <a:t>Clear </a:t>
            </a:r>
            <a:r>
              <a:rPr lang="en-US" sz="2200" dirty="0"/>
              <a:t>juice is sampled and </a:t>
            </a:r>
            <a:r>
              <a:rPr lang="en-US" sz="2200" dirty="0" err="1"/>
              <a:t>analysed</a:t>
            </a:r>
            <a:r>
              <a:rPr lang="en-US" sz="2200" dirty="0"/>
              <a:t>.</a:t>
            </a:r>
          </a:p>
          <a:p>
            <a:pPr lvl="1"/>
            <a:r>
              <a:rPr lang="en-US" sz="2200" dirty="0" err="1" smtClean="0"/>
              <a:t>Filtercake</a:t>
            </a:r>
            <a:r>
              <a:rPr lang="en-US" sz="2200" dirty="0" smtClean="0"/>
              <a:t> </a:t>
            </a:r>
            <a:r>
              <a:rPr lang="en-US" sz="2200" dirty="0"/>
              <a:t>is weighed and </a:t>
            </a:r>
            <a:r>
              <a:rPr lang="en-US" sz="2200" dirty="0" err="1"/>
              <a:t>analysed</a:t>
            </a:r>
            <a:r>
              <a:rPr lang="en-US" sz="2200" dirty="0" smtClean="0"/>
              <a:t>.</a:t>
            </a:r>
            <a:endParaRPr lang="en-US" sz="2200" dirty="0"/>
          </a:p>
        </p:txBody>
      </p:sp>
    </p:spTree>
    <p:extLst>
      <p:ext uri="{BB962C8B-B14F-4D97-AF65-F5344CB8AC3E}">
        <p14:creationId xmlns:p14="http://schemas.microsoft.com/office/powerpoint/2010/main" val="38505451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Quality (cont.)</a:t>
            </a:r>
            <a:endParaRPr lang="en-ZA" sz="4800" dirty="0"/>
          </a:p>
        </p:txBody>
      </p:sp>
      <p:sp>
        <p:nvSpPr>
          <p:cNvPr id="5" name="Content Placeholder 2"/>
          <p:cNvSpPr>
            <a:spLocks noGrp="1"/>
          </p:cNvSpPr>
          <p:nvPr>
            <p:ph idx="1"/>
          </p:nvPr>
        </p:nvSpPr>
        <p:spPr>
          <a:xfrm>
            <a:off x="251520" y="1556792"/>
            <a:ext cx="8568952" cy="5184576"/>
          </a:xfrm>
          <a:solidFill>
            <a:schemeClr val="bg1">
              <a:lumMod val="95000"/>
              <a:alpha val="75000"/>
            </a:schemeClr>
          </a:solidFill>
          <a:scene3d>
            <a:camera prst="orthographicFront"/>
            <a:lightRig rig="threePt" dir="t"/>
          </a:scene3d>
          <a:sp3d>
            <a:bevelT/>
          </a:sp3d>
        </p:spPr>
        <p:txBody>
          <a:bodyPr>
            <a:noAutofit/>
          </a:bodyPr>
          <a:lstStyle/>
          <a:p>
            <a:r>
              <a:rPr lang="en-US" sz="2400" dirty="0" smtClean="0"/>
              <a:t>At the evaporators, the following is measured:</a:t>
            </a:r>
          </a:p>
          <a:p>
            <a:pPr lvl="1"/>
            <a:r>
              <a:rPr lang="en-US" sz="2400" dirty="0" smtClean="0"/>
              <a:t>Feed </a:t>
            </a:r>
            <a:r>
              <a:rPr lang="en-US" sz="2400" dirty="0"/>
              <a:t>flow rate</a:t>
            </a:r>
          </a:p>
          <a:p>
            <a:pPr lvl="1"/>
            <a:r>
              <a:rPr lang="en-US" sz="2400" dirty="0" smtClean="0"/>
              <a:t>Syrup </a:t>
            </a:r>
            <a:r>
              <a:rPr lang="en-US" sz="2400" dirty="0"/>
              <a:t>Concentration (composition)</a:t>
            </a:r>
          </a:p>
          <a:p>
            <a:pPr lvl="1"/>
            <a:r>
              <a:rPr lang="en-US" sz="2400" dirty="0" smtClean="0"/>
              <a:t>Temperature </a:t>
            </a:r>
            <a:r>
              <a:rPr lang="en-US" sz="2400" dirty="0"/>
              <a:t>of the juice</a:t>
            </a:r>
          </a:p>
          <a:p>
            <a:pPr lvl="1"/>
            <a:r>
              <a:rPr lang="en-US" sz="2400" dirty="0" smtClean="0"/>
              <a:t>Pressure </a:t>
            </a:r>
            <a:r>
              <a:rPr lang="en-US" sz="2400" dirty="0"/>
              <a:t>of the </a:t>
            </a:r>
            <a:r>
              <a:rPr lang="en-US" sz="2400" dirty="0" err="1"/>
              <a:t>vapour</a:t>
            </a:r>
            <a:endParaRPr lang="en-US" sz="2400" dirty="0"/>
          </a:p>
          <a:p>
            <a:pPr lvl="1"/>
            <a:r>
              <a:rPr lang="en-US" sz="2400" dirty="0" smtClean="0"/>
              <a:t>Steam </a:t>
            </a:r>
            <a:r>
              <a:rPr lang="en-US" sz="2400" dirty="0"/>
              <a:t>flow rate</a:t>
            </a:r>
          </a:p>
          <a:p>
            <a:pPr lvl="1"/>
            <a:r>
              <a:rPr lang="en-US" sz="2400" dirty="0" smtClean="0"/>
              <a:t>Vacuum </a:t>
            </a:r>
            <a:r>
              <a:rPr lang="en-US" sz="2400" dirty="0"/>
              <a:t>in the pans</a:t>
            </a:r>
          </a:p>
          <a:p>
            <a:pPr lvl="1"/>
            <a:r>
              <a:rPr lang="en-US" sz="2400" dirty="0" smtClean="0"/>
              <a:t>Steam </a:t>
            </a:r>
            <a:r>
              <a:rPr lang="en-US" sz="2400" dirty="0"/>
              <a:t>pressure in the steam chest</a:t>
            </a:r>
          </a:p>
          <a:p>
            <a:pPr lvl="1"/>
            <a:r>
              <a:rPr lang="en-US" sz="2400" dirty="0" smtClean="0"/>
              <a:t>The </a:t>
            </a:r>
            <a:r>
              <a:rPr lang="en-US" sz="2400" dirty="0"/>
              <a:t>condensates must be checked for sugar (it is very dangerous to have sugar in the boiler feed-water</a:t>
            </a:r>
            <a:r>
              <a:rPr lang="en-US" sz="2400" dirty="0" smtClean="0"/>
              <a:t>)</a:t>
            </a:r>
            <a:endParaRPr lang="en-US" sz="2400" dirty="0"/>
          </a:p>
        </p:txBody>
      </p:sp>
    </p:spTree>
    <p:extLst>
      <p:ext uri="{BB962C8B-B14F-4D97-AF65-F5344CB8AC3E}">
        <p14:creationId xmlns:p14="http://schemas.microsoft.com/office/powerpoint/2010/main" val="8612922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noGrp="1"/>
          </p:cNvSpPr>
          <p:nvPr>
            <p:ph type="title"/>
          </p:nvPr>
        </p:nvSpPr>
        <p:spPr>
          <a:prstGeom prst="rect">
            <a:avLst/>
          </a:prstGeom>
          <a:solidFill>
            <a:schemeClr val="bg1">
              <a:lumMod val="85000"/>
            </a:schemeClr>
          </a:solidFill>
          <a:scene3d>
            <a:camera prst="orthographicFront"/>
            <a:lightRig rig="threePt" dir="t"/>
          </a:scene3d>
          <a:sp3d>
            <a:bevelT/>
          </a:sp3d>
        </p:spPr>
        <p:txBody>
          <a:bodyPr>
            <a:normAutofit/>
          </a:bodyPr>
          <a:lstStyle>
            <a:lvl1pPr marL="0" indent="0" algn="r" defTabSz="914400" rtl="0" eaLnBrk="1" latinLnBrk="0" hangingPunct="1">
              <a:spcBef>
                <a:spcPct val="20000"/>
              </a:spcBef>
              <a:buFont typeface="Arial" panose="020B0604020202020204" pitchFamily="34" charset="0"/>
              <a:buNone/>
              <a:defRPr sz="2000" b="1" kern="1200">
                <a:solidFill>
                  <a:schemeClr val="accent2">
                    <a:lumMod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ZA" sz="4800" dirty="0" smtClean="0"/>
              <a:t>Quality (cont.)</a:t>
            </a:r>
            <a:endParaRPr lang="en-ZA" sz="4800" dirty="0"/>
          </a:p>
        </p:txBody>
      </p:sp>
      <p:sp>
        <p:nvSpPr>
          <p:cNvPr id="5" name="Content Placeholder 2"/>
          <p:cNvSpPr>
            <a:spLocks noGrp="1"/>
          </p:cNvSpPr>
          <p:nvPr>
            <p:ph idx="1"/>
          </p:nvPr>
        </p:nvSpPr>
        <p:spPr>
          <a:xfrm>
            <a:off x="251520" y="1556792"/>
            <a:ext cx="8568952" cy="5184576"/>
          </a:xfrm>
          <a:solidFill>
            <a:schemeClr val="bg1">
              <a:lumMod val="95000"/>
              <a:alpha val="75000"/>
            </a:schemeClr>
          </a:solidFill>
          <a:scene3d>
            <a:camera prst="orthographicFront"/>
            <a:lightRig rig="threePt" dir="t"/>
          </a:scene3d>
          <a:sp3d>
            <a:bevelT/>
          </a:sp3d>
        </p:spPr>
        <p:txBody>
          <a:bodyPr>
            <a:noAutofit/>
          </a:bodyPr>
          <a:lstStyle/>
          <a:p>
            <a:r>
              <a:rPr lang="en-US" sz="2800" dirty="0" smtClean="0"/>
              <a:t>At </a:t>
            </a:r>
            <a:r>
              <a:rPr lang="en-US" sz="2800" dirty="0" err="1" smtClean="0"/>
              <a:t>crystallisation</a:t>
            </a:r>
            <a:r>
              <a:rPr lang="en-US" sz="2800" dirty="0" smtClean="0"/>
              <a:t> and centrifugal stage, the following is measured:</a:t>
            </a:r>
          </a:p>
          <a:p>
            <a:pPr lvl="1"/>
            <a:r>
              <a:rPr lang="en-ZA" dirty="0" smtClean="0"/>
              <a:t>Feed controlling</a:t>
            </a:r>
            <a:endParaRPr lang="en-US" dirty="0" smtClean="0"/>
          </a:p>
          <a:p>
            <a:pPr lvl="1"/>
            <a:r>
              <a:rPr lang="en-ZA" dirty="0" smtClean="0"/>
              <a:t>Brix value</a:t>
            </a:r>
            <a:endParaRPr lang="en-US" dirty="0" smtClean="0"/>
          </a:p>
          <a:p>
            <a:pPr lvl="1"/>
            <a:r>
              <a:rPr lang="en-ZA" dirty="0" smtClean="0"/>
              <a:t>Concentration (composition)</a:t>
            </a:r>
          </a:p>
          <a:p>
            <a:pPr lvl="1"/>
            <a:r>
              <a:rPr lang="en-ZA" dirty="0" smtClean="0"/>
              <a:t>Temperature</a:t>
            </a:r>
          </a:p>
          <a:p>
            <a:r>
              <a:rPr lang="en-ZA" sz="2800" dirty="0" smtClean="0"/>
              <a:t>At the dryers, the following is measured:</a:t>
            </a:r>
          </a:p>
          <a:p>
            <a:pPr lvl="1"/>
            <a:r>
              <a:rPr lang="en-US" dirty="0" smtClean="0"/>
              <a:t>Feed </a:t>
            </a:r>
            <a:r>
              <a:rPr lang="en-US" dirty="0"/>
              <a:t>flow rate</a:t>
            </a:r>
          </a:p>
          <a:p>
            <a:pPr lvl="1"/>
            <a:r>
              <a:rPr lang="en-US" dirty="0" smtClean="0"/>
              <a:t>Hot </a:t>
            </a:r>
            <a:r>
              <a:rPr lang="en-US" dirty="0"/>
              <a:t>air flow rate</a:t>
            </a:r>
          </a:p>
          <a:p>
            <a:pPr lvl="1"/>
            <a:r>
              <a:rPr lang="en-US" dirty="0" smtClean="0"/>
              <a:t>Moisture</a:t>
            </a:r>
            <a:endParaRPr lang="en-US" dirty="0"/>
          </a:p>
        </p:txBody>
      </p:sp>
    </p:spTree>
    <p:extLst>
      <p:ext uri="{BB962C8B-B14F-4D97-AF65-F5344CB8AC3E}">
        <p14:creationId xmlns:p14="http://schemas.microsoft.com/office/powerpoint/2010/main" val="3733887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883F3D944B9D242BC2B2B737E9F12DD" ma:contentTypeVersion="0" ma:contentTypeDescription="Create a new document." ma:contentTypeScope="" ma:versionID="ed1326efab41682ffb28ddec26180793">
  <xsd:schema xmlns:xsd="http://www.w3.org/2001/XMLSchema" xmlns:xs="http://www.w3.org/2001/XMLSchema" xmlns:p="http://schemas.microsoft.com/office/2006/metadata/properties" targetNamespace="http://schemas.microsoft.com/office/2006/metadata/properties" ma:root="true" ma:fieldsID="553f2d8843fd2aa64b81f9e8c63a661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7F18EB0-FFFD-49BC-9005-38316978095E}"/>
</file>

<file path=customXml/itemProps2.xml><?xml version="1.0" encoding="utf-8"?>
<ds:datastoreItem xmlns:ds="http://schemas.openxmlformats.org/officeDocument/2006/customXml" ds:itemID="{8BA77106-15B1-461F-A822-7867925EA197}"/>
</file>

<file path=customXml/itemProps3.xml><?xml version="1.0" encoding="utf-8"?>
<ds:datastoreItem xmlns:ds="http://schemas.openxmlformats.org/officeDocument/2006/customXml" ds:itemID="{5E67523C-EAD0-4AC4-9D54-0C5555D9EBDE}"/>
</file>

<file path=docProps/app.xml><?xml version="1.0" encoding="utf-8"?>
<Properties xmlns="http://schemas.openxmlformats.org/officeDocument/2006/extended-properties" xmlns:vt="http://schemas.openxmlformats.org/officeDocument/2006/docPropsVTypes">
  <Template/>
  <TotalTime>3514</TotalTime>
  <Words>2773</Words>
  <Application>Microsoft Office PowerPoint</Application>
  <PresentationFormat>On-screen Show (4:3)</PresentationFormat>
  <Paragraphs>289</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Background</vt:lpstr>
      <vt:lpstr>Background (cont.)</vt:lpstr>
      <vt:lpstr>Background (cont.)</vt:lpstr>
      <vt:lpstr>Background (cont.)</vt:lpstr>
      <vt:lpstr>Sucrose</vt:lpstr>
      <vt:lpstr>Sugar Production</vt:lpstr>
      <vt:lpstr>Sugar Cane Harvesting</vt:lpstr>
      <vt:lpstr>Cane Transport</vt:lpstr>
      <vt:lpstr>Cane Transport</vt:lpstr>
      <vt:lpstr>Unloading</vt:lpstr>
      <vt:lpstr>Cane Preparation</vt:lpstr>
      <vt:lpstr>Cane Preparation</vt:lpstr>
      <vt:lpstr>Cane Preparation</vt:lpstr>
      <vt:lpstr>Cane Testing Services</vt:lpstr>
      <vt:lpstr>The Diffuser or Milling train</vt:lpstr>
      <vt:lpstr>The Diffuser or Milling train</vt:lpstr>
      <vt:lpstr>The Diffuser or Milling train (cont.)</vt:lpstr>
      <vt:lpstr>Diffusion (imbibation)</vt:lpstr>
      <vt:lpstr>Juice purification</vt:lpstr>
      <vt:lpstr>Juice purification</vt:lpstr>
      <vt:lpstr>Juice purification</vt:lpstr>
      <vt:lpstr>Juice purification</vt:lpstr>
      <vt:lpstr>What happens to the “mud”?</vt:lpstr>
      <vt:lpstr>Juice concentration</vt:lpstr>
      <vt:lpstr>Juice concentration (cont.)</vt:lpstr>
      <vt:lpstr>Juice concentration (cont.)</vt:lpstr>
      <vt:lpstr>Sugar Crystallisation</vt:lpstr>
      <vt:lpstr>Sugar Crystallisation (cont.)</vt:lpstr>
      <vt:lpstr>Sugar Crystallisation (cont.)</vt:lpstr>
      <vt:lpstr>Sugar Crystallisation (cont.)</vt:lpstr>
      <vt:lpstr>Sugar</vt:lpstr>
      <vt:lpstr>Sugar</vt:lpstr>
      <vt:lpstr>The Flow of Product through the Mill</vt:lpstr>
      <vt:lpstr>Instrumentation and Process Flow</vt:lpstr>
      <vt:lpstr>Instrumentation</vt:lpstr>
      <vt:lpstr>Quality</vt:lpstr>
      <vt:lpstr>Quality (cont.)</vt:lpstr>
      <vt:lpstr>Quality (cont.)</vt:lpstr>
      <vt:lpstr>Quality (cont.)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Merida Roets</dc:creator>
  <cp:lastModifiedBy>User</cp:lastModifiedBy>
  <cp:revision>143</cp:revision>
  <dcterms:created xsi:type="dcterms:W3CDTF">2016-11-15T07:03:29Z</dcterms:created>
  <dcterms:modified xsi:type="dcterms:W3CDTF">2018-10-02T09:12:21Z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0x010100D883F3D944B9D242BC2B2B737E9F12DD</vt:lpwstr>
  </property>
</Properties>
</file>