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3" r:id="rId2"/>
    <p:sldId id="373" r:id="rId3"/>
    <p:sldId id="384" r:id="rId4"/>
    <p:sldId id="385" r:id="rId5"/>
    <p:sldId id="386" r:id="rId6"/>
    <p:sldId id="292" r:id="rId7"/>
    <p:sldId id="33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75" autoAdjust="0"/>
    <p:restoredTop sz="94582" autoAdjust="0"/>
  </p:normalViewPr>
  <p:slideViewPr>
    <p:cSldViewPr>
      <p:cViewPr>
        <p:scale>
          <a:sx n="66" d="100"/>
          <a:sy n="66" d="100"/>
        </p:scale>
        <p:origin x="-117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Box 10"/>
          <p:cNvSpPr txBox="1"/>
          <p:nvPr userDrawn="1"/>
        </p:nvSpPr>
        <p:spPr>
          <a:xfrm>
            <a:off x="395536" y="476672"/>
            <a:ext cx="5544616" cy="1754326"/>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it-IT" sz="3600" b="1" dirty="0" smtClean="0">
                <a:solidFill>
                  <a:srgbClr val="C00000"/>
                </a:solidFill>
                <a:latin typeface="+mj-lt"/>
              </a:rPr>
              <a:t>NQF 5: OCCUPATIONAL CERTIFICATE: SUGAR PROCESSING CONTROLLER</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5546468"/>
            <a:ext cx="2123728" cy="1311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423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96583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53445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362287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933D3F1-B886-4AA3-90B5-F60263DF2F6E}" type="datetimeFigureOut">
              <a:rPr lang="en-ZA" smtClean="0"/>
              <a:t>2018/10/02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86008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933D3F1-B886-4AA3-90B5-F60263DF2F6E}" type="datetimeFigureOut">
              <a:rPr lang="en-ZA" smtClean="0"/>
              <a:t>2018/10/02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3666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3D3F1-B886-4AA3-90B5-F60263DF2F6E}" type="datetimeFigureOut">
              <a:rPr lang="en-ZA" smtClean="0"/>
              <a:t>2018/10/02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992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1777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88462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3491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4058339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3D3F1-B886-4AA3-90B5-F60263DF2F6E}" type="datetimeFigureOut">
              <a:rPr lang="en-ZA" smtClean="0"/>
              <a:t>2018/10/02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F74FE-4481-45CF-9C4D-C8C0AA2C6835}" type="slidenum">
              <a:rPr lang="en-ZA" smtClean="0"/>
              <a:t>‹#›</a:t>
            </a:fld>
            <a:endParaRPr lang="en-ZA"/>
          </a:p>
        </p:txBody>
      </p:sp>
    </p:spTree>
    <p:extLst>
      <p:ext uri="{BB962C8B-B14F-4D97-AF65-F5344CB8AC3E}">
        <p14:creationId xmlns:p14="http://schemas.microsoft.com/office/powerpoint/2010/main" val="4850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91680" y="2996952"/>
            <a:ext cx="7056784" cy="2232248"/>
          </a:xfrm>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endParaRPr lang="en-US" sz="2800" dirty="0" smtClean="0">
              <a:solidFill>
                <a:srgbClr val="C0504D">
                  <a:lumMod val="75000"/>
                </a:srgbClr>
              </a:solidFill>
            </a:endParaRPr>
          </a:p>
          <a:p>
            <a:pPr algn="ctr"/>
            <a:r>
              <a:rPr lang="en-US" sz="2800" dirty="0" smtClean="0">
                <a:solidFill>
                  <a:srgbClr val="C0504D">
                    <a:lumMod val="75000"/>
                  </a:srgbClr>
                </a:solidFill>
              </a:rPr>
              <a:t>KNOWLEDGE COMPONENT: MODULE 2: KNOWLEDGE TOPIC 2: REWORK AND RECYCLING</a:t>
            </a:r>
          </a:p>
          <a:p>
            <a:endParaRPr lang="en-US" sz="2400" dirty="0" smtClean="0">
              <a:solidFill>
                <a:srgbClr val="C0504D">
                  <a:lumMod val="75000"/>
                </a:srgbClr>
              </a:solidFill>
            </a:endParaRPr>
          </a:p>
          <a:p>
            <a:endParaRPr lang="en-ZA" sz="2400" dirty="0">
              <a:solidFill>
                <a:srgbClr val="C0504D">
                  <a:lumMod val="75000"/>
                </a:srgbClr>
              </a:solidFill>
            </a:endParaRPr>
          </a:p>
        </p:txBody>
      </p:sp>
    </p:spTree>
    <p:extLst>
      <p:ext uri="{BB962C8B-B14F-4D97-AF65-F5344CB8AC3E}">
        <p14:creationId xmlns:p14="http://schemas.microsoft.com/office/powerpoint/2010/main" val="165909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Introduction</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Autofit/>
          </a:bodyPr>
          <a:lstStyle/>
          <a:p>
            <a:pPr marL="0" indent="0">
              <a:buNone/>
            </a:pPr>
            <a:r>
              <a:rPr lang="en-US" sz="6000" dirty="0" smtClean="0"/>
              <a:t>Accurate monitoring and measurements allow calculations to be done to identify and eliminate losses.</a:t>
            </a:r>
            <a:endParaRPr lang="en-ZA" sz="6000" dirty="0"/>
          </a:p>
        </p:txBody>
      </p:sp>
    </p:spTree>
    <p:extLst>
      <p:ext uri="{BB962C8B-B14F-4D97-AF65-F5344CB8AC3E}">
        <p14:creationId xmlns:p14="http://schemas.microsoft.com/office/powerpoint/2010/main" val="3970076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Calculations</a:t>
            </a:r>
            <a:endParaRPr lang="en-ZA" sz="4800" dirty="0"/>
          </a:p>
        </p:txBody>
      </p:sp>
      <p:sp>
        <p:nvSpPr>
          <p:cNvPr id="5" name="Content Placeholder 2"/>
          <p:cNvSpPr>
            <a:spLocks noGrp="1"/>
          </p:cNvSpPr>
          <p:nvPr>
            <p:ph idx="1"/>
          </p:nvPr>
        </p:nvSpPr>
        <p:spPr>
          <a:xfrm>
            <a:off x="179512" y="1600200"/>
            <a:ext cx="8640960" cy="5069160"/>
          </a:xfrm>
          <a:solidFill>
            <a:schemeClr val="bg1">
              <a:lumMod val="95000"/>
              <a:alpha val="75000"/>
            </a:schemeClr>
          </a:solidFill>
          <a:scene3d>
            <a:camera prst="orthographicFront"/>
            <a:lightRig rig="threePt" dir="t"/>
          </a:scene3d>
          <a:sp3d>
            <a:bevelT/>
          </a:sp3d>
        </p:spPr>
        <p:txBody>
          <a:bodyPr>
            <a:noAutofit/>
          </a:bodyPr>
          <a:lstStyle/>
          <a:p>
            <a:r>
              <a:rPr lang="en-US" sz="1700" dirty="0"/>
              <a:t>The quantity of cane crushed is known since the transported cane passed a weighbridge. Imbibition water is measured or weighed, and mixed juice from the mill is weighed. From these three weights, the quantity of bagasse can be calculated</a:t>
            </a:r>
            <a:r>
              <a:rPr lang="en-US" sz="1700" dirty="0" smtClean="0"/>
              <a:t>:</a:t>
            </a:r>
          </a:p>
          <a:p>
            <a:pPr marL="0" indent="0" algn="ctr">
              <a:buNone/>
            </a:pPr>
            <a:r>
              <a:rPr lang="en-US" sz="1700" b="1" dirty="0" smtClean="0"/>
              <a:t>Weight </a:t>
            </a:r>
            <a:r>
              <a:rPr lang="en-US" sz="1700" b="1" dirty="0"/>
              <a:t>Cane + Weight imbibition water - Weight Mixed juice = Weight </a:t>
            </a:r>
            <a:r>
              <a:rPr lang="en-US" sz="1700" b="1" dirty="0" smtClean="0"/>
              <a:t>Bagasse</a:t>
            </a:r>
          </a:p>
          <a:p>
            <a:r>
              <a:rPr lang="en-ZA" sz="1700" dirty="0"/>
              <a:t>The sugar content of mixed juice and bagasse is analysed, so the quantities of sugar extracted from the cane and the sugar lost in bagasse are also </a:t>
            </a:r>
            <a:r>
              <a:rPr lang="en-ZA" sz="1700" dirty="0" smtClean="0"/>
              <a:t>known.</a:t>
            </a:r>
            <a:r>
              <a:rPr lang="en-US" sz="1700" dirty="0"/>
              <a:t> </a:t>
            </a:r>
            <a:r>
              <a:rPr lang="en-ZA" sz="1700" dirty="0" smtClean="0"/>
              <a:t>The </a:t>
            </a:r>
            <a:r>
              <a:rPr lang="en-ZA" sz="1700" dirty="0"/>
              <a:t>sum these two give sugar in cane, so</a:t>
            </a:r>
            <a:r>
              <a:rPr lang="en-ZA" sz="1700" dirty="0" smtClean="0"/>
              <a:t>:</a:t>
            </a:r>
            <a:endParaRPr lang="en-US" sz="1700" dirty="0" smtClean="0"/>
          </a:p>
          <a:p>
            <a:pPr marL="0" indent="0" algn="ctr">
              <a:buNone/>
            </a:pPr>
            <a:r>
              <a:rPr lang="en-ZA" sz="1700" b="1" dirty="0"/>
              <a:t>POL mixed juice + POL bagasse = POL </a:t>
            </a:r>
            <a:r>
              <a:rPr lang="en-ZA" sz="1700" b="1" dirty="0" smtClean="0"/>
              <a:t>cane</a:t>
            </a:r>
          </a:p>
          <a:p>
            <a:r>
              <a:rPr lang="en-US" sz="1700" dirty="0" smtClean="0"/>
              <a:t>From </a:t>
            </a:r>
            <a:r>
              <a:rPr lang="en-US" sz="1700" dirty="0"/>
              <a:t>the quantity of bagasse and additional fuel, the boiler efficiency is calculated.</a:t>
            </a:r>
          </a:p>
          <a:p>
            <a:r>
              <a:rPr lang="en-US" sz="1700" dirty="0"/>
              <a:t>Of the sugar in mixed juice, part is lost in </a:t>
            </a:r>
            <a:r>
              <a:rPr lang="en-US" sz="1700" dirty="0" err="1"/>
              <a:t>filtercake</a:t>
            </a:r>
            <a:r>
              <a:rPr lang="en-US" sz="1700" dirty="0"/>
              <a:t>. The quantity can be calculated from the weight of </a:t>
            </a:r>
            <a:r>
              <a:rPr lang="en-US" sz="1700" dirty="0" err="1"/>
              <a:t>filtercake</a:t>
            </a:r>
            <a:r>
              <a:rPr lang="en-US" sz="1700" dirty="0"/>
              <a:t> and its sugar content.</a:t>
            </a:r>
          </a:p>
          <a:p>
            <a:r>
              <a:rPr lang="en-US" sz="1700" dirty="0"/>
              <a:t>Another part is lost in final molasses, this is also weighed and </a:t>
            </a:r>
            <a:r>
              <a:rPr lang="en-US" sz="1700" dirty="0" err="1"/>
              <a:t>analysed</a:t>
            </a:r>
            <a:r>
              <a:rPr lang="en-US" sz="1700" dirty="0"/>
              <a:t>. </a:t>
            </a:r>
            <a:endParaRPr lang="en-US" sz="1700" dirty="0" smtClean="0"/>
          </a:p>
          <a:p>
            <a:r>
              <a:rPr lang="en-US" sz="1700" dirty="0" smtClean="0"/>
              <a:t>The </a:t>
            </a:r>
            <a:r>
              <a:rPr lang="en-US" sz="1700" dirty="0"/>
              <a:t>raw sugar is loaded in bulk tankers and weighed, before it is sent off to the sugar terminal or refinery. </a:t>
            </a:r>
            <a:endParaRPr lang="en-US" sz="1700" dirty="0" smtClean="0"/>
          </a:p>
          <a:p>
            <a:r>
              <a:rPr lang="en-US" sz="1700" dirty="0" smtClean="0"/>
              <a:t>When </a:t>
            </a:r>
            <a:r>
              <a:rPr lang="en-US" sz="1700" dirty="0"/>
              <a:t>we compare the weight of sugar in mixed juice with the sum of sugar in </a:t>
            </a:r>
            <a:r>
              <a:rPr lang="en-US" sz="1700" dirty="0" err="1"/>
              <a:t>filtercake</a:t>
            </a:r>
            <a:r>
              <a:rPr lang="en-US" sz="1700" dirty="0"/>
              <a:t>, in final molasses and in the bagasse, there will always be a quantity of sugar unaccounted for. </a:t>
            </a:r>
            <a:endParaRPr lang="en-US" sz="1700" dirty="0" smtClean="0"/>
          </a:p>
          <a:p>
            <a:r>
              <a:rPr lang="en-US" sz="1700" dirty="0" smtClean="0"/>
              <a:t>This </a:t>
            </a:r>
            <a:r>
              <a:rPr lang="en-US" sz="1700" dirty="0"/>
              <a:t>is called the undetermined loss or unknown loss. </a:t>
            </a:r>
            <a:endParaRPr lang="en-ZA" sz="1700" dirty="0"/>
          </a:p>
        </p:txBody>
      </p:sp>
    </p:spTree>
    <p:extLst>
      <p:ext uri="{BB962C8B-B14F-4D97-AF65-F5344CB8AC3E}">
        <p14:creationId xmlns:p14="http://schemas.microsoft.com/office/powerpoint/2010/main" val="2675567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Acceptable losses</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fontScale="70000" lnSpcReduction="20000"/>
          </a:bodyPr>
          <a:lstStyle/>
          <a:p>
            <a:r>
              <a:rPr lang="en-US" sz="3400" dirty="0" smtClean="0"/>
              <a:t>A loss of +/- 1% of sugar is considered normal</a:t>
            </a:r>
          </a:p>
          <a:p>
            <a:r>
              <a:rPr lang="en-US" sz="3400" dirty="0" smtClean="0"/>
              <a:t>A sugar balance can be made from the calculations, as follows:</a:t>
            </a:r>
          </a:p>
          <a:p>
            <a:pPr lvl="1"/>
            <a:r>
              <a:rPr lang="en-US" sz="3400" dirty="0"/>
              <a:t>Sucrose in Cane 		100.0</a:t>
            </a:r>
          </a:p>
          <a:p>
            <a:pPr lvl="1"/>
            <a:r>
              <a:rPr lang="en-US" sz="3400" dirty="0"/>
              <a:t>Sugar made			87.00</a:t>
            </a:r>
          </a:p>
          <a:p>
            <a:pPr lvl="1"/>
            <a:r>
              <a:rPr lang="en-US" sz="3400" dirty="0"/>
              <a:t>Lost in bagasse		</a:t>
            </a:r>
            <a:r>
              <a:rPr lang="en-US" sz="3400" dirty="0" smtClean="0"/>
              <a:t>	3.00</a:t>
            </a:r>
            <a:endParaRPr lang="en-US" sz="3400" dirty="0"/>
          </a:p>
          <a:p>
            <a:pPr lvl="1"/>
            <a:r>
              <a:rPr lang="en-US" sz="3400" dirty="0"/>
              <a:t>Lost in </a:t>
            </a:r>
            <a:r>
              <a:rPr lang="en-US" sz="3400" dirty="0" err="1"/>
              <a:t>filtercake</a:t>
            </a:r>
            <a:r>
              <a:rPr lang="en-US" sz="3400" dirty="0"/>
              <a:t>		</a:t>
            </a:r>
            <a:r>
              <a:rPr lang="en-US" sz="3400" dirty="0" smtClean="0"/>
              <a:t>0.50</a:t>
            </a:r>
            <a:endParaRPr lang="en-US" sz="3400" dirty="0"/>
          </a:p>
          <a:p>
            <a:pPr lvl="1"/>
            <a:r>
              <a:rPr lang="en-US" sz="3400" dirty="0"/>
              <a:t>Lost in final molasses		</a:t>
            </a:r>
            <a:r>
              <a:rPr lang="en-US" sz="3400" dirty="0" smtClean="0"/>
              <a:t>8.00</a:t>
            </a:r>
            <a:endParaRPr lang="en-US" sz="3400" dirty="0"/>
          </a:p>
          <a:p>
            <a:pPr lvl="1"/>
            <a:r>
              <a:rPr lang="en-US" sz="3400" dirty="0"/>
              <a:t>Total of determined losses	</a:t>
            </a:r>
            <a:r>
              <a:rPr lang="en-US" sz="3400" dirty="0" smtClean="0"/>
              <a:t>11.50</a:t>
            </a:r>
            <a:endParaRPr lang="en-US" sz="3400" dirty="0"/>
          </a:p>
          <a:p>
            <a:pPr lvl="1"/>
            <a:r>
              <a:rPr lang="en-US" sz="3400" dirty="0"/>
              <a:t>Undetermined loss		</a:t>
            </a:r>
            <a:r>
              <a:rPr lang="en-US" sz="3400" dirty="0" smtClean="0"/>
              <a:t>1.50</a:t>
            </a:r>
            <a:endParaRPr lang="en-US" sz="3400" dirty="0"/>
          </a:p>
          <a:p>
            <a:pPr lvl="1"/>
            <a:r>
              <a:rPr lang="en-US" sz="3400" dirty="0"/>
              <a:t>Total losses			</a:t>
            </a:r>
            <a:r>
              <a:rPr lang="en-US" sz="3400" dirty="0" smtClean="0"/>
              <a:t>13.00</a:t>
            </a:r>
            <a:endParaRPr lang="en-US" sz="3400" dirty="0"/>
          </a:p>
          <a:p>
            <a:r>
              <a:rPr lang="en-US" sz="3400" dirty="0"/>
              <a:t>The two big sources of losses are final molasses and bagasse</a:t>
            </a:r>
            <a:r>
              <a:rPr lang="en-US" sz="3400" dirty="0" smtClean="0"/>
              <a:t>.</a:t>
            </a:r>
            <a:endParaRPr lang="en-US" sz="3400" dirty="0"/>
          </a:p>
          <a:p>
            <a:endParaRPr lang="en-US" dirty="0" smtClean="0"/>
          </a:p>
          <a:p>
            <a:endParaRPr lang="en-ZA" dirty="0"/>
          </a:p>
        </p:txBody>
      </p:sp>
    </p:spTree>
    <p:extLst>
      <p:ext uri="{BB962C8B-B14F-4D97-AF65-F5344CB8AC3E}">
        <p14:creationId xmlns:p14="http://schemas.microsoft.com/office/powerpoint/2010/main" val="2462946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Undetermined Losses</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a:bodyPr>
          <a:lstStyle/>
          <a:p>
            <a:r>
              <a:rPr lang="en-US" dirty="0" smtClean="0"/>
              <a:t>Chemical losses</a:t>
            </a:r>
          </a:p>
          <a:p>
            <a:pPr lvl="1"/>
            <a:r>
              <a:rPr lang="en-US" dirty="0" smtClean="0"/>
              <a:t>In the factory</a:t>
            </a:r>
          </a:p>
          <a:p>
            <a:pPr lvl="1"/>
            <a:r>
              <a:rPr lang="en-US" dirty="0"/>
              <a:t>I</a:t>
            </a:r>
            <a:r>
              <a:rPr lang="en-US" dirty="0" smtClean="0"/>
              <a:t>n the laboratory</a:t>
            </a:r>
          </a:p>
          <a:p>
            <a:r>
              <a:rPr lang="en-US" dirty="0" smtClean="0"/>
              <a:t>Mechanical losses</a:t>
            </a:r>
          </a:p>
          <a:p>
            <a:pPr lvl="1"/>
            <a:r>
              <a:rPr lang="en-US" dirty="0" smtClean="0"/>
              <a:t>Leaks</a:t>
            </a:r>
          </a:p>
          <a:p>
            <a:pPr lvl="1"/>
            <a:r>
              <a:rPr lang="en-US" dirty="0" smtClean="0"/>
              <a:t>Discard of sugar-containing liquid</a:t>
            </a:r>
          </a:p>
          <a:p>
            <a:pPr lvl="1"/>
            <a:r>
              <a:rPr lang="en-US" dirty="0" smtClean="0"/>
              <a:t>Entrainment</a:t>
            </a:r>
          </a:p>
          <a:p>
            <a:r>
              <a:rPr lang="en-US" dirty="0" smtClean="0"/>
              <a:t>Administrative losses</a:t>
            </a:r>
          </a:p>
          <a:p>
            <a:pPr lvl="1"/>
            <a:endParaRPr lang="en-US" dirty="0"/>
          </a:p>
          <a:p>
            <a:endParaRPr lang="en-US" dirty="0" smtClean="0"/>
          </a:p>
          <a:p>
            <a:endParaRPr lang="en-ZA" dirty="0"/>
          </a:p>
        </p:txBody>
      </p:sp>
    </p:spTree>
    <p:extLst>
      <p:ext uri="{BB962C8B-B14F-4D97-AF65-F5344CB8AC3E}">
        <p14:creationId xmlns:p14="http://schemas.microsoft.com/office/powerpoint/2010/main" val="4043317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Poor Monitoring and Losses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fontScale="70000" lnSpcReduction="20000"/>
          </a:bodyPr>
          <a:lstStyle/>
          <a:p>
            <a:r>
              <a:rPr lang="en-US" sz="4400" dirty="0"/>
              <a:t>Poor monitoring of process flow and poor control of each of the steps in the process will result in greater undetermined losses because it will be unclear where the losses are taking place. </a:t>
            </a:r>
            <a:endParaRPr lang="en-US" sz="4400" dirty="0" smtClean="0"/>
          </a:p>
          <a:p>
            <a:r>
              <a:rPr lang="en-US" sz="4400" dirty="0" smtClean="0"/>
              <a:t>As </a:t>
            </a:r>
            <a:r>
              <a:rPr lang="en-US" sz="4400" dirty="0"/>
              <a:t>shown above, losses can occur due to:</a:t>
            </a:r>
          </a:p>
          <a:p>
            <a:pPr lvl="1"/>
            <a:r>
              <a:rPr lang="en-US" sz="4000" dirty="0"/>
              <a:t> 	Over flows and leaks</a:t>
            </a:r>
          </a:p>
          <a:p>
            <a:pPr lvl="1"/>
            <a:r>
              <a:rPr lang="en-US" sz="4000" dirty="0"/>
              <a:t> 	Carry overs</a:t>
            </a:r>
          </a:p>
          <a:p>
            <a:pPr lvl="1"/>
            <a:r>
              <a:rPr lang="en-US" sz="4000" dirty="0"/>
              <a:t> 	Recirculation of processed product</a:t>
            </a:r>
          </a:p>
          <a:p>
            <a:pPr lvl="1"/>
            <a:r>
              <a:rPr lang="en-US" sz="4000" dirty="0"/>
              <a:t> 	Rework of substandard products.</a:t>
            </a:r>
          </a:p>
        </p:txBody>
      </p:sp>
    </p:spTree>
    <p:extLst>
      <p:ext uri="{BB962C8B-B14F-4D97-AF65-F5344CB8AC3E}">
        <p14:creationId xmlns:p14="http://schemas.microsoft.com/office/powerpoint/2010/main" val="1382824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3600" dirty="0" smtClean="0"/>
              <a:t>Losses are mainly dependant on time</a:t>
            </a:r>
            <a:endParaRPr lang="en-ZA" sz="3600" dirty="0"/>
          </a:p>
        </p:txBody>
      </p:sp>
      <p:sp>
        <p:nvSpPr>
          <p:cNvPr id="5" name="Content Placeholder 2"/>
          <p:cNvSpPr>
            <a:spLocks noGrp="1"/>
          </p:cNvSpPr>
          <p:nvPr>
            <p:ph idx="1"/>
          </p:nvPr>
        </p:nvSpPr>
        <p:spPr>
          <a:xfrm>
            <a:off x="457200" y="1600200"/>
            <a:ext cx="8219256" cy="4925144"/>
          </a:xfrm>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US" sz="2800" dirty="0"/>
              <a:t>All losses are very much dependent on the rate of processing the juices and molasses, hence the crushing </a:t>
            </a:r>
            <a:r>
              <a:rPr lang="en-US" sz="2800" dirty="0" smtClean="0"/>
              <a:t>rate.</a:t>
            </a:r>
          </a:p>
          <a:p>
            <a:pPr lvl="1"/>
            <a:r>
              <a:rPr lang="en-US" sz="2400" dirty="0" smtClean="0"/>
              <a:t>The </a:t>
            </a:r>
            <a:r>
              <a:rPr lang="en-US" sz="2400" dirty="0"/>
              <a:t>faster the milling speed, the shorter the retention time of the different juices and molasses in the various vessels, resulting in less inversion, hence lower chemical (or undetermined) losses.</a:t>
            </a:r>
          </a:p>
          <a:p>
            <a:pPr lvl="1"/>
            <a:r>
              <a:rPr lang="en-US" sz="2400" dirty="0" smtClean="0"/>
              <a:t>The </a:t>
            </a:r>
            <a:r>
              <a:rPr lang="en-US" sz="2400" dirty="0"/>
              <a:t>higher the overall time efficiency, the higher the overall recovery.</a:t>
            </a:r>
          </a:p>
          <a:p>
            <a:pPr lvl="1"/>
            <a:r>
              <a:rPr lang="en-US" sz="2400" dirty="0" smtClean="0"/>
              <a:t>In </a:t>
            </a:r>
            <a:r>
              <a:rPr lang="en-US" sz="2400" dirty="0"/>
              <a:t>general the mechanical losses remain quite constant, so with a high crushing rate the pol input will be higher causing the mechanical losses to be relatively lower.</a:t>
            </a:r>
          </a:p>
          <a:p>
            <a:r>
              <a:rPr lang="en-US" sz="2800" dirty="0"/>
              <a:t>To enable the factory to keep losses to a minimum, accurate daily, weekly and monthly records need to be kept of all the samples, weights, sensors and gauges within every work station of the factory. </a:t>
            </a:r>
            <a:endParaRPr lang="en-US" sz="2800" dirty="0" smtClean="0"/>
          </a:p>
          <a:p>
            <a:r>
              <a:rPr lang="en-US" sz="2800" dirty="0" smtClean="0"/>
              <a:t>Samples </a:t>
            </a:r>
            <a:r>
              <a:rPr lang="en-US" sz="2800" dirty="0"/>
              <a:t>taken along the process will be sent to the on-site laboratory for analysis and feedback to the process flow so that calculations can be done and adjustments to the process can be made if required.</a:t>
            </a:r>
          </a:p>
        </p:txBody>
      </p:sp>
    </p:spTree>
    <p:extLst>
      <p:ext uri="{BB962C8B-B14F-4D97-AF65-F5344CB8AC3E}">
        <p14:creationId xmlns:p14="http://schemas.microsoft.com/office/powerpoint/2010/main" val="41347876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83F3D944B9D242BC2B2B737E9F12DD" ma:contentTypeVersion="0" ma:contentTypeDescription="Create a new document." ma:contentTypeScope="" ma:versionID="ed1326efab41682ffb28ddec26180793">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35D0C6-CD26-46FB-AAB1-9AB8D16F6976}"/>
</file>

<file path=customXml/itemProps2.xml><?xml version="1.0" encoding="utf-8"?>
<ds:datastoreItem xmlns:ds="http://schemas.openxmlformats.org/officeDocument/2006/customXml" ds:itemID="{704DFA78-A236-4D18-AFCE-D6FA7D918434}"/>
</file>

<file path=customXml/itemProps3.xml><?xml version="1.0" encoding="utf-8"?>
<ds:datastoreItem xmlns:ds="http://schemas.openxmlformats.org/officeDocument/2006/customXml" ds:itemID="{DD205500-FD4F-4DAC-8FC6-1FAAE438CA7A}"/>
</file>

<file path=docProps/app.xml><?xml version="1.0" encoding="utf-8"?>
<Properties xmlns="http://schemas.openxmlformats.org/officeDocument/2006/extended-properties" xmlns:vt="http://schemas.openxmlformats.org/officeDocument/2006/docPropsVTypes">
  <Template/>
  <TotalTime>3531</TotalTime>
  <Words>546</Words>
  <Application>Microsoft Office PowerPoint</Application>
  <PresentationFormat>On-screen Show (4:3)</PresentationFormat>
  <Paragraphs>51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Introduction</vt:lpstr>
      <vt:lpstr>Calculations</vt:lpstr>
      <vt:lpstr>Acceptable losses</vt:lpstr>
      <vt:lpstr>Undetermined Losses</vt:lpstr>
      <vt:lpstr>Poor Monitoring and Losses</vt:lpstr>
      <vt:lpstr>Losses are mainly dependant on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Merida Roets</dc:creator>
  <cp:lastModifiedBy>User</cp:lastModifiedBy>
  <cp:revision>145</cp:revision>
  <dcterms:created xsi:type="dcterms:W3CDTF">2016-11-15T07:03:29Z</dcterms:created>
  <dcterms:modified xsi:type="dcterms:W3CDTF">2018-10-02T09:13:18Z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0x010100D883F3D944B9D242BC2B2B737E9F12DD</vt:lpwstr>
  </property>
</Properties>
</file>