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4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5.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3" r:id="rId2"/>
    <p:sldId id="373" r:id="rId3"/>
    <p:sldId id="384" r:id="rId4"/>
    <p:sldId id="420" r:id="rId5"/>
    <p:sldId id="385" r:id="rId6"/>
    <p:sldId id="386" r:id="rId7"/>
    <p:sldId id="422" r:id="rId8"/>
    <p:sldId id="292" r:id="rId9"/>
    <p:sldId id="423" r:id="rId10"/>
    <p:sldId id="424" r:id="rId11"/>
    <p:sldId id="425" r:id="rId12"/>
    <p:sldId id="426" r:id="rId13"/>
    <p:sldId id="427" r:id="rId14"/>
    <p:sldId id="428" r:id="rId15"/>
    <p:sldId id="429" r:id="rId16"/>
    <p:sldId id="430" r:id="rId17"/>
    <p:sldId id="431" r:id="rId18"/>
    <p:sldId id="432" r:id="rId19"/>
    <p:sldId id="433" r:id="rId20"/>
    <p:sldId id="434" r:id="rId21"/>
    <p:sldId id="435" r:id="rId22"/>
    <p:sldId id="436" r:id="rId23"/>
    <p:sldId id="437" r:id="rId24"/>
    <p:sldId id="438" r:id="rId25"/>
    <p:sldId id="439" r:id="rId26"/>
    <p:sldId id="440" r:id="rId27"/>
    <p:sldId id="441" r:id="rId28"/>
    <p:sldId id="442" r:id="rId29"/>
    <p:sldId id="443" r:id="rId30"/>
    <p:sldId id="445" r:id="rId31"/>
    <p:sldId id="446" r:id="rId32"/>
    <p:sldId id="447" r:id="rId33"/>
    <p:sldId id="448" r:id="rId34"/>
    <p:sldId id="449" r:id="rId35"/>
    <p:sldId id="450" r:id="rId36"/>
    <p:sldId id="451" r:id="rId37"/>
    <p:sldId id="452" r:id="rId38"/>
    <p:sldId id="453" r:id="rId39"/>
    <p:sldId id="454" r:id="rId40"/>
    <p:sldId id="455" r:id="rId41"/>
    <p:sldId id="456" r:id="rId42"/>
    <p:sldId id="457" r:id="rId43"/>
    <p:sldId id="458" r:id="rId44"/>
    <p:sldId id="459" r:id="rId45"/>
    <p:sldId id="460" r:id="rId46"/>
    <p:sldId id="461" r:id="rId47"/>
    <p:sldId id="462" r:id="rId48"/>
    <p:sldId id="463" r:id="rId49"/>
    <p:sldId id="464" r:id="rId50"/>
    <p:sldId id="465" r:id="rId51"/>
    <p:sldId id="466" r:id="rId52"/>
    <p:sldId id="467" r:id="rId53"/>
    <p:sldId id="468" r:id="rId54"/>
    <p:sldId id="469" r:id="rId55"/>
    <p:sldId id="47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75" autoAdjust="0"/>
    <p:restoredTop sz="94582" autoAdjust="0"/>
  </p:normalViewPr>
  <p:slideViewPr>
    <p:cSldViewPr>
      <p:cViewPr>
        <p:scale>
          <a:sx n="66" d="100"/>
          <a:sy n="66" d="100"/>
        </p:scale>
        <p:origin x="-117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customXml" Target="../customXml/item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Box 10"/>
          <p:cNvSpPr txBox="1"/>
          <p:nvPr userDrawn="1"/>
        </p:nvSpPr>
        <p:spPr>
          <a:xfrm>
            <a:off x="395536" y="476672"/>
            <a:ext cx="5544616" cy="1754326"/>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it-IT" sz="3600" b="1" dirty="0" smtClean="0">
                <a:solidFill>
                  <a:srgbClr val="C00000"/>
                </a:solidFill>
                <a:latin typeface="+mj-lt"/>
              </a:rPr>
              <a:t>NQF 5: OCCUPATIONAL CERTIFICATE: SUGAR PROCESSING CONTROLLER</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0" y="5574984"/>
            <a:ext cx="2121897" cy="13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2423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965831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53445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362287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933D3F1-B886-4AA3-90B5-F60263DF2F6E}" type="datetimeFigureOut">
              <a:rPr lang="en-ZA" smtClean="0"/>
              <a:t>2018/10/02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86008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933D3F1-B886-4AA3-90B5-F60263DF2F6E}" type="datetimeFigureOut">
              <a:rPr lang="en-ZA" smtClean="0"/>
              <a:t>2018/10/02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36660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3D3F1-B886-4AA3-90B5-F60263DF2F6E}" type="datetimeFigureOut">
              <a:rPr lang="en-ZA" smtClean="0"/>
              <a:t>2018/10/02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992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17775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88462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34910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4058339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3D3F1-B886-4AA3-90B5-F60263DF2F6E}" type="datetimeFigureOut">
              <a:rPr lang="en-ZA" smtClean="0"/>
              <a:t>2018/10/02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F74FE-4481-45CF-9C4D-C8C0AA2C6835}" type="slidenum">
              <a:rPr lang="en-ZA" smtClean="0"/>
              <a:t>‹#›</a:t>
            </a:fld>
            <a:endParaRPr lang="en-ZA"/>
          </a:p>
        </p:txBody>
      </p:sp>
    </p:spTree>
    <p:extLst>
      <p:ext uri="{BB962C8B-B14F-4D97-AF65-F5344CB8AC3E}">
        <p14:creationId xmlns:p14="http://schemas.microsoft.com/office/powerpoint/2010/main" val="4850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91680" y="2996952"/>
            <a:ext cx="7056784" cy="2232248"/>
          </a:xfrm>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endParaRPr lang="en-US" sz="2800" dirty="0" smtClean="0">
              <a:solidFill>
                <a:srgbClr val="C0504D">
                  <a:lumMod val="75000"/>
                </a:srgbClr>
              </a:solidFill>
            </a:endParaRPr>
          </a:p>
          <a:p>
            <a:pPr algn="ctr"/>
            <a:r>
              <a:rPr lang="en-US" sz="2800" dirty="0" smtClean="0">
                <a:solidFill>
                  <a:srgbClr val="C0504D">
                    <a:lumMod val="75000"/>
                  </a:srgbClr>
                </a:solidFill>
              </a:rPr>
              <a:t>KNOWLEDGE COMPONENT: MODULE 2: KNOWLEDGE TOPIC 3: SUGAR AND BY-PRODUCTS ANALYSIS</a:t>
            </a:r>
          </a:p>
          <a:p>
            <a:endParaRPr lang="en-US" sz="2400" dirty="0" smtClean="0">
              <a:solidFill>
                <a:srgbClr val="C0504D">
                  <a:lumMod val="75000"/>
                </a:srgbClr>
              </a:solidFill>
            </a:endParaRPr>
          </a:p>
          <a:p>
            <a:endParaRPr lang="en-ZA" sz="2400" dirty="0">
              <a:solidFill>
                <a:srgbClr val="C0504D">
                  <a:lumMod val="75000"/>
                </a:srgbClr>
              </a:solidFill>
            </a:endParaRPr>
          </a:p>
        </p:txBody>
      </p:sp>
    </p:spTree>
    <p:extLst>
      <p:ext uri="{BB962C8B-B14F-4D97-AF65-F5344CB8AC3E}">
        <p14:creationId xmlns:p14="http://schemas.microsoft.com/office/powerpoint/2010/main" val="1659095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Structure of Sucrose</a:t>
            </a:r>
            <a:endParaRPr lang="en-ZA" sz="4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484784"/>
            <a:ext cx="7766717" cy="511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0076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Important chemical reactions</a:t>
            </a:r>
            <a:endParaRPr lang="en-ZA" sz="4800" dirty="0"/>
          </a:p>
        </p:txBody>
      </p:sp>
      <p:sp>
        <p:nvSpPr>
          <p:cNvPr id="5" name="Content Placeholder 2"/>
          <p:cNvSpPr>
            <a:spLocks noGrp="1"/>
          </p:cNvSpPr>
          <p:nvPr>
            <p:ph idx="1"/>
          </p:nvPr>
        </p:nvSpPr>
        <p:spPr>
          <a:xfrm>
            <a:off x="457200" y="1600200"/>
            <a:ext cx="8219256" cy="4525963"/>
          </a:xfrm>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US" dirty="0" smtClean="0"/>
              <a:t>Inversion is when sucrose returns to glucose and fructose</a:t>
            </a:r>
          </a:p>
          <a:p>
            <a:r>
              <a:rPr lang="en-US" dirty="0" smtClean="0"/>
              <a:t>Glucose and fructose are called invert sugars or reducing sugars</a:t>
            </a:r>
          </a:p>
          <a:p>
            <a:r>
              <a:rPr lang="en-US" dirty="0" smtClean="0"/>
              <a:t>They cannot be changed back into sucrose and are lost in molasses.</a:t>
            </a:r>
          </a:p>
          <a:p>
            <a:r>
              <a:rPr lang="en-US" dirty="0" smtClean="0"/>
              <a:t>The speed of inversion increases with:</a:t>
            </a:r>
          </a:p>
          <a:p>
            <a:pPr lvl="1"/>
            <a:r>
              <a:rPr lang="en-US" dirty="0" smtClean="0"/>
              <a:t>Increase in acidity</a:t>
            </a:r>
          </a:p>
          <a:p>
            <a:pPr lvl="1"/>
            <a:r>
              <a:rPr lang="en-US" dirty="0" smtClean="0"/>
              <a:t>Increase in temperature</a:t>
            </a:r>
          </a:p>
          <a:p>
            <a:pPr lvl="1"/>
            <a:r>
              <a:rPr lang="en-US" dirty="0" smtClean="0"/>
              <a:t>Increase in time of exposure to the above-mentioned conditions.</a:t>
            </a:r>
          </a:p>
          <a:p>
            <a:r>
              <a:rPr lang="en-US" dirty="0" smtClean="0"/>
              <a:t>Difficult to control all three of the above at all times</a:t>
            </a:r>
          </a:p>
          <a:p>
            <a:r>
              <a:rPr lang="en-US" dirty="0" smtClean="0"/>
              <a:t>A sugar factory is designed to control at least 2 of the 3 at all times</a:t>
            </a:r>
          </a:p>
          <a:p>
            <a:endParaRPr lang="en-US" dirty="0" smtClean="0"/>
          </a:p>
          <a:p>
            <a:endParaRPr lang="en-ZA" dirty="0"/>
          </a:p>
        </p:txBody>
      </p:sp>
    </p:spTree>
    <p:extLst>
      <p:ext uri="{BB962C8B-B14F-4D97-AF65-F5344CB8AC3E}">
        <p14:creationId xmlns:p14="http://schemas.microsoft.com/office/powerpoint/2010/main" val="2675567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100" dirty="0" smtClean="0"/>
              <a:t>Important chemical reactions (cont.)</a:t>
            </a:r>
            <a:endParaRPr lang="en-ZA" sz="4100" dirty="0"/>
          </a:p>
        </p:txBody>
      </p:sp>
      <p:sp>
        <p:nvSpPr>
          <p:cNvPr id="5" name="Content Placeholder 2"/>
          <p:cNvSpPr>
            <a:spLocks noGrp="1"/>
          </p:cNvSpPr>
          <p:nvPr>
            <p:ph idx="1"/>
          </p:nvPr>
        </p:nvSpPr>
        <p:spPr>
          <a:xfrm>
            <a:off x="457200" y="1600200"/>
            <a:ext cx="8219256" cy="4525963"/>
          </a:xfrm>
          <a:solidFill>
            <a:schemeClr val="bg1">
              <a:lumMod val="95000"/>
              <a:alpha val="75000"/>
            </a:schemeClr>
          </a:solidFill>
          <a:scene3d>
            <a:camera prst="orthographicFront"/>
            <a:lightRig rig="threePt" dir="t"/>
          </a:scene3d>
          <a:sp3d>
            <a:bevelT/>
          </a:sp3d>
        </p:spPr>
        <p:txBody>
          <a:bodyPr>
            <a:normAutofit/>
          </a:bodyPr>
          <a:lstStyle/>
          <a:p>
            <a:r>
              <a:rPr lang="en-US" dirty="0" smtClean="0"/>
              <a:t>Alkaline degradation occurs when glucose and fructose undergo further degradation to yield darkly </a:t>
            </a:r>
            <a:r>
              <a:rPr lang="en-US" dirty="0" err="1" smtClean="0"/>
              <a:t>coloured</a:t>
            </a:r>
            <a:r>
              <a:rPr lang="en-US" dirty="0" smtClean="0"/>
              <a:t> compounds</a:t>
            </a:r>
          </a:p>
          <a:p>
            <a:r>
              <a:rPr lang="en-US" dirty="0" smtClean="0"/>
              <a:t>These dark compounds result in darkly </a:t>
            </a:r>
            <a:r>
              <a:rPr lang="en-US" dirty="0" err="1" smtClean="0"/>
              <a:t>coloured</a:t>
            </a:r>
            <a:r>
              <a:rPr lang="en-US" dirty="0" smtClean="0"/>
              <a:t> sugar</a:t>
            </a:r>
          </a:p>
          <a:p>
            <a:endParaRPr lang="en-US" dirty="0" smtClean="0"/>
          </a:p>
          <a:p>
            <a:endParaRPr lang="en-Z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775" y="4293096"/>
            <a:ext cx="8007673"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56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Constituents of Sugar Cane</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US" dirty="0"/>
              <a:t>15% Dissolved substances</a:t>
            </a:r>
          </a:p>
          <a:p>
            <a:r>
              <a:rPr lang="en-US" dirty="0"/>
              <a:t>15% Insoluble </a:t>
            </a:r>
            <a:r>
              <a:rPr lang="en-US" dirty="0" err="1"/>
              <a:t>fibre</a:t>
            </a:r>
            <a:r>
              <a:rPr lang="en-US" dirty="0"/>
              <a:t> (includes sand)</a:t>
            </a:r>
          </a:p>
          <a:p>
            <a:r>
              <a:rPr lang="en-US" dirty="0"/>
              <a:t>70% water</a:t>
            </a:r>
          </a:p>
          <a:p>
            <a:pPr marL="0" indent="0">
              <a:buNone/>
            </a:pPr>
            <a:r>
              <a:rPr lang="en-US" dirty="0"/>
              <a:t>DISSOLVED MATTER</a:t>
            </a:r>
          </a:p>
          <a:p>
            <a:r>
              <a:rPr lang="en-US" dirty="0"/>
              <a:t>Sucrose  ± 13%</a:t>
            </a:r>
          </a:p>
          <a:p>
            <a:r>
              <a:rPr lang="en-US" dirty="0"/>
              <a:t>Other substances ± 2%</a:t>
            </a:r>
          </a:p>
          <a:p>
            <a:pPr marL="0" indent="0">
              <a:buNone/>
            </a:pPr>
            <a:r>
              <a:rPr lang="en-US" dirty="0"/>
              <a:t>OTHER SUBSTANCES:</a:t>
            </a:r>
          </a:p>
          <a:p>
            <a:r>
              <a:rPr lang="en-US" dirty="0"/>
              <a:t>Other sugars  ± 0,9%</a:t>
            </a:r>
          </a:p>
          <a:p>
            <a:r>
              <a:rPr lang="en-US" dirty="0"/>
              <a:t>Inorganic salts  ± 0,6%</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284984"/>
            <a:ext cx="4025404" cy="247928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2946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 Dissolved Substances (BRIX)</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lnSpcReduction="10000"/>
          </a:bodyPr>
          <a:lstStyle/>
          <a:p>
            <a:r>
              <a:rPr lang="en-US" dirty="0" smtClean="0"/>
              <a:t>For factory control it is important to know the amount of dissolved substances in every factory stream  - juice, syrup, molasses etc.</a:t>
            </a:r>
          </a:p>
          <a:p>
            <a:r>
              <a:rPr lang="en-US" dirty="0" smtClean="0"/>
              <a:t>These dissolved substances are referred to as dissolved solids</a:t>
            </a:r>
          </a:p>
          <a:p>
            <a:endParaRPr lang="en-US" dirty="0"/>
          </a:p>
          <a:p>
            <a:r>
              <a:rPr lang="en-US" dirty="0" smtClean="0"/>
              <a:t>Definition: The amount of dissolved substances is given as the mass of dissolved substances per 100g of solution.</a:t>
            </a:r>
          </a:p>
          <a:p>
            <a:endParaRPr lang="en-ZA"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370" b="30060"/>
          <a:stretch/>
        </p:blipFill>
        <p:spPr bwMode="auto">
          <a:xfrm>
            <a:off x="971600" y="4005064"/>
            <a:ext cx="6984776" cy="58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317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 Dissolved Substances (BRIX)</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a:bodyPr>
          <a:lstStyle/>
          <a:p>
            <a:r>
              <a:rPr lang="en-US" dirty="0" smtClean="0"/>
              <a:t>Example:</a:t>
            </a:r>
          </a:p>
          <a:p>
            <a:endParaRPr lang="en-US" dirty="0"/>
          </a:p>
          <a:p>
            <a:r>
              <a:rPr lang="en-US" dirty="0" smtClean="0"/>
              <a:t>85g of sugar in 125g water</a:t>
            </a:r>
          </a:p>
          <a:p>
            <a:endParaRPr lang="en-US" dirty="0"/>
          </a:p>
          <a:p>
            <a:endParaRPr lang="en-US" dirty="0" smtClean="0"/>
          </a:p>
          <a:p>
            <a:pPr marL="0" indent="0">
              <a:buNone/>
            </a:pPr>
            <a:r>
              <a:rPr lang="en-US" dirty="0" smtClean="0"/>
              <a:t>= 40.5 g of sugar is contained in 100g of solution</a:t>
            </a:r>
          </a:p>
          <a:p>
            <a:pPr marL="0" indent="0">
              <a:buNone/>
            </a:pPr>
            <a:endParaRPr lang="en-US" dirty="0" smtClean="0"/>
          </a:p>
          <a:p>
            <a:endParaRPr lang="en-ZA"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370" b="30060"/>
          <a:stretch/>
        </p:blipFill>
        <p:spPr bwMode="auto">
          <a:xfrm>
            <a:off x="994994" y="2276872"/>
            <a:ext cx="6984776" cy="58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218" t="1" r="21445" b="29352"/>
          <a:stretch/>
        </p:blipFill>
        <p:spPr bwMode="auto">
          <a:xfrm>
            <a:off x="611560" y="3627668"/>
            <a:ext cx="7965371" cy="85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399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fontScale="92500" lnSpcReduction="10000"/>
          </a:bodyPr>
          <a:lstStyle/>
          <a:p>
            <a:pPr marL="0" indent="0">
              <a:buNone/>
            </a:pPr>
            <a:r>
              <a:rPr lang="en-US" sz="2600" b="1" dirty="0" smtClean="0"/>
              <a:t>% dissolved substances by drying (Dry solids</a:t>
            </a:r>
            <a:r>
              <a:rPr lang="en-US" sz="2400" dirty="0" smtClean="0"/>
              <a:t>)</a:t>
            </a:r>
          </a:p>
          <a:p>
            <a:r>
              <a:rPr lang="en-US" sz="2400" dirty="0" smtClean="0"/>
              <a:t>This involves evaporating all the water until only the substances contained remain behind in a dry state</a:t>
            </a:r>
          </a:p>
          <a:p>
            <a:r>
              <a:rPr lang="en-US" sz="2400" dirty="0" smtClean="0"/>
              <a:t>Example: 35g of juice is evaporated to dryness leaving 5.25g of solids behind. Calculate the % dissolved substances</a:t>
            </a:r>
          </a:p>
          <a:p>
            <a:pPr marL="0" indent="0">
              <a:buNone/>
            </a:pPr>
            <a:endParaRPr lang="en-US" sz="2400" dirty="0" smtClean="0"/>
          </a:p>
          <a:p>
            <a:endParaRPr lang="en-US" sz="2400" dirty="0"/>
          </a:p>
          <a:p>
            <a:endParaRPr lang="en-US" sz="2400" dirty="0" smtClean="0"/>
          </a:p>
          <a:p>
            <a:endParaRPr lang="en-US" sz="2400" dirty="0"/>
          </a:p>
          <a:p>
            <a:pPr marL="0" indent="0">
              <a:buNone/>
            </a:pPr>
            <a:r>
              <a:rPr lang="en-US" sz="2400" dirty="0" smtClean="0"/>
              <a:t>            = 15% i.e. 15g of dissolved substance in 100g of solution</a:t>
            </a:r>
          </a:p>
          <a:p>
            <a:r>
              <a:rPr lang="en-US" sz="2400" dirty="0" smtClean="0"/>
              <a:t>This is a very accurate method but is time consuming for practical process control purposes</a:t>
            </a:r>
          </a:p>
          <a:p>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951" y="3429000"/>
            <a:ext cx="7835513" cy="809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492"/>
          <a:stretch/>
        </p:blipFill>
        <p:spPr bwMode="auto">
          <a:xfrm>
            <a:off x="3851920" y="4077072"/>
            <a:ext cx="2268037" cy="61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2824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a:bodyPr>
          <a:lstStyle/>
          <a:p>
            <a:pPr marL="0" indent="0">
              <a:buNone/>
            </a:pPr>
            <a:r>
              <a:rPr lang="en-US" sz="2600" b="1" dirty="0" smtClean="0"/>
              <a:t>% dissolved substances by refractometer</a:t>
            </a:r>
            <a:endParaRPr lang="en-US" sz="2400" dirty="0" smtClean="0"/>
          </a:p>
          <a:p>
            <a:r>
              <a:rPr lang="en-US" sz="2400" dirty="0" smtClean="0"/>
              <a:t>When light passes from one medium to another, the speed at which the light travels will change depending on the characteristics of the materials through which it travels.</a:t>
            </a:r>
          </a:p>
          <a:p>
            <a:r>
              <a:rPr lang="en-US" sz="2400" dirty="0" smtClean="0"/>
              <a:t>The ratio or change in the speed of light is called the refractive index.</a:t>
            </a:r>
          </a:p>
          <a:p>
            <a:r>
              <a:rPr lang="en-US" sz="2400" dirty="0" smtClean="0"/>
              <a:t>Instruments that measure refractive index are called refractometers</a:t>
            </a:r>
          </a:p>
          <a:p>
            <a:r>
              <a:rPr lang="en-US" sz="2400" dirty="0" smtClean="0"/>
              <a:t>Refractive index of a liquid is related to its concentration</a:t>
            </a:r>
          </a:p>
          <a:p>
            <a:r>
              <a:rPr lang="en-US" sz="2400" dirty="0" smtClean="0"/>
              <a:t>°Brix (Degrees Brix) (i.e. % sugar) is the unit measured</a:t>
            </a:r>
          </a:p>
          <a:p>
            <a:endParaRPr lang="en-US" sz="2400" dirty="0" smtClean="0"/>
          </a:p>
          <a:p>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spTree>
    <p:extLst>
      <p:ext uri="{BB962C8B-B14F-4D97-AF65-F5344CB8AC3E}">
        <p14:creationId xmlns:p14="http://schemas.microsoft.com/office/powerpoint/2010/main" val="39994200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a:bodyPr>
          <a:lstStyle/>
          <a:p>
            <a:pPr marL="0" indent="0">
              <a:buNone/>
            </a:pPr>
            <a:r>
              <a:rPr lang="en-US" sz="2600" b="1" dirty="0" smtClean="0"/>
              <a:t>% dissolved substances by refractometer</a:t>
            </a:r>
            <a:endParaRPr lang="en-US" sz="2400" dirty="0" smtClean="0"/>
          </a:p>
          <a:p>
            <a:r>
              <a:rPr lang="en-US" sz="2400" dirty="0" smtClean="0"/>
              <a:t>When light passes from one medium to another, the speed at which the light travels will change depending on the characteristics of the materials through which it travels.</a:t>
            </a:r>
          </a:p>
          <a:p>
            <a:pPr marL="0" indent="0">
              <a:buNone/>
            </a:pPr>
            <a:endParaRPr lang="en-US" sz="2400" dirty="0" smtClean="0"/>
          </a:p>
          <a:p>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356992"/>
            <a:ext cx="5941706" cy="2530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1410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a:bodyPr>
          <a:lstStyle/>
          <a:p>
            <a:pPr marL="0" indent="0">
              <a:buNone/>
            </a:pPr>
            <a:r>
              <a:rPr lang="en-US" sz="2600" b="1" dirty="0" smtClean="0"/>
              <a:t>% dissolved substances by refractometer</a:t>
            </a:r>
            <a:endParaRPr lang="en-US" sz="2400" dirty="0" smtClean="0"/>
          </a:p>
          <a:p>
            <a:r>
              <a:rPr lang="en-US" sz="2400" dirty="0" smtClean="0"/>
              <a:t>The ratio or change in the speed of light is called the refractive index.</a:t>
            </a:r>
          </a:p>
          <a:p>
            <a:r>
              <a:rPr lang="en-US" sz="2400" dirty="0" smtClean="0"/>
              <a:t>The change in the speed of light from one medium to another causes the light to change direction (it bends – like a straw in </a:t>
            </a:r>
            <a:r>
              <a:rPr lang="en-US" sz="2400" dirty="0" err="1" smtClean="0"/>
              <a:t>cooldrink</a:t>
            </a:r>
            <a:r>
              <a:rPr lang="en-US" sz="2400" dirty="0" smtClean="0"/>
              <a:t>)</a:t>
            </a:r>
          </a:p>
          <a:p>
            <a:r>
              <a:rPr lang="en-US" sz="2400" dirty="0" smtClean="0"/>
              <a:t>Instruments that measure refractive index are called refractometers</a:t>
            </a:r>
          </a:p>
          <a:p>
            <a:r>
              <a:rPr lang="en-US" sz="2400" dirty="0" smtClean="0"/>
              <a:t>Refractive index of a liquid is related to its concentration</a:t>
            </a:r>
          </a:p>
          <a:p>
            <a:r>
              <a:rPr lang="en-US" sz="2400" dirty="0" smtClean="0"/>
              <a:t>°Brix (Degrees Brix) (i.e. % sugar) is the unit measured</a:t>
            </a:r>
          </a:p>
          <a:p>
            <a:endParaRPr lang="en-US" sz="2400" dirty="0" smtClean="0"/>
          </a:p>
          <a:p>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spTree>
    <p:extLst>
      <p:ext uri="{BB962C8B-B14F-4D97-AF65-F5344CB8AC3E}">
        <p14:creationId xmlns:p14="http://schemas.microsoft.com/office/powerpoint/2010/main" val="407865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a:bodyPr>
          <a:lstStyle/>
          <a:p>
            <a:pPr marL="0" indent="0">
              <a:buNone/>
            </a:pPr>
            <a:r>
              <a:rPr lang="en-US" sz="2600" b="1" dirty="0" smtClean="0"/>
              <a:t>% dissolved substances by refractometer</a:t>
            </a:r>
            <a:endParaRPr lang="en-US" sz="2400" dirty="0" smtClean="0"/>
          </a:p>
          <a:p>
            <a:r>
              <a:rPr lang="en-US" sz="2400" dirty="0" smtClean="0"/>
              <a:t>When light travels from air into a solution the light is refracted towards the normal (the vertical)</a:t>
            </a:r>
          </a:p>
          <a:p>
            <a:r>
              <a:rPr lang="en-US" sz="2400" dirty="0" smtClean="0"/>
              <a:t>The more concentrated the solution the more the light bends towards the normal</a:t>
            </a:r>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645024"/>
            <a:ext cx="4392488" cy="238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853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6131024" cy="4525963"/>
          </a:xfrm>
          <a:solidFill>
            <a:schemeClr val="bg1">
              <a:lumMod val="95000"/>
              <a:alpha val="75000"/>
            </a:schemeClr>
          </a:solidFill>
          <a:scene3d>
            <a:camera prst="orthographicFront"/>
            <a:lightRig rig="threePt" dir="t"/>
          </a:scene3d>
          <a:sp3d>
            <a:bevelT/>
          </a:sp3d>
        </p:spPr>
        <p:txBody>
          <a:bodyPr>
            <a:normAutofit/>
          </a:bodyPr>
          <a:lstStyle/>
          <a:p>
            <a:pPr marL="0" indent="0">
              <a:buNone/>
            </a:pPr>
            <a:r>
              <a:rPr lang="en-US" sz="2600" b="1" dirty="0" smtClean="0"/>
              <a:t>% dissolved substances by refractometer</a:t>
            </a:r>
            <a:endParaRPr lang="en-US" sz="2400" dirty="0" smtClean="0"/>
          </a:p>
          <a:p>
            <a:r>
              <a:rPr lang="en-US" sz="2400" dirty="0" smtClean="0"/>
              <a:t>The amount of refraction is proportional to the amount of dissolved substances in the solution</a:t>
            </a:r>
          </a:p>
          <a:p>
            <a:r>
              <a:rPr lang="en-US" sz="2400" dirty="0" smtClean="0"/>
              <a:t>Because of this a scale can be set up using standard concentrations, and a sample compared to those standards</a:t>
            </a:r>
          </a:p>
          <a:p>
            <a:r>
              <a:rPr lang="en-US" sz="2400" dirty="0" smtClean="0"/>
              <a:t>A refractometer can then be used to measure the Brix in unknown solutions</a:t>
            </a:r>
          </a:p>
          <a:p>
            <a:r>
              <a:rPr lang="en-US" sz="2400" dirty="0" smtClean="0"/>
              <a:t>The calibration of a refractometer using standard solutions is explained in the text  </a:t>
            </a:r>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sp>
        <p:nvSpPr>
          <p:cNvPr id="6" name="Text Box 2"/>
          <p:cNvSpPr txBox="1">
            <a:spLocks noChangeArrowheads="1"/>
          </p:cNvSpPr>
          <p:nvPr/>
        </p:nvSpPr>
        <p:spPr bwMode="auto">
          <a:xfrm>
            <a:off x="6732240" y="2492896"/>
            <a:ext cx="1773044" cy="230604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a:noAutofit/>
          </a:bodyPr>
          <a:lstStyle/>
          <a:p>
            <a:pPr>
              <a:spcAft>
                <a:spcPts val="0"/>
              </a:spcAft>
            </a:pPr>
            <a:r>
              <a:rPr lang="en-ZA" sz="1600" b="1">
                <a:effectLst/>
                <a:ea typeface="Calibri"/>
                <a:cs typeface="Times New Roman"/>
              </a:rPr>
              <a:t>Definition: Brix</a:t>
            </a:r>
            <a:endParaRPr lang="en-US" sz="1100">
              <a:effectLst/>
              <a:ea typeface="Calibri"/>
              <a:cs typeface="Times New Roman"/>
            </a:endParaRPr>
          </a:p>
          <a:p>
            <a:pPr>
              <a:spcAft>
                <a:spcPts val="0"/>
              </a:spcAft>
            </a:pPr>
            <a:r>
              <a:rPr lang="en-ZA" sz="1600">
                <a:effectLst/>
                <a:ea typeface="Calibri"/>
                <a:cs typeface="Times New Roman"/>
              </a:rPr>
              <a:t>Brix is the percentage by mass of total dissolved (or dissolvable) substances in a solution.</a:t>
            </a:r>
            <a:endParaRPr lang="en-US" sz="1100">
              <a:effectLst/>
              <a:ea typeface="Calibri"/>
              <a:cs typeface="Times New Roman"/>
            </a:endParaRPr>
          </a:p>
        </p:txBody>
      </p:sp>
    </p:spTree>
    <p:extLst>
      <p:ext uri="{BB962C8B-B14F-4D97-AF65-F5344CB8AC3E}">
        <p14:creationId xmlns:p14="http://schemas.microsoft.com/office/powerpoint/2010/main" val="1870651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Measuring % dissolved substances</a:t>
            </a:r>
            <a:endParaRPr lang="en-ZA" sz="4800" dirty="0"/>
          </a:p>
        </p:txBody>
      </p:sp>
      <p:sp>
        <p:nvSpPr>
          <p:cNvPr id="5" name="Content Placeholder 2"/>
          <p:cNvSpPr>
            <a:spLocks noGrp="1"/>
          </p:cNvSpPr>
          <p:nvPr>
            <p:ph idx="1"/>
          </p:nvPr>
        </p:nvSpPr>
        <p:spPr>
          <a:xfrm>
            <a:off x="457200" y="1600200"/>
            <a:ext cx="8147248" cy="4525963"/>
          </a:xfrm>
          <a:solidFill>
            <a:schemeClr val="bg1">
              <a:lumMod val="95000"/>
              <a:alpha val="75000"/>
            </a:schemeClr>
          </a:solidFill>
          <a:scene3d>
            <a:camera prst="orthographicFront"/>
            <a:lightRig rig="threePt" dir="t"/>
          </a:scene3d>
          <a:sp3d>
            <a:bevelT/>
          </a:sp3d>
        </p:spPr>
        <p:txBody>
          <a:bodyPr>
            <a:normAutofit/>
          </a:bodyPr>
          <a:lstStyle/>
          <a:p>
            <a:pPr marL="0" indent="0">
              <a:buNone/>
            </a:pPr>
            <a:r>
              <a:rPr lang="en-US" sz="2600" b="1" dirty="0" smtClean="0"/>
              <a:t>How Brix is used by factory staff:</a:t>
            </a:r>
            <a:endParaRPr lang="en-US" sz="2400" dirty="0" smtClean="0"/>
          </a:p>
          <a:p>
            <a:pPr lvl="0"/>
            <a:r>
              <a:rPr lang="en-ZA" sz="2400" dirty="0"/>
              <a:t>Mixed juice brix gives an indication of the amount of imbibition water being used and of the cane quality.</a:t>
            </a:r>
            <a:endParaRPr lang="en-US" sz="2400" dirty="0"/>
          </a:p>
          <a:p>
            <a:pPr lvl="0"/>
            <a:r>
              <a:rPr lang="en-ZA" sz="2400" dirty="0"/>
              <a:t>Syrup brix gives an indication of steam pressure, mill crushing rate and the operation of the evaporator.</a:t>
            </a:r>
            <a:endParaRPr lang="en-US" sz="2400" dirty="0"/>
          </a:p>
          <a:p>
            <a:pPr lvl="0"/>
            <a:r>
              <a:rPr lang="en-ZA" sz="2400" dirty="0" err="1"/>
              <a:t>Massecuite</a:t>
            </a:r>
            <a:r>
              <a:rPr lang="en-ZA" sz="2400" dirty="0"/>
              <a:t> brix will indicate the quality of the pan boiling.</a:t>
            </a:r>
            <a:endParaRPr lang="en-US" sz="2400" dirty="0"/>
          </a:p>
          <a:p>
            <a:pPr lvl="0"/>
            <a:r>
              <a:rPr lang="en-ZA" sz="2400" dirty="0"/>
              <a:t>Molasses brix will indicate the amount of water used in the </a:t>
            </a:r>
            <a:r>
              <a:rPr lang="en-ZA" sz="2400" dirty="0" err="1"/>
              <a:t>centrifugals</a:t>
            </a:r>
            <a:r>
              <a:rPr lang="en-ZA" sz="2400" dirty="0"/>
              <a:t>.</a:t>
            </a:r>
            <a:endParaRPr lang="en-US" sz="2400" dirty="0"/>
          </a:p>
          <a:p>
            <a:pPr lvl="0"/>
            <a:r>
              <a:rPr lang="en-ZA" sz="2400" dirty="0"/>
              <a:t>Brix is used to calculate purity.</a:t>
            </a:r>
            <a:endParaRPr lang="en-US" sz="2400" dirty="0"/>
          </a:p>
          <a:p>
            <a:endParaRPr lang="en-US" sz="2400" dirty="0" smtClean="0"/>
          </a:p>
          <a:p>
            <a:pPr marL="0" indent="0">
              <a:buNone/>
            </a:pPr>
            <a:endParaRPr lang="en-US" sz="2400" dirty="0" smtClean="0"/>
          </a:p>
          <a:p>
            <a:pPr marL="0" indent="0">
              <a:buNone/>
            </a:pPr>
            <a:endParaRPr lang="en-US" dirty="0" smtClean="0"/>
          </a:p>
          <a:p>
            <a:endParaRPr lang="en-US" sz="4400" dirty="0"/>
          </a:p>
        </p:txBody>
      </p:sp>
    </p:spTree>
    <p:extLst>
      <p:ext uri="{BB962C8B-B14F-4D97-AF65-F5344CB8AC3E}">
        <p14:creationId xmlns:p14="http://schemas.microsoft.com/office/powerpoint/2010/main" val="1572736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Refractometer</a:t>
            </a:r>
            <a:endParaRPr lang="en-ZA" sz="48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628800"/>
            <a:ext cx="5040560"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57523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Refractometer</a:t>
            </a:r>
            <a:endParaRPr lang="en-ZA" sz="48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916832"/>
            <a:ext cx="8510317"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6536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Parameters affecting Brix</a:t>
            </a:r>
            <a:endParaRPr lang="en-ZA" sz="4800" dirty="0"/>
          </a:p>
        </p:txBody>
      </p:sp>
      <p:sp>
        <p:nvSpPr>
          <p:cNvPr id="5" name="Content Placeholder 2"/>
          <p:cNvSpPr>
            <a:spLocks noGrp="1"/>
          </p:cNvSpPr>
          <p:nvPr>
            <p:ph idx="1"/>
          </p:nvPr>
        </p:nvSpPr>
        <p:spPr>
          <a:xfrm>
            <a:off x="457200" y="1600200"/>
            <a:ext cx="8147248" cy="4525963"/>
          </a:xfrm>
          <a:solidFill>
            <a:schemeClr val="bg1">
              <a:lumMod val="95000"/>
              <a:alpha val="75000"/>
            </a:schemeClr>
          </a:solidFill>
          <a:scene3d>
            <a:camera prst="orthographicFront"/>
            <a:lightRig rig="threePt" dir="t"/>
          </a:scene3d>
          <a:sp3d>
            <a:bevelT/>
          </a:sp3d>
        </p:spPr>
        <p:txBody>
          <a:bodyPr>
            <a:normAutofit/>
          </a:bodyPr>
          <a:lstStyle/>
          <a:p>
            <a:pPr lvl="0"/>
            <a:r>
              <a:rPr lang="en-ZA" sz="2800" dirty="0" smtClean="0"/>
              <a:t>Depending on the solution being measured, treatment before measurement may be required. These include:</a:t>
            </a:r>
          </a:p>
          <a:p>
            <a:pPr lvl="1"/>
            <a:r>
              <a:rPr lang="en-ZA" dirty="0" smtClean="0"/>
              <a:t>Filtration</a:t>
            </a:r>
          </a:p>
          <a:p>
            <a:pPr lvl="1"/>
            <a:r>
              <a:rPr lang="en-ZA" dirty="0" smtClean="0"/>
              <a:t>Dilution</a:t>
            </a:r>
          </a:p>
          <a:p>
            <a:r>
              <a:rPr lang="en-ZA" sz="2800" dirty="0" smtClean="0"/>
              <a:t>Readings must always be taken at 20°C – if not, a correction must be applied (utilising Table 2 of the Laboratory Manual – See Appendix C in the text)</a:t>
            </a:r>
            <a:endParaRPr lang="en-US" sz="2800" dirty="0" smtClean="0"/>
          </a:p>
          <a:p>
            <a:pPr marL="0" indent="0">
              <a:buNone/>
            </a:pPr>
            <a:endParaRPr lang="en-US" sz="2400" dirty="0" smtClean="0"/>
          </a:p>
          <a:p>
            <a:pPr marL="0" indent="0">
              <a:buNone/>
            </a:pPr>
            <a:endParaRPr lang="en-US" dirty="0" smtClean="0"/>
          </a:p>
          <a:p>
            <a:endParaRPr lang="en-US" sz="4400" dirty="0"/>
          </a:p>
        </p:txBody>
      </p:sp>
    </p:spTree>
    <p:extLst>
      <p:ext uri="{BB962C8B-B14F-4D97-AF65-F5344CB8AC3E}">
        <p14:creationId xmlns:p14="http://schemas.microsoft.com/office/powerpoint/2010/main" val="2429778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457200" y="1600200"/>
                <a:ext cx="8219256" cy="4781128"/>
              </a:xfrm>
              <a:solidFill>
                <a:schemeClr val="bg1">
                  <a:lumMod val="95000"/>
                  <a:alpha val="75000"/>
                </a:schemeClr>
              </a:solidFill>
              <a:scene3d>
                <a:camera prst="orthographicFront"/>
                <a:lightRig rig="threePt" dir="t"/>
              </a:scene3d>
              <a:sp3d>
                <a:bevelT/>
              </a:sp3d>
            </p:spPr>
            <p:txBody>
              <a:bodyPr>
                <a:normAutofit fontScale="92500" lnSpcReduction="10000"/>
              </a:bodyPr>
              <a:lstStyle/>
              <a:p>
                <a:pPr lvl="0"/>
                <a:r>
                  <a:rPr lang="en-US" sz="2800" dirty="0"/>
                  <a:t>The amount of sucrose is given as the mass of sucrose per 100 g of solution</a:t>
                </a:r>
                <a:r>
                  <a:rPr lang="en-US" sz="2800" dirty="0" smtClean="0"/>
                  <a:t>.</a:t>
                </a:r>
              </a:p>
              <a:p>
                <a:pPr marL="0" indent="0" algn="ctr">
                  <a:buNone/>
                </a:pPr>
                <a:r>
                  <a:rPr lang="en-ZA" sz="2800" b="1" dirty="0" smtClean="0"/>
                  <a:t>Formula</a:t>
                </a:r>
                <a:r>
                  <a:rPr lang="en-ZA" sz="2800" b="1" dirty="0"/>
                  <a:t>:  Sucrose % = </a:t>
                </a:r>
                <a14:m>
                  <m:oMath xmlns:m="http://schemas.openxmlformats.org/officeDocument/2006/math">
                    <m:f>
                      <m:fPr>
                        <m:ctrlPr>
                          <a:rPr lang="en-US" sz="2800" b="1" i="1">
                            <a:latin typeface="Cambria Math"/>
                          </a:rPr>
                        </m:ctrlPr>
                      </m:fPr>
                      <m:num>
                        <m:r>
                          <a:rPr lang="en-ZA" sz="2800" b="1" i="1">
                            <a:latin typeface="Cambria Math"/>
                          </a:rPr>
                          <m:t>𝑴𝒂𝒛𝒛</m:t>
                        </m:r>
                        <m:r>
                          <a:rPr lang="en-ZA" sz="2800" b="1" i="1">
                            <a:latin typeface="Cambria Math"/>
                          </a:rPr>
                          <m:t> </m:t>
                        </m:r>
                        <m:r>
                          <a:rPr lang="en-ZA" sz="2800" b="1" i="1">
                            <a:latin typeface="Cambria Math"/>
                          </a:rPr>
                          <m:t>𝒐𝒇</m:t>
                        </m:r>
                        <m:r>
                          <a:rPr lang="en-ZA" sz="2800" b="1" i="1">
                            <a:latin typeface="Cambria Math"/>
                          </a:rPr>
                          <m:t> </m:t>
                        </m:r>
                        <m:r>
                          <a:rPr lang="en-ZA" sz="2800" b="1" i="1">
                            <a:latin typeface="Cambria Math"/>
                          </a:rPr>
                          <m:t>𝒔𝒖𝒄𝒓𝒐𝒔𝒆</m:t>
                        </m:r>
                      </m:num>
                      <m:den>
                        <m:r>
                          <a:rPr lang="en-ZA" sz="2800" b="1" i="1">
                            <a:latin typeface="Cambria Math"/>
                          </a:rPr>
                          <m:t>𝑴𝒂𝒔𝒔</m:t>
                        </m:r>
                        <m:r>
                          <a:rPr lang="en-ZA" sz="2800" b="1" i="1">
                            <a:latin typeface="Cambria Math"/>
                          </a:rPr>
                          <m:t> </m:t>
                        </m:r>
                        <m:r>
                          <a:rPr lang="en-ZA" sz="2800" b="1" i="1">
                            <a:latin typeface="Cambria Math"/>
                          </a:rPr>
                          <m:t>𝒐𝒇</m:t>
                        </m:r>
                        <m:r>
                          <a:rPr lang="en-ZA" sz="2800" b="1" i="1">
                            <a:latin typeface="Cambria Math"/>
                          </a:rPr>
                          <m:t> </m:t>
                        </m:r>
                        <m:r>
                          <a:rPr lang="en-ZA" sz="2800" b="1" i="1">
                            <a:latin typeface="Cambria Math"/>
                          </a:rPr>
                          <m:t>𝒔𝒐𝒍𝒖𝒕𝒊𝒐𝒏</m:t>
                        </m:r>
                      </m:den>
                    </m:f>
                  </m:oMath>
                </a14:m>
                <a:r>
                  <a:rPr lang="en-ZA" sz="2800" b="1" dirty="0"/>
                  <a:t> × 100</a:t>
                </a:r>
                <a:endParaRPr lang="en-US" sz="2800" dirty="0"/>
              </a:p>
              <a:p>
                <a:pPr>
                  <a:tabLst>
                    <a:tab pos="363538" algn="l"/>
                  </a:tabLst>
                </a:pPr>
                <a:r>
                  <a:rPr lang="en-US" sz="2800" dirty="0" smtClean="0"/>
                  <a:t>Polarimetry is used to </a:t>
                </a:r>
              </a:p>
              <a:p>
                <a:pPr lvl="0">
                  <a:buNone/>
                  <a:tabLst>
                    <a:tab pos="363538" algn="l"/>
                  </a:tabLst>
                </a:pPr>
                <a:r>
                  <a:rPr lang="en-US" sz="2800" dirty="0" smtClean="0"/>
                  <a:t>	measure the amount of </a:t>
                </a:r>
              </a:p>
              <a:p>
                <a:pPr lvl="0">
                  <a:buNone/>
                  <a:tabLst>
                    <a:tab pos="363538" algn="l"/>
                  </a:tabLst>
                </a:pPr>
                <a:r>
                  <a:rPr lang="en-US" sz="2800" dirty="0" smtClean="0"/>
                  <a:t>	sucrose in solution</a:t>
                </a:r>
              </a:p>
              <a:p>
                <a:pPr>
                  <a:tabLst>
                    <a:tab pos="363538" algn="l"/>
                  </a:tabLst>
                </a:pPr>
                <a:r>
                  <a:rPr lang="en-US" sz="2800" dirty="0"/>
                  <a:t>A </a:t>
                </a:r>
                <a:r>
                  <a:rPr lang="en-US" sz="2800" dirty="0" err="1"/>
                  <a:t>polarimeter</a:t>
                </a:r>
                <a:r>
                  <a:rPr lang="en-US" sz="2800" dirty="0"/>
                  <a:t> measures </a:t>
                </a:r>
                <a:endParaRPr lang="en-US" sz="2800" dirty="0" smtClean="0"/>
              </a:p>
              <a:p>
                <a:pPr marL="0" indent="0">
                  <a:buNone/>
                  <a:tabLst>
                    <a:tab pos="363538" algn="l"/>
                  </a:tabLst>
                </a:pPr>
                <a:r>
                  <a:rPr lang="en-US" sz="2800" dirty="0" smtClean="0"/>
                  <a:t>	the </a:t>
                </a:r>
                <a:r>
                  <a:rPr lang="en-US" sz="2800" dirty="0"/>
                  <a:t>angle of rotation of </a:t>
                </a:r>
                <a:endParaRPr lang="en-US" sz="2800" dirty="0" smtClean="0"/>
              </a:p>
              <a:p>
                <a:pPr marL="0" indent="0">
                  <a:buNone/>
                  <a:tabLst>
                    <a:tab pos="363538" algn="l"/>
                  </a:tabLst>
                </a:pPr>
                <a:r>
                  <a:rPr lang="en-US" sz="2800" dirty="0"/>
                  <a:t>	</a:t>
                </a:r>
                <a:r>
                  <a:rPr lang="en-US" sz="2800" dirty="0" smtClean="0"/>
                  <a:t>the </a:t>
                </a:r>
                <a:r>
                  <a:rPr lang="en-US" sz="2800" dirty="0"/>
                  <a:t>plane of </a:t>
                </a:r>
                <a:r>
                  <a:rPr lang="en-US" sz="2800" dirty="0" err="1"/>
                  <a:t>polarised</a:t>
                </a:r>
                <a:r>
                  <a:rPr lang="en-US" sz="2800" dirty="0"/>
                  <a:t> </a:t>
                </a:r>
                <a:endParaRPr lang="en-US" sz="2800" dirty="0" smtClean="0"/>
              </a:p>
              <a:p>
                <a:pPr marL="0" indent="0">
                  <a:buNone/>
                  <a:tabLst>
                    <a:tab pos="363538" algn="l"/>
                  </a:tabLst>
                </a:pPr>
                <a:r>
                  <a:rPr lang="en-US" sz="2800" dirty="0"/>
                  <a:t>	</a:t>
                </a:r>
                <a:r>
                  <a:rPr lang="en-US" sz="2800" dirty="0" smtClean="0"/>
                  <a:t>light</a:t>
                </a:r>
                <a:endParaRPr lang="en-US" sz="2800" dirty="0"/>
              </a:p>
              <a:p>
                <a:pPr lvl="0">
                  <a:buNone/>
                  <a:tabLst>
                    <a:tab pos="363538" algn="l"/>
                  </a:tabLst>
                </a:pPr>
                <a:endParaRPr lang="en-US" sz="2800" dirty="0" smtClean="0"/>
              </a:p>
              <a:p>
                <a:pPr lvl="0"/>
                <a:endParaRPr lang="en-US" sz="2800" dirty="0" smtClean="0"/>
              </a:p>
              <a:p>
                <a:pPr marL="0" indent="0">
                  <a:buNone/>
                </a:pPr>
                <a:endParaRPr lang="en-US" sz="2400" dirty="0" smtClean="0"/>
              </a:p>
              <a:p>
                <a:pPr marL="0" indent="0">
                  <a:buNone/>
                </a:pPr>
                <a:endParaRPr lang="en-US" dirty="0" smtClean="0"/>
              </a:p>
              <a:p>
                <a:endParaRPr lang="en-US" sz="44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457200" y="1600200"/>
                <a:ext cx="8219256" cy="4781128"/>
              </a:xfrm>
              <a:blipFill rotWithShape="1">
                <a:blip r:embed="rId2"/>
                <a:stretch>
                  <a:fillRect l="-886" t="-1521"/>
                </a:stretch>
              </a:blipFill>
            </p:spPr>
            <p:txBody>
              <a:bodyPr/>
              <a:lstStyle/>
              <a:p>
                <a:r>
                  <a:rPr lang="en-US">
                    <a:noFill/>
                  </a:rPr>
                  <a:t> </a:t>
                </a:r>
              </a:p>
            </p:txBody>
          </p:sp>
        </mc:Fallback>
      </mc:AlternateContent>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478666"/>
            <a:ext cx="3823394" cy="3164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1492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p:sp>
        <p:nvSpPr>
          <p:cNvPr id="5" name="Content Placeholder 2"/>
          <p:cNvSpPr>
            <a:spLocks noGrp="1"/>
          </p:cNvSpPr>
          <p:nvPr>
            <p:ph idx="1"/>
          </p:nvPr>
        </p:nvSpPr>
        <p:spPr>
          <a:xfrm>
            <a:off x="529208" y="1711349"/>
            <a:ext cx="8219256" cy="4525963"/>
          </a:xfrm>
          <a:solidFill>
            <a:schemeClr val="bg1">
              <a:lumMod val="95000"/>
              <a:alpha val="75000"/>
            </a:schemeClr>
          </a:solidFill>
          <a:scene3d>
            <a:camera prst="orthographicFront"/>
            <a:lightRig rig="threePt" dir="t"/>
          </a:scene3d>
          <a:sp3d>
            <a:bevelT/>
          </a:sp3d>
        </p:spPr>
        <p:txBody>
          <a:bodyPr>
            <a:normAutofit fontScale="92500" lnSpcReduction="10000"/>
          </a:bodyPr>
          <a:lstStyle/>
          <a:p>
            <a:pPr lvl="0"/>
            <a:r>
              <a:rPr lang="en-US" sz="2800" dirty="0" smtClean="0"/>
              <a:t>Many substances have the power to rotate the plane of </a:t>
            </a:r>
            <a:r>
              <a:rPr lang="en-US" sz="2800" dirty="0" err="1" smtClean="0"/>
              <a:t>polarisation</a:t>
            </a:r>
            <a:endParaRPr lang="en-US" sz="2800" dirty="0" smtClean="0"/>
          </a:p>
          <a:p>
            <a:pPr lvl="0"/>
            <a:r>
              <a:rPr lang="en-US" sz="2800" dirty="0" smtClean="0"/>
              <a:t>The angle of rotation depends on the amount of sucrose present in the solution</a:t>
            </a:r>
          </a:p>
          <a:p>
            <a:pPr lvl="0"/>
            <a:r>
              <a:rPr lang="en-US" sz="2800" dirty="0" smtClean="0"/>
              <a:t>The greater the sucrose % the greater the angle of rotation</a:t>
            </a:r>
          </a:p>
          <a:p>
            <a:pPr lvl="0"/>
            <a:r>
              <a:rPr lang="en-US" sz="2800" dirty="0" smtClean="0"/>
              <a:t>The angle of rotation is proportional to the sucrose %</a:t>
            </a:r>
          </a:p>
          <a:p>
            <a:pPr lvl="0"/>
            <a:r>
              <a:rPr lang="en-US" sz="2800" dirty="0" smtClean="0"/>
              <a:t>Standard sucrose solutions can be prepared and used to calibrate the instrument</a:t>
            </a:r>
          </a:p>
          <a:p>
            <a:pPr lvl="0"/>
            <a:r>
              <a:rPr lang="en-US" sz="2800" dirty="0" smtClean="0"/>
              <a:t>This allows unknown sucrose solutions to be read in the instrument</a:t>
            </a:r>
          </a:p>
          <a:p>
            <a:pPr marL="0" indent="0">
              <a:buNone/>
            </a:pPr>
            <a:endParaRPr lang="en-US" sz="2400" dirty="0" smtClean="0"/>
          </a:p>
          <a:p>
            <a:pPr marL="0" indent="0">
              <a:buNone/>
            </a:pPr>
            <a:endParaRPr lang="en-US" dirty="0" smtClean="0"/>
          </a:p>
          <a:p>
            <a:endParaRPr lang="en-US" sz="4400" dirty="0"/>
          </a:p>
        </p:txBody>
      </p:sp>
    </p:spTree>
    <p:extLst>
      <p:ext uri="{BB962C8B-B14F-4D97-AF65-F5344CB8AC3E}">
        <p14:creationId xmlns:p14="http://schemas.microsoft.com/office/powerpoint/2010/main" val="2328198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p:sp>
        <p:nvSpPr>
          <p:cNvPr id="5" name="Content Placeholder 2"/>
          <p:cNvSpPr>
            <a:spLocks noGrp="1"/>
          </p:cNvSpPr>
          <p:nvPr>
            <p:ph idx="1"/>
          </p:nvPr>
        </p:nvSpPr>
        <p:spPr>
          <a:xfrm>
            <a:off x="529208" y="1711349"/>
            <a:ext cx="8219256" cy="4525963"/>
          </a:xfrm>
          <a:solidFill>
            <a:schemeClr val="bg1">
              <a:lumMod val="95000"/>
              <a:alpha val="75000"/>
            </a:schemeClr>
          </a:solidFill>
          <a:scene3d>
            <a:camera prst="orthographicFront"/>
            <a:lightRig rig="threePt" dir="t"/>
          </a:scene3d>
          <a:sp3d>
            <a:bevelT/>
          </a:sp3d>
        </p:spPr>
        <p:txBody>
          <a:bodyPr>
            <a:normAutofit fontScale="92500" lnSpcReduction="10000"/>
          </a:bodyPr>
          <a:lstStyle/>
          <a:p>
            <a:pPr lvl="0"/>
            <a:r>
              <a:rPr lang="en-US" sz="2800" dirty="0" smtClean="0"/>
              <a:t>However, sugar solutions also contain a small amount of glucose, fructose and other substances which rotate light in different ways</a:t>
            </a:r>
          </a:p>
          <a:p>
            <a:pPr lvl="0"/>
            <a:r>
              <a:rPr lang="en-US" sz="2800" dirty="0" smtClean="0"/>
              <a:t>These substances are, however, small, so the effect on the final reading is small</a:t>
            </a:r>
          </a:p>
          <a:p>
            <a:pPr lvl="0"/>
            <a:r>
              <a:rPr lang="en-US" sz="2800" dirty="0" smtClean="0"/>
              <a:t>The final </a:t>
            </a:r>
            <a:r>
              <a:rPr lang="en-US" sz="2800" dirty="0" err="1" smtClean="0"/>
              <a:t>polarimeter</a:t>
            </a:r>
            <a:r>
              <a:rPr lang="en-US" sz="2800" dirty="0" smtClean="0"/>
              <a:t> reading is known as the “pol%”</a:t>
            </a:r>
          </a:p>
          <a:p>
            <a:pPr lvl="0"/>
            <a:r>
              <a:rPr lang="en-US" sz="2800" dirty="0" smtClean="0"/>
              <a:t>Because of the presence of other substances the </a:t>
            </a:r>
            <a:r>
              <a:rPr lang="en-US" sz="2800" dirty="0" err="1" smtClean="0"/>
              <a:t>polarimeter</a:t>
            </a:r>
            <a:r>
              <a:rPr lang="en-US" sz="2800" dirty="0" smtClean="0"/>
              <a:t> reading is slightly </a:t>
            </a:r>
            <a:r>
              <a:rPr lang="en-US" sz="2800" dirty="0" err="1" smtClean="0"/>
              <a:t>lowere</a:t>
            </a:r>
            <a:r>
              <a:rPr lang="en-US" sz="2800" dirty="0" smtClean="0"/>
              <a:t> than the true sucrose %</a:t>
            </a:r>
          </a:p>
          <a:p>
            <a:pPr lvl="0"/>
            <a:r>
              <a:rPr lang="en-US" sz="2800" dirty="0" smtClean="0"/>
              <a:t>Thus pol % is the “</a:t>
            </a:r>
            <a:r>
              <a:rPr lang="en-US" sz="2800" i="1" dirty="0" smtClean="0"/>
              <a:t>apparent sucrose</a:t>
            </a:r>
            <a:r>
              <a:rPr lang="en-US" sz="2800" dirty="0" smtClean="0"/>
              <a:t>” as given by a </a:t>
            </a:r>
            <a:r>
              <a:rPr lang="en-US" sz="2800" dirty="0" err="1" smtClean="0"/>
              <a:t>polarimeter</a:t>
            </a:r>
            <a:r>
              <a:rPr lang="en-US" sz="2800" dirty="0" smtClean="0"/>
              <a:t> </a:t>
            </a:r>
            <a:endParaRPr lang="en-US" dirty="0" smtClean="0"/>
          </a:p>
          <a:p>
            <a:endParaRPr lang="en-US" sz="4400" dirty="0"/>
          </a:p>
        </p:txBody>
      </p:sp>
    </p:spTree>
    <p:extLst>
      <p:ext uri="{BB962C8B-B14F-4D97-AF65-F5344CB8AC3E}">
        <p14:creationId xmlns:p14="http://schemas.microsoft.com/office/powerpoint/2010/main" val="3978817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p:sp>
        <p:nvSpPr>
          <p:cNvPr id="5" name="Content Placeholder 2"/>
          <p:cNvSpPr>
            <a:spLocks noGrp="1"/>
          </p:cNvSpPr>
          <p:nvPr>
            <p:ph idx="1"/>
          </p:nvPr>
        </p:nvSpPr>
        <p:spPr>
          <a:xfrm>
            <a:off x="529208" y="1711349"/>
            <a:ext cx="8219256" cy="4525963"/>
          </a:xfrm>
          <a:solidFill>
            <a:schemeClr val="bg1">
              <a:lumMod val="95000"/>
              <a:alpha val="75000"/>
            </a:schemeClr>
          </a:solidFill>
          <a:scene3d>
            <a:camera prst="orthographicFront"/>
            <a:lightRig rig="threePt" dir="t"/>
          </a:scene3d>
          <a:sp3d>
            <a:bevelT/>
          </a:sp3d>
        </p:spPr>
        <p:txBody>
          <a:bodyPr>
            <a:normAutofit fontScale="92500" lnSpcReduction="10000"/>
          </a:bodyPr>
          <a:lstStyle/>
          <a:p>
            <a:pPr lvl="0"/>
            <a:r>
              <a:rPr lang="en-US" sz="2800" dirty="0" smtClean="0"/>
              <a:t>However, sugar solutions also contain a small amount of glucose, fructose and other substances which rotate light in different ways</a:t>
            </a:r>
          </a:p>
          <a:p>
            <a:pPr lvl="0"/>
            <a:r>
              <a:rPr lang="en-US" sz="2800" dirty="0" smtClean="0"/>
              <a:t>These substances are, however, small, so the effect on the final reading is small</a:t>
            </a:r>
          </a:p>
          <a:p>
            <a:pPr lvl="0"/>
            <a:r>
              <a:rPr lang="en-US" sz="2800" dirty="0" smtClean="0"/>
              <a:t>The final </a:t>
            </a:r>
            <a:r>
              <a:rPr lang="en-US" sz="2800" dirty="0" err="1" smtClean="0"/>
              <a:t>polarimeter</a:t>
            </a:r>
            <a:r>
              <a:rPr lang="en-US" sz="2800" dirty="0" smtClean="0"/>
              <a:t> reading is known as the “pol%”</a:t>
            </a:r>
          </a:p>
          <a:p>
            <a:pPr lvl="0"/>
            <a:r>
              <a:rPr lang="en-US" sz="2800" dirty="0" smtClean="0"/>
              <a:t>Because of the presence of other substances the </a:t>
            </a:r>
            <a:r>
              <a:rPr lang="en-US" sz="2800" dirty="0" err="1" smtClean="0"/>
              <a:t>polarimeter</a:t>
            </a:r>
            <a:r>
              <a:rPr lang="en-US" sz="2800" dirty="0" smtClean="0"/>
              <a:t> reading is slightly </a:t>
            </a:r>
            <a:r>
              <a:rPr lang="en-US" sz="2800" dirty="0" err="1" smtClean="0"/>
              <a:t>lowere</a:t>
            </a:r>
            <a:r>
              <a:rPr lang="en-US" sz="2800" dirty="0" smtClean="0"/>
              <a:t> than the true sucrose %</a:t>
            </a:r>
          </a:p>
          <a:p>
            <a:pPr lvl="0"/>
            <a:r>
              <a:rPr lang="en-US" sz="2800" dirty="0" smtClean="0"/>
              <a:t>Thus pol % is the “</a:t>
            </a:r>
            <a:r>
              <a:rPr lang="en-US" sz="2800" i="1" dirty="0" smtClean="0"/>
              <a:t>apparent sucrose</a:t>
            </a:r>
            <a:r>
              <a:rPr lang="en-US" sz="2800" dirty="0" smtClean="0"/>
              <a:t>” as given by a </a:t>
            </a:r>
            <a:r>
              <a:rPr lang="en-US" sz="2800" dirty="0" err="1" smtClean="0"/>
              <a:t>polarimeter</a:t>
            </a:r>
            <a:r>
              <a:rPr lang="en-US" sz="2800" dirty="0" smtClean="0"/>
              <a:t> </a:t>
            </a:r>
            <a:endParaRPr lang="en-US" dirty="0" smtClean="0"/>
          </a:p>
          <a:p>
            <a:endParaRPr lang="en-US" sz="4400" dirty="0"/>
          </a:p>
        </p:txBody>
      </p:sp>
    </p:spTree>
    <p:extLst>
      <p:ext uri="{BB962C8B-B14F-4D97-AF65-F5344CB8AC3E}">
        <p14:creationId xmlns:p14="http://schemas.microsoft.com/office/powerpoint/2010/main" val="33402301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251520" y="1711349"/>
                <a:ext cx="8496944" cy="5030019"/>
              </a:xfrm>
              <a:solidFill>
                <a:schemeClr val="bg1">
                  <a:lumMod val="95000"/>
                  <a:alpha val="75000"/>
                </a:schemeClr>
              </a:solidFill>
              <a:scene3d>
                <a:camera prst="orthographicFront"/>
                <a:lightRig rig="threePt" dir="t"/>
              </a:scene3d>
              <a:sp3d>
                <a:bevelT/>
              </a:sp3d>
            </p:spPr>
            <p:txBody>
              <a:bodyPr>
                <a:normAutofit fontScale="70000" lnSpcReduction="20000"/>
              </a:bodyPr>
              <a:lstStyle/>
              <a:p>
                <a:pPr lvl="0"/>
                <a:r>
                  <a:rPr lang="en-US" dirty="0" smtClean="0"/>
                  <a:t>Pol is the apparent sucrose of any substance expressed as a percentage by mass</a:t>
                </a:r>
              </a:p>
              <a:p>
                <a:pPr marL="0" indent="0" algn="ctr">
                  <a:buNone/>
                </a:pPr>
                <a:r>
                  <a:rPr lang="en-ZA" sz="3300" b="1" dirty="0"/>
                  <a:t>Pol % = </a:t>
                </a:r>
                <a14:m>
                  <m:oMath xmlns:m="http://schemas.openxmlformats.org/officeDocument/2006/math">
                    <m:f>
                      <m:fPr>
                        <m:ctrlPr>
                          <a:rPr lang="en-US" sz="3300" b="1" i="1">
                            <a:latin typeface="Cambria Math"/>
                          </a:rPr>
                        </m:ctrlPr>
                      </m:fPr>
                      <m:num>
                        <m:r>
                          <a:rPr lang="en-ZA" sz="3300" b="1" i="1">
                            <a:latin typeface="Cambria Math"/>
                          </a:rPr>
                          <m:t>𝑴𝒂𝒔𝒔</m:t>
                        </m:r>
                        <m:r>
                          <a:rPr lang="en-ZA" sz="3300" b="1" i="1">
                            <a:latin typeface="Cambria Math"/>
                          </a:rPr>
                          <m:t> </m:t>
                        </m:r>
                        <m:r>
                          <a:rPr lang="en-ZA" sz="3300" b="1" i="1">
                            <a:latin typeface="Cambria Math"/>
                          </a:rPr>
                          <m:t>𝒐𝒇</m:t>
                        </m:r>
                        <m:r>
                          <a:rPr lang="en-ZA" sz="3300" b="1" i="1">
                            <a:latin typeface="Cambria Math"/>
                          </a:rPr>
                          <m:t> </m:t>
                        </m:r>
                        <m:r>
                          <a:rPr lang="en-ZA" sz="3300" b="1" i="1">
                            <a:latin typeface="Cambria Math"/>
                          </a:rPr>
                          <m:t>𝒑𝒐𝒍</m:t>
                        </m:r>
                      </m:num>
                      <m:den>
                        <m:r>
                          <a:rPr lang="en-ZA" sz="3300" b="1" i="1">
                            <a:latin typeface="Cambria Math"/>
                          </a:rPr>
                          <m:t>𝑴𝒂𝒔𝒔</m:t>
                        </m:r>
                        <m:r>
                          <a:rPr lang="en-ZA" sz="3300" b="1" i="1">
                            <a:latin typeface="Cambria Math"/>
                          </a:rPr>
                          <m:t> </m:t>
                        </m:r>
                        <m:r>
                          <a:rPr lang="en-ZA" sz="3300" b="1" i="1">
                            <a:latin typeface="Cambria Math"/>
                          </a:rPr>
                          <m:t>𝒐𝒇</m:t>
                        </m:r>
                        <m:r>
                          <a:rPr lang="en-ZA" sz="3300" b="1" i="1">
                            <a:latin typeface="Cambria Math"/>
                          </a:rPr>
                          <m:t> </m:t>
                        </m:r>
                        <m:r>
                          <a:rPr lang="en-ZA" sz="3300" b="1" i="1">
                            <a:latin typeface="Cambria Math"/>
                          </a:rPr>
                          <m:t>𝒔𝒐𝒍𝒖𝒕𝒊𝒐𝒏</m:t>
                        </m:r>
                      </m:den>
                    </m:f>
                  </m:oMath>
                </a14:m>
                <a:r>
                  <a:rPr lang="en-ZA" sz="3300" b="1" dirty="0"/>
                  <a:t>× 100</a:t>
                </a:r>
                <a:endParaRPr lang="en-US" sz="3300" dirty="0"/>
              </a:p>
              <a:p>
                <a:pPr lvl="0"/>
                <a:r>
                  <a:rPr lang="en-US" dirty="0" smtClean="0"/>
                  <a:t>Pol is used by process and engineering staff as follows:</a:t>
                </a:r>
              </a:p>
              <a:p>
                <a:pPr lvl="1"/>
                <a:r>
                  <a:rPr lang="en-US" dirty="0" smtClean="0"/>
                  <a:t>Pol in cane and mixed juice will indicate cane quality</a:t>
                </a:r>
              </a:p>
              <a:p>
                <a:pPr lvl="1"/>
                <a:r>
                  <a:rPr lang="en-US" dirty="0" smtClean="0"/>
                  <a:t>Pol in bagasse will indicate mill efficiency</a:t>
                </a:r>
              </a:p>
              <a:p>
                <a:pPr lvl="1"/>
                <a:r>
                  <a:rPr lang="en-ZA" dirty="0"/>
                  <a:t>Pol in clear juice will indicate if inversion has taken place.</a:t>
                </a:r>
                <a:endParaRPr lang="en-US" dirty="0"/>
              </a:p>
              <a:p>
                <a:pPr lvl="1"/>
                <a:r>
                  <a:rPr lang="en-ZA" dirty="0"/>
                  <a:t>Pol in </a:t>
                </a:r>
                <a:r>
                  <a:rPr lang="en-ZA" dirty="0" err="1"/>
                  <a:t>massecuite</a:t>
                </a:r>
                <a:r>
                  <a:rPr lang="en-ZA" dirty="0"/>
                  <a:t> and molasses will indicate pan floor efficiency.</a:t>
                </a:r>
                <a:endParaRPr lang="en-US" dirty="0"/>
              </a:p>
              <a:p>
                <a:pPr lvl="1"/>
                <a:r>
                  <a:rPr lang="en-ZA" dirty="0"/>
                  <a:t>Pol in sugar and molasses will indicate centrifugal efficiency</a:t>
                </a:r>
                <a:r>
                  <a:rPr lang="en-ZA" dirty="0" smtClean="0"/>
                  <a:t>.</a:t>
                </a:r>
              </a:p>
              <a:p>
                <a:r>
                  <a:rPr lang="en-ZA" dirty="0" smtClean="0"/>
                  <a:t>A </a:t>
                </a:r>
                <a:r>
                  <a:rPr lang="en-ZA" dirty="0" err="1" smtClean="0"/>
                  <a:t>polarimeter</a:t>
                </a:r>
                <a:r>
                  <a:rPr lang="en-ZA" dirty="0"/>
                  <a:t> </a:t>
                </a:r>
                <a:r>
                  <a:rPr lang="en-ZA" dirty="0" smtClean="0"/>
                  <a:t>used in the sugar industry is called a </a:t>
                </a:r>
                <a:r>
                  <a:rPr lang="en-ZA" dirty="0" err="1" smtClean="0"/>
                  <a:t>saccharimeter</a:t>
                </a:r>
                <a:r>
                  <a:rPr lang="en-ZA" dirty="0" smtClean="0"/>
                  <a:t> and is constructed specifically to read the concentration of sucrose at a standard temperature</a:t>
                </a:r>
              </a:p>
              <a:p>
                <a:r>
                  <a:rPr lang="en-ZA" dirty="0" smtClean="0"/>
                  <a:t>If the temperature is above or below a correction is applied (</a:t>
                </a:r>
                <a:r>
                  <a:rPr lang="en-ZA" dirty="0" err="1" smtClean="0"/>
                  <a:t>Schmidtz’s</a:t>
                </a:r>
                <a:r>
                  <a:rPr lang="en-ZA" dirty="0" smtClean="0"/>
                  <a:t> Table – i.e. Table 3 in the Laboratory Manual – Appendix B in text)</a:t>
                </a:r>
                <a:endParaRPr lang="en-US" dirty="0" smtClean="0"/>
              </a:p>
              <a:p>
                <a:pPr lvl="1"/>
                <a:endParaRPr lang="en-US" dirty="0" smtClean="0"/>
              </a:p>
              <a:p>
                <a:endParaRPr lang="en-US" sz="44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251520" y="1711349"/>
                <a:ext cx="8496944" cy="5030019"/>
              </a:xfrm>
              <a:blipFill rotWithShape="1">
                <a:blip r:embed="rId2"/>
                <a:stretch>
                  <a:fillRect l="-643" t="-1566" r="-715"/>
                </a:stretch>
              </a:blipFill>
            </p:spPr>
            <p:txBody>
              <a:bodyPr/>
              <a:lstStyle/>
              <a:p>
                <a:r>
                  <a:rPr lang="en-US">
                    <a:noFill/>
                  </a:rPr>
                  <a:t> </a:t>
                </a:r>
              </a:p>
            </p:txBody>
          </p:sp>
        </mc:Fallback>
      </mc:AlternateContent>
    </p:spTree>
    <p:extLst>
      <p:ext uri="{BB962C8B-B14F-4D97-AF65-F5344CB8AC3E}">
        <p14:creationId xmlns:p14="http://schemas.microsoft.com/office/powerpoint/2010/main" val="7450504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p:sp>
        <p:nvSpPr>
          <p:cNvPr id="5" name="Content Placeholder 2"/>
          <p:cNvSpPr>
            <a:spLocks noGrp="1"/>
          </p:cNvSpPr>
          <p:nvPr>
            <p:ph idx="1"/>
          </p:nvPr>
        </p:nvSpPr>
        <p:spPr>
          <a:xfrm>
            <a:off x="529208" y="1711349"/>
            <a:ext cx="8219256" cy="4525963"/>
          </a:xfrm>
          <a:solidFill>
            <a:schemeClr val="bg1">
              <a:lumMod val="95000"/>
              <a:alpha val="75000"/>
            </a:schemeClr>
          </a:solidFill>
          <a:scene3d>
            <a:camera prst="orthographicFront"/>
            <a:lightRig rig="threePt" dir="t"/>
          </a:scene3d>
          <a:sp3d>
            <a:bevelT/>
          </a:sp3d>
        </p:spPr>
        <p:txBody>
          <a:bodyPr>
            <a:normAutofit fontScale="92500"/>
          </a:bodyPr>
          <a:lstStyle/>
          <a:p>
            <a:r>
              <a:rPr lang="en-ZA" dirty="0"/>
              <a:t>All modern </a:t>
            </a:r>
            <a:r>
              <a:rPr lang="en-ZA" dirty="0" err="1"/>
              <a:t>saccharimeters</a:t>
            </a:r>
            <a:r>
              <a:rPr lang="en-ZA" dirty="0"/>
              <a:t> are calibrated in sugar degrees (°Z) which are established so that a “normal” weight of 26.000 g of pure sucrose in 100.00 ml of solution will read 100.00 sugar degree (100.00°Z) in a 2 </a:t>
            </a:r>
            <a:r>
              <a:rPr lang="en-ZA" dirty="0" err="1"/>
              <a:t>dm</a:t>
            </a:r>
            <a:r>
              <a:rPr lang="en-ZA" dirty="0"/>
              <a:t> tube.</a:t>
            </a:r>
            <a:endParaRPr lang="en-US" dirty="0"/>
          </a:p>
          <a:p>
            <a:r>
              <a:rPr lang="en-ZA" b="1" dirty="0"/>
              <a:t>The </a:t>
            </a:r>
            <a:r>
              <a:rPr lang="en-ZA" b="1" dirty="0" err="1"/>
              <a:t>saccharimeter</a:t>
            </a:r>
            <a:r>
              <a:rPr lang="en-ZA" b="1" dirty="0"/>
              <a:t> thus reads the percentage of 26 g of sucrose that is present in 100 ml of solution (i.e. g/100 ml). The </a:t>
            </a:r>
            <a:r>
              <a:rPr lang="en-ZA" b="1" dirty="0" err="1"/>
              <a:t>saccharimeter</a:t>
            </a:r>
            <a:r>
              <a:rPr lang="en-ZA" b="1" dirty="0"/>
              <a:t> therefore gives a mass / volume reading</a:t>
            </a:r>
            <a:r>
              <a:rPr lang="en-ZA" b="1" dirty="0" smtClean="0"/>
              <a:t>.</a:t>
            </a:r>
            <a:endParaRPr lang="en-US" dirty="0" smtClean="0"/>
          </a:p>
          <a:p>
            <a:endParaRPr lang="en-US" sz="4400" dirty="0"/>
          </a:p>
        </p:txBody>
      </p:sp>
    </p:spTree>
    <p:extLst>
      <p:ext uri="{BB962C8B-B14F-4D97-AF65-F5344CB8AC3E}">
        <p14:creationId xmlns:p14="http://schemas.microsoft.com/office/powerpoint/2010/main" val="18828143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p:sp>
        <p:nvSpPr>
          <p:cNvPr id="5" name="Content Placeholder 2"/>
          <p:cNvSpPr>
            <a:spLocks noGrp="1"/>
          </p:cNvSpPr>
          <p:nvPr>
            <p:ph idx="1"/>
          </p:nvPr>
        </p:nvSpPr>
        <p:spPr>
          <a:xfrm>
            <a:off x="323528" y="1711349"/>
            <a:ext cx="8568952" cy="4886003"/>
          </a:xfrm>
          <a:solidFill>
            <a:schemeClr val="bg1">
              <a:lumMod val="95000"/>
              <a:alpha val="75000"/>
            </a:schemeClr>
          </a:solidFill>
          <a:scene3d>
            <a:camera prst="orthographicFront"/>
            <a:lightRig rig="threePt" dir="t"/>
          </a:scene3d>
          <a:sp3d>
            <a:bevelT/>
          </a:sp3d>
        </p:spPr>
        <p:txBody>
          <a:bodyPr>
            <a:normAutofit fontScale="55000" lnSpcReduction="20000"/>
          </a:bodyPr>
          <a:lstStyle/>
          <a:p>
            <a:r>
              <a:rPr lang="en-ZA" sz="4500" dirty="0"/>
              <a:t>All modern </a:t>
            </a:r>
            <a:r>
              <a:rPr lang="en-ZA" sz="4500" dirty="0" err="1"/>
              <a:t>saccharimeters</a:t>
            </a:r>
            <a:r>
              <a:rPr lang="en-ZA" sz="4500" dirty="0"/>
              <a:t> are calibrated in sugar degrees (°Z) which are established so that a “normal” weight of 26.000 g of pure sucrose in 100.00 ml of solution will read 100.00 sugar degree (100.00°Z) in a 2 </a:t>
            </a:r>
            <a:r>
              <a:rPr lang="en-ZA" sz="4500" dirty="0" err="1"/>
              <a:t>dm</a:t>
            </a:r>
            <a:r>
              <a:rPr lang="en-ZA" sz="4500" dirty="0"/>
              <a:t> tube.</a:t>
            </a:r>
            <a:endParaRPr lang="en-US" sz="4500" dirty="0"/>
          </a:p>
          <a:p>
            <a:r>
              <a:rPr lang="en-ZA" sz="4500" b="1" dirty="0"/>
              <a:t>The </a:t>
            </a:r>
            <a:r>
              <a:rPr lang="en-ZA" sz="4500" b="1" dirty="0" err="1"/>
              <a:t>saccharimeter</a:t>
            </a:r>
            <a:r>
              <a:rPr lang="en-ZA" sz="4500" b="1" dirty="0"/>
              <a:t> thus reads the percentage of 26 g of sucrose that is present in 100 ml of solution (i.e. g/100 ml). The </a:t>
            </a:r>
            <a:r>
              <a:rPr lang="en-ZA" sz="4500" b="1" dirty="0" err="1"/>
              <a:t>saccharimeter</a:t>
            </a:r>
            <a:r>
              <a:rPr lang="en-ZA" sz="4500" b="1" dirty="0"/>
              <a:t> therefore gives a mass / volume reading</a:t>
            </a:r>
            <a:r>
              <a:rPr lang="en-ZA" sz="4500" b="1" dirty="0" smtClean="0"/>
              <a:t>.</a:t>
            </a:r>
          </a:p>
          <a:p>
            <a:r>
              <a:rPr lang="en-ZA" sz="4500" dirty="0"/>
              <a:t>However, we are not interested in the grams of pol (apparent sucrose) per 100 ml of solution. We require the pol % solution. We need to convert the g pol/100 ml solution to a pol % solution (g pol/100 g solution). </a:t>
            </a:r>
            <a:endParaRPr lang="en-ZA" sz="4500" dirty="0" smtClean="0"/>
          </a:p>
          <a:p>
            <a:r>
              <a:rPr lang="en-ZA" sz="4500" dirty="0" smtClean="0"/>
              <a:t>To </a:t>
            </a:r>
            <a:r>
              <a:rPr lang="en-ZA" sz="4500" dirty="0"/>
              <a:t>do this conversion we will need to use the density (g/ml) of the solution</a:t>
            </a:r>
            <a:r>
              <a:rPr lang="en-ZA" sz="4500" dirty="0" smtClean="0"/>
              <a:t>.</a:t>
            </a:r>
          </a:p>
          <a:p>
            <a:r>
              <a:rPr lang="en-ZA" sz="4500" dirty="0" smtClean="0"/>
              <a:t>The conversions required are shown in the text</a:t>
            </a:r>
            <a:endParaRPr lang="en-US" sz="4500" dirty="0" smtClean="0"/>
          </a:p>
          <a:p>
            <a:endParaRPr lang="en-US" sz="4400" dirty="0"/>
          </a:p>
        </p:txBody>
      </p:sp>
    </p:spTree>
    <p:extLst>
      <p:ext uri="{BB962C8B-B14F-4D97-AF65-F5344CB8AC3E}">
        <p14:creationId xmlns:p14="http://schemas.microsoft.com/office/powerpoint/2010/main" val="8833523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323528" y="1711349"/>
                <a:ext cx="8568952" cy="4886003"/>
              </a:xfrm>
              <a:solidFill>
                <a:schemeClr val="bg1">
                  <a:lumMod val="95000"/>
                  <a:alpha val="75000"/>
                </a:schemeClr>
              </a:solidFill>
              <a:scene3d>
                <a:camera prst="orthographicFront"/>
                <a:lightRig rig="threePt" dir="t"/>
              </a:scene3d>
              <a:sp3d>
                <a:bevelT/>
              </a:sp3d>
            </p:spPr>
            <p:txBody>
              <a:bodyPr>
                <a:normAutofit fontScale="85000" lnSpcReduction="20000"/>
              </a:bodyPr>
              <a:lstStyle/>
              <a:p>
                <a:r>
                  <a:rPr lang="en-US" sz="4500" dirty="0" smtClean="0"/>
                  <a:t>Purity is the percentage ratio of sucrose to the total dissolved substances in a sugar product</a:t>
                </a:r>
              </a:p>
              <a:p>
                <a:pPr marL="0" indent="0" algn="ctr">
                  <a:buNone/>
                </a:pPr>
                <a:r>
                  <a:rPr lang="en-ZA" b="1" dirty="0"/>
                  <a:t>Apparent purity =  </a:t>
                </a:r>
                <a14:m>
                  <m:oMath xmlns:m="http://schemas.openxmlformats.org/officeDocument/2006/math">
                    <m:f>
                      <m:fPr>
                        <m:ctrlPr>
                          <a:rPr lang="en-US" b="1" i="1">
                            <a:latin typeface="Cambria Math"/>
                          </a:rPr>
                        </m:ctrlPr>
                      </m:fPr>
                      <m:num>
                        <m:r>
                          <a:rPr lang="en-ZA" b="1" i="1">
                            <a:latin typeface="Cambria Math"/>
                          </a:rPr>
                          <m:t>𝑴𝒂𝒔𝒔</m:t>
                        </m:r>
                        <m:r>
                          <a:rPr lang="en-ZA" b="1" i="1">
                            <a:latin typeface="Cambria Math"/>
                          </a:rPr>
                          <m:t> </m:t>
                        </m:r>
                        <m:r>
                          <a:rPr lang="en-ZA" b="1" i="1">
                            <a:latin typeface="Cambria Math"/>
                          </a:rPr>
                          <m:t>𝒐𝒇</m:t>
                        </m:r>
                        <m:r>
                          <a:rPr lang="en-ZA" b="1" i="1">
                            <a:latin typeface="Cambria Math"/>
                          </a:rPr>
                          <m:t> </m:t>
                        </m:r>
                        <m:r>
                          <a:rPr lang="en-ZA" b="1" i="1">
                            <a:latin typeface="Cambria Math"/>
                          </a:rPr>
                          <m:t>𝒑𝒐𝒍</m:t>
                        </m:r>
                      </m:num>
                      <m:den>
                        <m:r>
                          <a:rPr lang="en-ZA" b="1" i="1">
                            <a:latin typeface="Cambria Math"/>
                          </a:rPr>
                          <m:t>𝑴𝒂𝒔𝒔</m:t>
                        </m:r>
                        <m:r>
                          <a:rPr lang="en-ZA" b="1" i="1">
                            <a:latin typeface="Cambria Math"/>
                          </a:rPr>
                          <m:t> </m:t>
                        </m:r>
                        <m:r>
                          <a:rPr lang="en-ZA" b="1" i="1">
                            <a:latin typeface="Cambria Math"/>
                          </a:rPr>
                          <m:t>𝒐𝒇</m:t>
                        </m:r>
                        <m:r>
                          <a:rPr lang="en-ZA" b="1" i="1">
                            <a:latin typeface="Cambria Math"/>
                          </a:rPr>
                          <m:t> </m:t>
                        </m:r>
                        <m:r>
                          <a:rPr lang="en-ZA" b="1" i="1">
                            <a:latin typeface="Cambria Math"/>
                          </a:rPr>
                          <m:t>𝒃𝒓𝒊𝒙</m:t>
                        </m:r>
                      </m:den>
                    </m:f>
                  </m:oMath>
                </a14:m>
                <a:r>
                  <a:rPr lang="en-ZA" b="1" dirty="0"/>
                  <a:t>  × </a:t>
                </a:r>
                <a:r>
                  <a:rPr lang="en-ZA" b="1" dirty="0" smtClean="0"/>
                  <a:t>100</a:t>
                </a:r>
              </a:p>
              <a:p>
                <a:pPr marL="0" indent="0" algn="ctr">
                  <a:buNone/>
                </a:pPr>
                <a:r>
                  <a:rPr lang="en-ZA" b="1" dirty="0"/>
                  <a:t>Apparent purity = </a:t>
                </a:r>
                <a14:m>
                  <m:oMath xmlns:m="http://schemas.openxmlformats.org/officeDocument/2006/math">
                    <m:f>
                      <m:fPr>
                        <m:ctrlPr>
                          <a:rPr lang="en-US" b="1" i="1">
                            <a:latin typeface="Cambria Math"/>
                          </a:rPr>
                        </m:ctrlPr>
                      </m:fPr>
                      <m:num>
                        <m:r>
                          <a:rPr lang="en-ZA" b="1" i="1">
                            <a:latin typeface="Cambria Math"/>
                          </a:rPr>
                          <m:t>𝑷𝒐𝒍</m:t>
                        </m:r>
                        <m:r>
                          <a:rPr lang="en-ZA" b="1" i="1">
                            <a:latin typeface="Cambria Math"/>
                          </a:rPr>
                          <m:t> %</m:t>
                        </m:r>
                      </m:num>
                      <m:den>
                        <m:r>
                          <a:rPr lang="en-ZA" b="1" i="1">
                            <a:latin typeface="Cambria Math"/>
                          </a:rPr>
                          <m:t>𝑩𝒓𝒊𝒙</m:t>
                        </m:r>
                        <m:r>
                          <a:rPr lang="en-ZA" b="1" i="1">
                            <a:latin typeface="Cambria Math"/>
                          </a:rPr>
                          <m:t> %</m:t>
                        </m:r>
                      </m:den>
                    </m:f>
                  </m:oMath>
                </a14:m>
                <a:r>
                  <a:rPr lang="en-ZA" b="1" dirty="0"/>
                  <a:t>  × </a:t>
                </a:r>
                <a:r>
                  <a:rPr lang="en-ZA" b="1" dirty="0" smtClean="0"/>
                  <a:t>100</a:t>
                </a:r>
              </a:p>
              <a:p>
                <a:pPr algn="just"/>
                <a:r>
                  <a:rPr lang="en-US" dirty="0" smtClean="0"/>
                  <a:t>This is when</a:t>
                </a:r>
              </a:p>
              <a:p>
                <a:pPr lvl="1" algn="just"/>
                <a:r>
                  <a:rPr lang="en-US" dirty="0" smtClean="0"/>
                  <a:t>Pol </a:t>
                </a:r>
                <a:r>
                  <a:rPr lang="en-US" dirty="0"/>
                  <a:t>% = Apparent sucrose % as measured by </a:t>
                </a:r>
                <a:r>
                  <a:rPr lang="en-US" dirty="0" err="1"/>
                  <a:t>saccharimeter</a:t>
                </a:r>
                <a:r>
                  <a:rPr lang="en-US" dirty="0"/>
                  <a:t> and using </a:t>
                </a:r>
                <a:r>
                  <a:rPr lang="en-US" dirty="0" err="1"/>
                  <a:t>Schmidtz’s</a:t>
                </a:r>
                <a:r>
                  <a:rPr lang="en-US" dirty="0"/>
                  <a:t> Table (Provided in Appendix C at the back of this manual (Table 3 in the Laboratory Manual</a:t>
                </a:r>
                <a:r>
                  <a:rPr lang="en-US" dirty="0" smtClean="0"/>
                  <a:t>)).</a:t>
                </a:r>
              </a:p>
              <a:p>
                <a:pPr lvl="1" algn="just"/>
                <a:r>
                  <a:rPr lang="en-US" dirty="0" smtClean="0"/>
                  <a:t>Brix </a:t>
                </a:r>
                <a:r>
                  <a:rPr lang="en-US" dirty="0"/>
                  <a:t>% = Apparent dissolved substances as measured by refractometer</a:t>
                </a:r>
                <a:r>
                  <a:rPr lang="en-US" dirty="0" smtClean="0"/>
                  <a:t>.</a:t>
                </a:r>
                <a:endParaRPr lang="en-ZA" dirty="0" smtClean="0"/>
              </a:p>
              <a:p>
                <a:endParaRPr lang="en-US" dirty="0"/>
              </a:p>
              <a:p>
                <a:endParaRPr lang="en-US" sz="4500" dirty="0" smtClean="0"/>
              </a:p>
              <a:p>
                <a:pPr marL="0" indent="0">
                  <a:buNone/>
                </a:pPr>
                <a:endParaRPr lang="en-US" sz="4500" dirty="0" smtClean="0"/>
              </a:p>
              <a:p>
                <a:endParaRPr lang="en-US" sz="44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323528" y="1711349"/>
                <a:ext cx="8568952" cy="4886003"/>
              </a:xfrm>
              <a:blipFill rotWithShape="1">
                <a:blip r:embed="rId2"/>
                <a:stretch>
                  <a:fillRect l="-1915" t="-3717" r="-993" b="-248"/>
                </a:stretch>
              </a:blipFill>
            </p:spPr>
            <p:txBody>
              <a:bodyPr/>
              <a:lstStyle/>
              <a:p>
                <a:r>
                  <a:rPr lang="en-US">
                    <a:noFill/>
                  </a:rPr>
                  <a:t> </a:t>
                </a:r>
              </a:p>
            </p:txBody>
          </p:sp>
        </mc:Fallback>
      </mc:AlternateContent>
    </p:spTree>
    <p:extLst>
      <p:ext uri="{BB962C8B-B14F-4D97-AF65-F5344CB8AC3E}">
        <p14:creationId xmlns:p14="http://schemas.microsoft.com/office/powerpoint/2010/main" val="42805624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Percentage Sucrose</a:t>
            </a:r>
            <a:endParaRPr lang="en-ZA" sz="48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323528" y="1711349"/>
                <a:ext cx="8568952" cy="4886003"/>
              </a:xfrm>
              <a:solidFill>
                <a:schemeClr val="bg1">
                  <a:lumMod val="95000"/>
                  <a:alpha val="75000"/>
                </a:schemeClr>
              </a:solidFill>
              <a:scene3d>
                <a:camera prst="orthographicFront"/>
                <a:lightRig rig="threePt" dir="t"/>
              </a:scene3d>
              <a:sp3d>
                <a:bevelT/>
              </a:sp3d>
            </p:spPr>
            <p:txBody>
              <a:bodyPr>
                <a:normAutofit fontScale="92500" lnSpcReduction="10000"/>
              </a:bodyPr>
              <a:lstStyle/>
              <a:p>
                <a:r>
                  <a:rPr lang="en-ZA" sz="4400" dirty="0"/>
                  <a:t> </a:t>
                </a:r>
                <a:r>
                  <a:rPr lang="en-ZA" sz="4400" dirty="0" smtClean="0"/>
                  <a:t>However:</a:t>
                </a:r>
              </a:p>
              <a:p>
                <a:pPr marL="0" indent="0" algn="ctr">
                  <a:buNone/>
                </a:pPr>
                <a:r>
                  <a:rPr lang="en-ZA" sz="3500" b="1" dirty="0" smtClean="0"/>
                  <a:t>True </a:t>
                </a:r>
                <a:r>
                  <a:rPr lang="en-ZA" sz="3500" b="1" dirty="0"/>
                  <a:t>purity = </a:t>
                </a:r>
                <a14:m>
                  <m:oMath xmlns:m="http://schemas.openxmlformats.org/officeDocument/2006/math">
                    <m:f>
                      <m:fPr>
                        <m:ctrlPr>
                          <a:rPr lang="en-US" sz="3500" b="1" i="1">
                            <a:latin typeface="Cambria Math"/>
                          </a:rPr>
                        </m:ctrlPr>
                      </m:fPr>
                      <m:num>
                        <m:r>
                          <a:rPr lang="en-ZA" sz="3500" b="1" i="1">
                            <a:latin typeface="Cambria Math"/>
                          </a:rPr>
                          <m:t>𝑴𝒂𝒔𝒔</m:t>
                        </m:r>
                        <m:r>
                          <a:rPr lang="en-ZA" sz="3500" b="1" i="1">
                            <a:latin typeface="Cambria Math"/>
                          </a:rPr>
                          <m:t> </m:t>
                        </m:r>
                        <m:r>
                          <a:rPr lang="en-ZA" sz="3500" b="1" i="1">
                            <a:latin typeface="Cambria Math"/>
                          </a:rPr>
                          <m:t>𝒐𝒇</m:t>
                        </m:r>
                        <m:r>
                          <a:rPr lang="en-ZA" sz="3500" b="1" i="1">
                            <a:latin typeface="Cambria Math"/>
                          </a:rPr>
                          <m:t> </m:t>
                        </m:r>
                        <m:r>
                          <a:rPr lang="en-ZA" sz="3500" b="1" i="1">
                            <a:latin typeface="Cambria Math"/>
                          </a:rPr>
                          <m:t>𝒔𝒖𝒄𝒓𝒐𝒔𝒆</m:t>
                        </m:r>
                      </m:num>
                      <m:den>
                        <m:r>
                          <a:rPr lang="en-ZA" sz="3500" b="1" i="1">
                            <a:latin typeface="Cambria Math"/>
                          </a:rPr>
                          <m:t>𝑴𝒂𝒔𝒔</m:t>
                        </m:r>
                        <m:r>
                          <a:rPr lang="en-ZA" sz="3500" b="1" i="1">
                            <a:latin typeface="Cambria Math"/>
                          </a:rPr>
                          <m:t> </m:t>
                        </m:r>
                        <m:r>
                          <a:rPr lang="en-ZA" sz="3500" b="1" i="1">
                            <a:latin typeface="Cambria Math"/>
                          </a:rPr>
                          <m:t>𝒐𝒇</m:t>
                        </m:r>
                        <m:r>
                          <a:rPr lang="en-ZA" sz="3500" b="1" i="1">
                            <a:latin typeface="Cambria Math"/>
                          </a:rPr>
                          <m:t> </m:t>
                        </m:r>
                        <m:r>
                          <a:rPr lang="en-ZA" sz="3500" b="1" i="1">
                            <a:latin typeface="Cambria Math"/>
                          </a:rPr>
                          <m:t>𝒅𝒓𝒚</m:t>
                        </m:r>
                        <m:r>
                          <a:rPr lang="en-ZA" sz="3500" b="1" i="1">
                            <a:latin typeface="Cambria Math"/>
                          </a:rPr>
                          <m:t> </m:t>
                        </m:r>
                        <m:r>
                          <a:rPr lang="en-ZA" sz="3500" b="1" i="1">
                            <a:latin typeface="Cambria Math"/>
                          </a:rPr>
                          <m:t>𝒔𝒐𝒍𝒊𝒅𝒔</m:t>
                        </m:r>
                      </m:den>
                    </m:f>
                  </m:oMath>
                </a14:m>
                <a:r>
                  <a:rPr lang="en-ZA" sz="3500" b="1" dirty="0"/>
                  <a:t>  × </a:t>
                </a:r>
                <a:r>
                  <a:rPr lang="en-ZA" sz="3500" b="1" dirty="0" smtClean="0"/>
                  <a:t>100</a:t>
                </a:r>
                <a:endParaRPr lang="en-US" sz="3500" b="1" dirty="0"/>
              </a:p>
              <a:p>
                <a:pPr marL="0" indent="0" algn="ctr">
                  <a:buNone/>
                </a:pPr>
                <a:r>
                  <a:rPr lang="en-ZA" sz="3500" b="1" dirty="0" smtClean="0"/>
                  <a:t> </a:t>
                </a:r>
                <a:r>
                  <a:rPr lang="en-ZA" sz="3500" b="1" dirty="0"/>
                  <a:t>True purity = </a:t>
                </a:r>
                <a14:m>
                  <m:oMath xmlns:m="http://schemas.openxmlformats.org/officeDocument/2006/math">
                    <m:f>
                      <m:fPr>
                        <m:ctrlPr>
                          <a:rPr lang="en-US" sz="3500" b="1" i="1">
                            <a:latin typeface="Cambria Math"/>
                          </a:rPr>
                        </m:ctrlPr>
                      </m:fPr>
                      <m:num>
                        <m:r>
                          <a:rPr lang="en-ZA" sz="3500" b="1" i="1">
                            <a:latin typeface="Cambria Math"/>
                          </a:rPr>
                          <m:t>𝑺𝒖𝒄𝒓𝒐𝒔𝒆</m:t>
                        </m:r>
                        <m:r>
                          <a:rPr lang="en-ZA" sz="3500" b="1" i="1">
                            <a:latin typeface="Cambria Math"/>
                          </a:rPr>
                          <m:t> %</m:t>
                        </m:r>
                      </m:num>
                      <m:den>
                        <m:r>
                          <a:rPr lang="en-ZA" sz="3500" b="1" i="1">
                            <a:latin typeface="Cambria Math"/>
                          </a:rPr>
                          <m:t>𝑫𝒓𝒚</m:t>
                        </m:r>
                        <m:r>
                          <a:rPr lang="en-ZA" sz="3500" b="1" i="1">
                            <a:latin typeface="Cambria Math"/>
                          </a:rPr>
                          <m:t> </m:t>
                        </m:r>
                        <m:r>
                          <a:rPr lang="en-ZA" sz="3500" b="1" i="1">
                            <a:latin typeface="Cambria Math"/>
                          </a:rPr>
                          <m:t>𝒔𝒐𝒍𝒊𝒅𝒔</m:t>
                        </m:r>
                        <m:r>
                          <a:rPr lang="en-ZA" sz="3500" b="1" i="1">
                            <a:latin typeface="Cambria Math"/>
                          </a:rPr>
                          <m:t> %</m:t>
                        </m:r>
                      </m:den>
                    </m:f>
                  </m:oMath>
                </a14:m>
                <a:r>
                  <a:rPr lang="en-ZA" sz="3500" b="1" dirty="0"/>
                  <a:t>  × 100</a:t>
                </a:r>
                <a:endParaRPr lang="en-US" sz="3500" b="1" dirty="0"/>
              </a:p>
              <a:p>
                <a:r>
                  <a:rPr lang="en-ZA" sz="4400" dirty="0" smtClean="0"/>
                  <a:t>This is when:</a:t>
                </a:r>
              </a:p>
              <a:p>
                <a:pPr lvl="1"/>
                <a:r>
                  <a:rPr lang="en-ZA" sz="4000" dirty="0" smtClean="0"/>
                  <a:t>Sucrose </a:t>
                </a:r>
                <a:r>
                  <a:rPr lang="en-ZA" sz="4000" dirty="0"/>
                  <a:t>% is measured by gas </a:t>
                </a:r>
                <a:r>
                  <a:rPr lang="en-ZA" sz="4000" dirty="0" smtClean="0"/>
                  <a:t>chromatography</a:t>
                </a:r>
                <a:endParaRPr lang="en-US" sz="4000" dirty="0"/>
              </a:p>
              <a:p>
                <a:pPr lvl="1"/>
                <a:r>
                  <a:rPr lang="en-US" sz="4000" dirty="0" smtClean="0"/>
                  <a:t>D</a:t>
                </a:r>
                <a:r>
                  <a:rPr lang="en-ZA" sz="4400" dirty="0" err="1" smtClean="0"/>
                  <a:t>ry</a:t>
                </a:r>
                <a:r>
                  <a:rPr lang="en-ZA" sz="4400" dirty="0" smtClean="0"/>
                  <a:t> </a:t>
                </a:r>
                <a:r>
                  <a:rPr lang="en-ZA" sz="4400" dirty="0"/>
                  <a:t>solids % is measured by drying </a:t>
                </a:r>
                <a:endParaRPr lang="en-US" dirty="0"/>
              </a:p>
              <a:p>
                <a:endParaRPr lang="en-US" sz="4500" dirty="0" smtClean="0"/>
              </a:p>
              <a:p>
                <a:pPr marL="0" indent="0">
                  <a:buNone/>
                </a:pPr>
                <a:endParaRPr lang="en-US" sz="4500" dirty="0" smtClean="0"/>
              </a:p>
              <a:p>
                <a:endParaRPr lang="en-US" sz="44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323528" y="1711349"/>
                <a:ext cx="8568952" cy="4886003"/>
              </a:xfrm>
              <a:blipFill rotWithShape="1">
                <a:blip r:embed="rId2"/>
                <a:stretch>
                  <a:fillRect l="-2128" t="-2974" b="-4461"/>
                </a:stretch>
              </a:blipFill>
            </p:spPr>
            <p:txBody>
              <a:bodyPr/>
              <a:lstStyle/>
              <a:p>
                <a:r>
                  <a:rPr lang="en-US">
                    <a:noFill/>
                  </a:rPr>
                  <a:t> </a:t>
                </a:r>
              </a:p>
            </p:txBody>
          </p:sp>
        </mc:Fallback>
      </mc:AlternateContent>
    </p:spTree>
    <p:extLst>
      <p:ext uri="{BB962C8B-B14F-4D97-AF65-F5344CB8AC3E}">
        <p14:creationId xmlns:p14="http://schemas.microsoft.com/office/powerpoint/2010/main" val="17579441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Pol Analysis</a:t>
            </a:r>
            <a:endParaRPr lang="en-ZA" sz="4800" dirty="0"/>
          </a:p>
        </p:txBody>
      </p:sp>
      <p:sp>
        <p:nvSpPr>
          <p:cNvPr id="5" name="Content Placeholder 2"/>
          <p:cNvSpPr>
            <a:spLocks noGrp="1"/>
          </p:cNvSpPr>
          <p:nvPr>
            <p:ph idx="1"/>
          </p:nvPr>
        </p:nvSpPr>
        <p:spPr>
          <a:xfrm>
            <a:off x="323528" y="1711349"/>
            <a:ext cx="8568952" cy="4886003"/>
          </a:xfrm>
          <a:solidFill>
            <a:schemeClr val="bg1">
              <a:lumMod val="95000"/>
              <a:alpha val="75000"/>
            </a:schemeClr>
          </a:solidFill>
          <a:scene3d>
            <a:camera prst="orthographicFront"/>
            <a:lightRig rig="threePt" dir="t"/>
          </a:scene3d>
          <a:sp3d>
            <a:bevelT/>
          </a:sp3d>
        </p:spPr>
        <p:txBody>
          <a:bodyPr>
            <a:normAutofit/>
          </a:bodyPr>
          <a:lstStyle/>
          <a:p>
            <a:r>
              <a:rPr lang="en-ZA" sz="4400" dirty="0"/>
              <a:t> </a:t>
            </a:r>
            <a:r>
              <a:rPr lang="en-US" sz="4400" dirty="0" smtClean="0"/>
              <a:t>There are various methods:</a:t>
            </a:r>
          </a:p>
          <a:p>
            <a:pPr lvl="1"/>
            <a:r>
              <a:rPr lang="en-US" sz="4400" dirty="0" smtClean="0"/>
              <a:t>Pol analysis for raw sugars</a:t>
            </a:r>
          </a:p>
          <a:p>
            <a:pPr lvl="1"/>
            <a:r>
              <a:rPr lang="en-US" sz="4400" dirty="0" smtClean="0"/>
              <a:t>Pol determination for juice</a:t>
            </a:r>
          </a:p>
          <a:p>
            <a:r>
              <a:rPr lang="en-US" sz="4400" dirty="0" smtClean="0"/>
              <a:t>These methods are described in the text and should be practiced in the laboratory</a:t>
            </a:r>
            <a:endParaRPr lang="en-US" sz="4400" dirty="0"/>
          </a:p>
          <a:p>
            <a:endParaRPr lang="en-US" sz="4500" dirty="0" smtClean="0"/>
          </a:p>
          <a:p>
            <a:pPr marL="0" indent="0">
              <a:buNone/>
            </a:pPr>
            <a:endParaRPr lang="en-US" sz="4500" dirty="0" smtClean="0"/>
          </a:p>
          <a:p>
            <a:endParaRPr lang="en-US" sz="4400" dirty="0"/>
          </a:p>
        </p:txBody>
      </p:sp>
    </p:spTree>
    <p:extLst>
      <p:ext uri="{BB962C8B-B14F-4D97-AF65-F5344CB8AC3E}">
        <p14:creationId xmlns:p14="http://schemas.microsoft.com/office/powerpoint/2010/main" val="22413129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Moisture Analysis</a:t>
            </a:r>
            <a:endParaRPr lang="en-ZA" sz="4800" dirty="0"/>
          </a:p>
        </p:txBody>
      </p:sp>
      <p:sp>
        <p:nvSpPr>
          <p:cNvPr id="5" name="Content Placeholder 2"/>
          <p:cNvSpPr>
            <a:spLocks noGrp="1"/>
          </p:cNvSpPr>
          <p:nvPr>
            <p:ph idx="1"/>
          </p:nvPr>
        </p:nvSpPr>
        <p:spPr>
          <a:xfrm>
            <a:off x="323528" y="1711349"/>
            <a:ext cx="8568952" cy="4886003"/>
          </a:xfrm>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ZA" sz="4400" dirty="0"/>
              <a:t> </a:t>
            </a:r>
            <a:r>
              <a:rPr lang="en-US" sz="4400" dirty="0" smtClean="0"/>
              <a:t>All sugar products contain moisture of varying degrees</a:t>
            </a:r>
          </a:p>
          <a:p>
            <a:r>
              <a:rPr lang="en-US" sz="4400" dirty="0" smtClean="0"/>
              <a:t>Approximate values are:</a:t>
            </a:r>
          </a:p>
          <a:p>
            <a:pPr lvl="1"/>
            <a:r>
              <a:rPr lang="pt-BR" sz="4000" dirty="0"/>
              <a:t> 	Molasses (Final) - 18%</a:t>
            </a:r>
          </a:p>
          <a:p>
            <a:pPr lvl="1"/>
            <a:r>
              <a:rPr lang="pt-BR" sz="4000" dirty="0"/>
              <a:t> 	Filter Cake - 78%</a:t>
            </a:r>
          </a:p>
          <a:p>
            <a:pPr lvl="1"/>
            <a:r>
              <a:rPr lang="pt-BR" sz="4000" dirty="0"/>
              <a:t> 	Bagasse - 50%</a:t>
            </a:r>
          </a:p>
          <a:p>
            <a:pPr lvl="1"/>
            <a:r>
              <a:rPr lang="pt-BR" sz="4000" dirty="0"/>
              <a:t> 	Sugar – 0.14</a:t>
            </a:r>
            <a:r>
              <a:rPr lang="pt-BR" sz="4000" dirty="0" smtClean="0"/>
              <a:t>%</a:t>
            </a:r>
          </a:p>
          <a:p>
            <a:r>
              <a:rPr lang="pt-BR" sz="4400" dirty="0" smtClean="0"/>
              <a:t>The final moisture % of sugar is important since the greater the moisture content the greater the risk of spoilage during storage</a:t>
            </a:r>
            <a:endParaRPr lang="pt-BR" sz="4400" dirty="0"/>
          </a:p>
          <a:p>
            <a:endParaRPr lang="en-US" sz="4400" dirty="0"/>
          </a:p>
          <a:p>
            <a:endParaRPr lang="en-US" sz="4500" dirty="0" smtClean="0"/>
          </a:p>
          <a:p>
            <a:pPr marL="0" indent="0">
              <a:buNone/>
            </a:pPr>
            <a:endParaRPr lang="en-US" sz="4500" dirty="0" smtClean="0"/>
          </a:p>
          <a:p>
            <a:endParaRPr lang="en-US" sz="4400" dirty="0"/>
          </a:p>
        </p:txBody>
      </p:sp>
    </p:spTree>
    <p:extLst>
      <p:ext uri="{BB962C8B-B14F-4D97-AF65-F5344CB8AC3E}">
        <p14:creationId xmlns:p14="http://schemas.microsoft.com/office/powerpoint/2010/main" val="912259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Moisture Analysis</a:t>
            </a:r>
            <a:endParaRPr lang="en-ZA" sz="48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323528" y="1711349"/>
                <a:ext cx="8568952" cy="5030019"/>
              </a:xfrm>
              <a:solidFill>
                <a:schemeClr val="bg1">
                  <a:lumMod val="95000"/>
                  <a:alpha val="75000"/>
                </a:schemeClr>
              </a:solidFill>
              <a:scene3d>
                <a:camera prst="orthographicFront"/>
                <a:lightRig rig="threePt" dir="t"/>
              </a:scene3d>
              <a:sp3d>
                <a:bevelT/>
              </a:sp3d>
            </p:spPr>
            <p:txBody>
              <a:bodyPr>
                <a:normAutofit fontScale="70000" lnSpcReduction="20000"/>
              </a:bodyPr>
              <a:lstStyle/>
              <a:p>
                <a:r>
                  <a:rPr lang="en-ZA" sz="4700" dirty="0"/>
                  <a:t> </a:t>
                </a:r>
                <a:r>
                  <a:rPr lang="en-US" sz="4700" dirty="0" smtClean="0"/>
                  <a:t>Analysis is simple</a:t>
                </a:r>
              </a:p>
              <a:p>
                <a:pPr lvl="1"/>
                <a:r>
                  <a:rPr lang="en-US" sz="4600" dirty="0" smtClean="0"/>
                  <a:t>A known mass of product is placed in an oven</a:t>
                </a:r>
              </a:p>
              <a:p>
                <a:pPr lvl="1"/>
                <a:r>
                  <a:rPr lang="en-US" sz="4600" dirty="0" smtClean="0"/>
                  <a:t>Heated to remove all moisture by evaporation</a:t>
                </a:r>
              </a:p>
              <a:p>
                <a:pPr lvl="1"/>
                <a:r>
                  <a:rPr lang="en-US" sz="4600" dirty="0" smtClean="0"/>
                  <a:t>Cooled in a desiccator</a:t>
                </a:r>
              </a:p>
              <a:p>
                <a:pPr lvl="1"/>
                <a:r>
                  <a:rPr lang="en-US" sz="4600" dirty="0" smtClean="0"/>
                  <a:t>Massed again</a:t>
                </a:r>
              </a:p>
              <a:p>
                <a:pPr lvl="1"/>
                <a:r>
                  <a:rPr lang="en-US" sz="4600" dirty="0" smtClean="0"/>
                  <a:t>The difference of the two masses is the mass of the moisture in the original sample</a:t>
                </a:r>
              </a:p>
              <a:p>
                <a:pPr marL="6350" lvl="1" indent="0" algn="ctr">
                  <a:buNone/>
                </a:pPr>
                <a:endParaRPr lang="en-ZA" sz="3600" b="1" dirty="0" smtClean="0"/>
              </a:p>
              <a:p>
                <a:pPr marL="6350" lvl="1" indent="0" algn="ctr">
                  <a:buNone/>
                </a:pPr>
                <a:r>
                  <a:rPr lang="en-ZA" sz="3600" b="1" dirty="0" smtClean="0"/>
                  <a:t>Moisture </a:t>
                </a:r>
                <a:r>
                  <a:rPr lang="en-ZA" sz="3600" b="1" dirty="0"/>
                  <a:t>% sugar  = </a:t>
                </a:r>
                <a14:m>
                  <m:oMath xmlns:m="http://schemas.openxmlformats.org/officeDocument/2006/math">
                    <m:f>
                      <m:fPr>
                        <m:ctrlPr>
                          <a:rPr lang="en-US" sz="3600" b="1" i="1">
                            <a:latin typeface="Cambria Math"/>
                          </a:rPr>
                        </m:ctrlPr>
                      </m:fPr>
                      <m:num>
                        <m:r>
                          <a:rPr lang="en-ZA" sz="3600" b="1" i="1">
                            <a:latin typeface="Cambria Math"/>
                          </a:rPr>
                          <m:t>𝑳𝒐𝒔𝒔</m:t>
                        </m:r>
                        <m:r>
                          <a:rPr lang="en-ZA" sz="3600" b="1" i="1">
                            <a:latin typeface="Cambria Math"/>
                          </a:rPr>
                          <m:t> </m:t>
                        </m:r>
                        <m:r>
                          <a:rPr lang="en-ZA" sz="3600" b="1" i="1">
                            <a:latin typeface="Cambria Math"/>
                          </a:rPr>
                          <m:t>𝒊𝒏</m:t>
                        </m:r>
                        <m:r>
                          <a:rPr lang="en-ZA" sz="3600" b="1" i="1">
                            <a:latin typeface="Cambria Math"/>
                          </a:rPr>
                          <m:t> </m:t>
                        </m:r>
                        <m:r>
                          <a:rPr lang="en-ZA" sz="3600" b="1" i="1">
                            <a:latin typeface="Cambria Math"/>
                          </a:rPr>
                          <m:t>𝒎𝒂𝒔𝒔</m:t>
                        </m:r>
                        <m:r>
                          <a:rPr lang="en-ZA" sz="3600" b="1" i="1">
                            <a:latin typeface="Cambria Math"/>
                          </a:rPr>
                          <m:t> </m:t>
                        </m:r>
                        <m:r>
                          <a:rPr lang="en-ZA" sz="3600" b="1" i="1">
                            <a:latin typeface="Cambria Math"/>
                          </a:rPr>
                          <m:t>𝒐𝒇</m:t>
                        </m:r>
                        <m:r>
                          <a:rPr lang="en-ZA" sz="3600" b="1" i="1">
                            <a:latin typeface="Cambria Math"/>
                          </a:rPr>
                          <m:t> </m:t>
                        </m:r>
                        <m:r>
                          <a:rPr lang="en-ZA" sz="3600" b="1" i="1">
                            <a:latin typeface="Cambria Math"/>
                          </a:rPr>
                          <m:t>𝒔𝒖𝒈𝒂𝒓</m:t>
                        </m:r>
                        <m:r>
                          <a:rPr lang="en-ZA" sz="3600" b="1" i="1">
                            <a:latin typeface="Cambria Math"/>
                          </a:rPr>
                          <m:t> </m:t>
                        </m:r>
                        <m:r>
                          <a:rPr lang="en-ZA" sz="3600" b="1" i="1">
                            <a:latin typeface="Cambria Math"/>
                          </a:rPr>
                          <m:t>𝒐𝒏</m:t>
                        </m:r>
                        <m:r>
                          <a:rPr lang="en-ZA" sz="3600" b="1" i="1">
                            <a:latin typeface="Cambria Math"/>
                          </a:rPr>
                          <m:t> </m:t>
                        </m:r>
                        <m:r>
                          <a:rPr lang="en-ZA" sz="3600" b="1" i="1">
                            <a:latin typeface="Cambria Math"/>
                          </a:rPr>
                          <m:t>𝒅𝒓𝒚𝒊𝒏𝒈</m:t>
                        </m:r>
                      </m:num>
                      <m:den>
                        <m:r>
                          <a:rPr lang="en-ZA" sz="3600" b="1" i="1">
                            <a:latin typeface="Cambria Math"/>
                          </a:rPr>
                          <m:t>𝒎𝒂𝒔𝒔</m:t>
                        </m:r>
                        <m:r>
                          <a:rPr lang="en-ZA" sz="3600" b="1" i="1">
                            <a:latin typeface="Cambria Math"/>
                          </a:rPr>
                          <m:t> </m:t>
                        </m:r>
                        <m:r>
                          <a:rPr lang="en-ZA" sz="3600" b="1" i="1">
                            <a:latin typeface="Cambria Math"/>
                          </a:rPr>
                          <m:t>𝒐𝒇</m:t>
                        </m:r>
                        <m:r>
                          <a:rPr lang="en-ZA" sz="3600" b="1" i="1">
                            <a:latin typeface="Cambria Math"/>
                          </a:rPr>
                          <m:t> </m:t>
                        </m:r>
                        <m:r>
                          <a:rPr lang="en-ZA" sz="3600" b="1" i="1">
                            <a:latin typeface="Cambria Math"/>
                          </a:rPr>
                          <m:t>𝒔𝒖𝒈𝒂𝒓</m:t>
                        </m:r>
                        <m:r>
                          <a:rPr lang="en-ZA" sz="3600" b="1" i="1">
                            <a:latin typeface="Cambria Math"/>
                          </a:rPr>
                          <m:t> </m:t>
                        </m:r>
                        <m:r>
                          <a:rPr lang="en-ZA" sz="3600" b="1" i="1">
                            <a:latin typeface="Cambria Math"/>
                          </a:rPr>
                          <m:t>𝒕𝒂𝒌𝒆𝒏</m:t>
                        </m:r>
                      </m:den>
                    </m:f>
                  </m:oMath>
                </a14:m>
                <a:r>
                  <a:rPr lang="en-ZA" sz="3600" b="1" dirty="0"/>
                  <a:t> × </a:t>
                </a:r>
                <a:r>
                  <a:rPr lang="en-ZA" sz="3600" b="1" dirty="0" smtClean="0"/>
                  <a:t>100</a:t>
                </a:r>
                <a:endParaRPr lang="en-US" sz="4400" b="1" dirty="0"/>
              </a:p>
              <a:p>
                <a:endParaRPr lang="en-US" sz="4500" dirty="0" smtClean="0"/>
              </a:p>
              <a:p>
                <a:pPr marL="0" indent="0">
                  <a:buNone/>
                </a:pPr>
                <a:endParaRPr lang="en-US" sz="4500" dirty="0" smtClean="0"/>
              </a:p>
              <a:p>
                <a:endParaRPr lang="en-US" sz="44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323528" y="1711349"/>
                <a:ext cx="8568952" cy="5030019"/>
              </a:xfrm>
              <a:blipFill rotWithShape="1">
                <a:blip r:embed="rId2"/>
                <a:stretch>
                  <a:fillRect l="-1489" t="-2892" r="-993"/>
                </a:stretch>
              </a:blipFill>
            </p:spPr>
            <p:txBody>
              <a:bodyPr/>
              <a:lstStyle/>
              <a:p>
                <a:r>
                  <a:rPr lang="en-US">
                    <a:noFill/>
                  </a:rPr>
                  <a:t> </a:t>
                </a:r>
              </a:p>
            </p:txBody>
          </p:sp>
        </mc:Fallback>
      </mc:AlternateContent>
    </p:spTree>
    <p:extLst>
      <p:ext uri="{BB962C8B-B14F-4D97-AF65-F5344CB8AC3E}">
        <p14:creationId xmlns:p14="http://schemas.microsoft.com/office/powerpoint/2010/main" val="42075399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US" sz="2900" dirty="0" smtClean="0"/>
              <a:t>An atom is the smallest particle of an element</a:t>
            </a:r>
          </a:p>
          <a:p>
            <a:r>
              <a:rPr lang="en-US" sz="2900" dirty="0" smtClean="0"/>
              <a:t>Atoms combine to form compounds, for e.g.</a:t>
            </a:r>
          </a:p>
          <a:p>
            <a:endParaRPr lang="en-US" sz="2800" dirty="0"/>
          </a:p>
          <a:p>
            <a:endParaRPr lang="en-US" sz="2800" dirty="0" smtClean="0"/>
          </a:p>
          <a:p>
            <a:endParaRPr lang="en-US" sz="2800" dirty="0"/>
          </a:p>
          <a:p>
            <a:endParaRPr lang="en-US" sz="2800" dirty="0" smtClean="0"/>
          </a:p>
          <a:p>
            <a:endParaRPr lang="en-US" sz="2800" dirty="0" smtClean="0"/>
          </a:p>
          <a:p>
            <a:endParaRPr lang="en-US" sz="2800" dirty="0"/>
          </a:p>
          <a:p>
            <a:endParaRPr lang="en-US" sz="2900" dirty="0" smtClean="0"/>
          </a:p>
          <a:p>
            <a:r>
              <a:rPr lang="en-US" sz="2900" dirty="0" smtClean="0"/>
              <a:t>Ions are atoms or combinations of atoms that carry an electric charge e.g. </a:t>
            </a:r>
            <a:r>
              <a:rPr lang="en-ZA" sz="2900" dirty="0"/>
              <a:t>Na</a:t>
            </a:r>
            <a:r>
              <a:rPr lang="en-ZA" sz="2900" baseline="30000" dirty="0"/>
              <a:t>+</a:t>
            </a:r>
            <a:r>
              <a:rPr lang="en-ZA" sz="2900" dirty="0"/>
              <a:t> and Cl</a:t>
            </a:r>
            <a:r>
              <a:rPr lang="en-ZA" sz="2900" baseline="30000" dirty="0"/>
              <a:t>-</a:t>
            </a:r>
            <a:r>
              <a:rPr lang="en-ZA" sz="2900" dirty="0"/>
              <a:t> </a:t>
            </a:r>
            <a:r>
              <a:rPr lang="en-ZA" sz="2900" dirty="0" smtClean="0"/>
              <a:t>or </a:t>
            </a:r>
            <a:r>
              <a:rPr lang="en-ZA" sz="2900" dirty="0"/>
              <a:t>H</a:t>
            </a:r>
            <a:r>
              <a:rPr lang="en-ZA" sz="2900" baseline="30000" dirty="0" smtClean="0"/>
              <a:t>+</a:t>
            </a:r>
          </a:p>
          <a:p>
            <a:r>
              <a:rPr lang="en-ZA" sz="2900" dirty="0" smtClean="0"/>
              <a:t>If an oxygen atom and hydrogen atom combine to form a hydroxide group and then gets a negative charge it becomes a hydroxide ion</a:t>
            </a:r>
          </a:p>
          <a:p>
            <a:r>
              <a:rPr lang="en-ZA" sz="2900" dirty="0" smtClean="0"/>
              <a:t>This process is called ionisation </a:t>
            </a:r>
            <a:endParaRPr lang="en-US" sz="2900" dirty="0" smtClean="0"/>
          </a:p>
          <a:p>
            <a:endParaRPr lang="en-US" sz="2800" dirty="0" smtClean="0"/>
          </a:p>
          <a:p>
            <a:endParaRPr lang="pt-BR" sz="4000" dirty="0"/>
          </a:p>
          <a:p>
            <a:endParaRPr lang="en-US" sz="4400" dirty="0"/>
          </a:p>
          <a:p>
            <a:endParaRPr lang="en-US" sz="4500" dirty="0" smtClean="0"/>
          </a:p>
          <a:p>
            <a:pPr marL="0" indent="0">
              <a:buNone/>
            </a:pPr>
            <a:endParaRPr lang="en-US" sz="4500" dirty="0" smtClean="0"/>
          </a:p>
          <a:p>
            <a:endParaRPr lang="en-US" sz="4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0075" y="2564904"/>
            <a:ext cx="4535487"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97750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US" sz="2900" dirty="0"/>
              <a:t>Water consists of H</a:t>
            </a:r>
            <a:r>
              <a:rPr lang="en-US" sz="2900" baseline="-25000" dirty="0"/>
              <a:t>2</a:t>
            </a:r>
            <a:r>
              <a:rPr lang="en-US" sz="2900" dirty="0"/>
              <a:t>O molecules, but it always contains some hydrogen ions and some hydroxide ions. Each molecule of water that is </a:t>
            </a:r>
            <a:r>
              <a:rPr lang="en-US" sz="2900" dirty="0" err="1"/>
              <a:t>ionised</a:t>
            </a:r>
            <a:r>
              <a:rPr lang="en-US" sz="2900" dirty="0"/>
              <a:t> forms one hydrogen ion and one hydroxide ion.</a:t>
            </a:r>
          </a:p>
          <a:p>
            <a:pPr marL="0" indent="0" algn="ctr">
              <a:buNone/>
            </a:pPr>
            <a:r>
              <a:rPr lang="en-US" sz="3800" b="1" dirty="0"/>
              <a:t>H</a:t>
            </a:r>
            <a:r>
              <a:rPr lang="en-US" sz="3800" b="1" baseline="-25000" dirty="0"/>
              <a:t>2</a:t>
            </a:r>
            <a:r>
              <a:rPr lang="en-US" sz="3800" b="1" dirty="0"/>
              <a:t>O → H+ + OH-</a:t>
            </a:r>
          </a:p>
          <a:p>
            <a:r>
              <a:rPr lang="en-US" sz="2900" dirty="0"/>
              <a:t>In pure water there are equal numbers of H+ and OH-. When this happens the solution is said to be neutral.</a:t>
            </a:r>
          </a:p>
          <a:p>
            <a:r>
              <a:rPr lang="en-US" sz="2900" dirty="0" smtClean="0"/>
              <a:t>When </a:t>
            </a:r>
            <a:r>
              <a:rPr lang="en-US" sz="2900" dirty="0"/>
              <a:t>the concentration of hydrogen ions is greater than the concentration of hydroxide ions the solution is acidic. </a:t>
            </a:r>
            <a:endParaRPr lang="en-US" sz="2900" dirty="0" smtClean="0"/>
          </a:p>
          <a:p>
            <a:r>
              <a:rPr lang="en-US" sz="2900" dirty="0" smtClean="0"/>
              <a:t>When </a:t>
            </a:r>
            <a:r>
              <a:rPr lang="en-US" sz="2900" dirty="0"/>
              <a:t>the concentration of hydroxide ions is greater than the concentration of hydrogen ions the solution is said to be basic or alkaline</a:t>
            </a:r>
            <a:r>
              <a:rPr lang="en-US" sz="2900" dirty="0" smtClean="0"/>
              <a:t>.</a:t>
            </a:r>
            <a:endParaRPr lang="en-US" sz="2800" dirty="0" smtClean="0"/>
          </a:p>
          <a:p>
            <a:endParaRPr lang="pt-BR" sz="4000" dirty="0"/>
          </a:p>
          <a:p>
            <a:endParaRPr lang="en-US" sz="4400" dirty="0"/>
          </a:p>
          <a:p>
            <a:endParaRPr lang="en-US" sz="4500" dirty="0" smtClean="0"/>
          </a:p>
          <a:p>
            <a:pPr marL="0" indent="0">
              <a:buNone/>
            </a:pPr>
            <a:endParaRPr lang="en-US" sz="4500" dirty="0" smtClean="0"/>
          </a:p>
          <a:p>
            <a:endParaRPr lang="en-US" sz="4400" dirty="0"/>
          </a:p>
        </p:txBody>
      </p:sp>
    </p:spTree>
    <p:extLst>
      <p:ext uri="{BB962C8B-B14F-4D97-AF65-F5344CB8AC3E}">
        <p14:creationId xmlns:p14="http://schemas.microsoft.com/office/powerpoint/2010/main" val="28039286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92500" lnSpcReduction="10000"/>
          </a:bodyPr>
          <a:lstStyle/>
          <a:p>
            <a:r>
              <a:rPr lang="en-US" sz="2900" dirty="0" smtClean="0"/>
              <a:t>The </a:t>
            </a:r>
            <a:r>
              <a:rPr lang="en-US" sz="2900" dirty="0"/>
              <a:t>pH scale is a numerical scale from 0 to 14. </a:t>
            </a:r>
            <a:endParaRPr lang="en-US" sz="2900" dirty="0" smtClean="0"/>
          </a:p>
          <a:p>
            <a:r>
              <a:rPr lang="en-US" sz="2900" dirty="0" smtClean="0"/>
              <a:t>The </a:t>
            </a:r>
            <a:r>
              <a:rPr lang="en-US" sz="2900" dirty="0"/>
              <a:t>numbers represent the relative acidity of the solution. </a:t>
            </a:r>
            <a:endParaRPr lang="en-US" sz="2900" dirty="0" smtClean="0"/>
          </a:p>
          <a:p>
            <a:r>
              <a:rPr lang="en-US" sz="2900" dirty="0" smtClean="0"/>
              <a:t>The </a:t>
            </a:r>
            <a:r>
              <a:rPr lang="en-US" sz="2900" dirty="0"/>
              <a:t>mid-point is 7.0. A solution with a pH 7.0 is neutral. </a:t>
            </a:r>
            <a:endParaRPr lang="en-US" sz="2900" dirty="0" smtClean="0"/>
          </a:p>
          <a:p>
            <a:r>
              <a:rPr lang="en-US" sz="2900" dirty="0" smtClean="0"/>
              <a:t>A </a:t>
            </a:r>
            <a:r>
              <a:rPr lang="en-US" sz="2900" dirty="0"/>
              <a:t>solution with a pH less than 7.0 is acidic. The lower the pH the more acidic is the solution. </a:t>
            </a:r>
            <a:endParaRPr lang="en-US" sz="2900" dirty="0" smtClean="0"/>
          </a:p>
          <a:p>
            <a:r>
              <a:rPr lang="en-US" sz="2900" dirty="0" smtClean="0"/>
              <a:t>A </a:t>
            </a:r>
            <a:r>
              <a:rPr lang="en-US" sz="2900" dirty="0"/>
              <a:t>solution with a pH greater than 7.0 is basic or alkaline. The greater the pH the more basic/alkaline the solution (Basic means the same as alkaline). </a:t>
            </a:r>
            <a:endParaRPr lang="en-US" sz="2900" dirty="0" smtClean="0"/>
          </a:p>
          <a:p>
            <a:r>
              <a:rPr lang="en-US" sz="2900" dirty="0" smtClean="0"/>
              <a:t>Acids </a:t>
            </a:r>
            <a:r>
              <a:rPr lang="en-US" sz="2900" dirty="0"/>
              <a:t>have a sour taste. </a:t>
            </a:r>
            <a:endParaRPr lang="en-US" sz="2900" dirty="0" smtClean="0"/>
          </a:p>
          <a:p>
            <a:r>
              <a:rPr lang="en-US" sz="2900" dirty="0" smtClean="0"/>
              <a:t>Bases </a:t>
            </a:r>
            <a:r>
              <a:rPr lang="en-US" sz="2900" dirty="0"/>
              <a:t>/ Alkalis have a soapy feel and are bitter.</a:t>
            </a:r>
          </a:p>
          <a:p>
            <a:endParaRPr lang="en-US" sz="2800" dirty="0" smtClean="0"/>
          </a:p>
          <a:p>
            <a:endParaRPr lang="pt-BR" sz="4000" dirty="0"/>
          </a:p>
          <a:p>
            <a:endParaRPr lang="en-US" sz="4400" dirty="0"/>
          </a:p>
          <a:p>
            <a:endParaRPr lang="en-US" sz="4500" dirty="0" smtClean="0"/>
          </a:p>
          <a:p>
            <a:pPr marL="0" indent="0">
              <a:buNone/>
            </a:pPr>
            <a:endParaRPr lang="en-US" sz="4500" dirty="0" smtClean="0"/>
          </a:p>
          <a:p>
            <a:endParaRPr lang="en-US" sz="4400" dirty="0"/>
          </a:p>
        </p:txBody>
      </p:sp>
    </p:spTree>
    <p:extLst>
      <p:ext uri="{BB962C8B-B14F-4D97-AF65-F5344CB8AC3E}">
        <p14:creationId xmlns:p14="http://schemas.microsoft.com/office/powerpoint/2010/main" val="23900216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 Measurement</a:t>
            </a:r>
            <a:endParaRPr lang="en-ZA" sz="4800"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7130" y="1556792"/>
            <a:ext cx="7275270" cy="511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0468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a:bodyPr>
          <a:lstStyle/>
          <a:p>
            <a:r>
              <a:rPr lang="en-ZA" sz="2800" dirty="0"/>
              <a:t>There are 3 ways of measuring pH:</a:t>
            </a:r>
            <a:endParaRPr lang="en-US" sz="2800" dirty="0"/>
          </a:p>
          <a:p>
            <a:pPr lvl="1"/>
            <a:r>
              <a:rPr lang="en-ZA" sz="2400" dirty="0"/>
              <a:t>Indicator solution </a:t>
            </a:r>
            <a:endParaRPr lang="en-US" sz="2400" dirty="0"/>
          </a:p>
          <a:p>
            <a:pPr lvl="1"/>
            <a:r>
              <a:rPr lang="en-ZA" sz="2400" dirty="0"/>
              <a:t>Indicator paper</a:t>
            </a:r>
            <a:endParaRPr lang="en-US" sz="2400" dirty="0"/>
          </a:p>
          <a:p>
            <a:pPr lvl="1"/>
            <a:r>
              <a:rPr lang="en-ZA" sz="2400" dirty="0"/>
              <a:t>pH meter</a:t>
            </a:r>
            <a:endParaRPr lang="en-US" sz="2400" dirty="0"/>
          </a:p>
          <a:p>
            <a:endParaRPr lang="en-US" sz="2800" dirty="0" smtClean="0"/>
          </a:p>
          <a:p>
            <a:endParaRPr lang="pt-BR" sz="4000" dirty="0"/>
          </a:p>
          <a:p>
            <a:endParaRPr lang="en-US" sz="4400" dirty="0"/>
          </a:p>
          <a:p>
            <a:endParaRPr lang="en-US" sz="4500" dirty="0" smtClean="0"/>
          </a:p>
          <a:p>
            <a:pPr marL="0" indent="0">
              <a:buNone/>
            </a:pPr>
            <a:endParaRPr lang="en-US" sz="4500" dirty="0" smtClean="0"/>
          </a:p>
          <a:p>
            <a:endParaRPr lang="en-US" sz="4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276872"/>
            <a:ext cx="4118025" cy="4118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90682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Ash Determination</a:t>
            </a:r>
            <a:endParaRPr lang="en-ZA" sz="48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US" sz="2800" dirty="0" smtClean="0"/>
                  <a:t>The amount of inorganic salt present in factory streams have an impact on the amount of sucrose that can be recovered</a:t>
                </a:r>
              </a:p>
              <a:p>
                <a:r>
                  <a:rPr lang="en-US" sz="2800" dirty="0" smtClean="0"/>
                  <a:t>Inorganic salts of interest include:</a:t>
                </a:r>
              </a:p>
              <a:p>
                <a:pPr lvl="1"/>
                <a:r>
                  <a:rPr lang="en-ZA" sz="2000" dirty="0"/>
                  <a:t>The most common cations involved are: K</a:t>
                </a:r>
                <a:r>
                  <a:rPr lang="en-ZA" sz="2000" baseline="30000" dirty="0"/>
                  <a:t>+</a:t>
                </a:r>
                <a:r>
                  <a:rPr lang="en-ZA" sz="2000" dirty="0"/>
                  <a:t>, Na</a:t>
                </a:r>
                <a:r>
                  <a:rPr lang="en-ZA" sz="2000" baseline="30000" dirty="0"/>
                  <a:t>+</a:t>
                </a:r>
                <a:r>
                  <a:rPr lang="en-ZA" sz="2000" dirty="0"/>
                  <a:t>, Ca</a:t>
                </a:r>
                <a:r>
                  <a:rPr lang="en-ZA" sz="2000" baseline="30000" dirty="0"/>
                  <a:t>2+</a:t>
                </a:r>
                <a:r>
                  <a:rPr lang="en-ZA" sz="2000" dirty="0"/>
                  <a:t>, Mg</a:t>
                </a:r>
                <a:r>
                  <a:rPr lang="en-ZA" sz="2000" baseline="30000" dirty="0"/>
                  <a:t>2+</a:t>
                </a:r>
                <a:r>
                  <a:rPr lang="en-ZA" sz="2000" dirty="0"/>
                  <a:t>, Fe</a:t>
                </a:r>
                <a:r>
                  <a:rPr lang="en-ZA" sz="2000" baseline="30000" dirty="0"/>
                  <a:t>3+</a:t>
                </a:r>
                <a:endParaRPr lang="en-US" sz="2000" dirty="0"/>
              </a:p>
              <a:p>
                <a:pPr lvl="1"/>
                <a:r>
                  <a:rPr lang="en-ZA" sz="2000" dirty="0"/>
                  <a:t>The most common anions are SO</a:t>
                </a:r>
                <a:r>
                  <a:rPr lang="en-ZA" sz="2000" baseline="-25000" dirty="0"/>
                  <a:t>4</a:t>
                </a:r>
                <a:r>
                  <a:rPr lang="en-ZA" sz="2000" baseline="30000" dirty="0"/>
                  <a:t>2-</a:t>
                </a:r>
                <a:r>
                  <a:rPr lang="en-ZA" sz="2000" dirty="0"/>
                  <a:t>, Cl</a:t>
                </a:r>
                <a:r>
                  <a:rPr lang="en-ZA" sz="2000" baseline="30000" dirty="0"/>
                  <a:t>-</a:t>
                </a:r>
                <a:r>
                  <a:rPr lang="en-ZA" sz="2000" dirty="0"/>
                  <a:t>, PO</a:t>
                </a:r>
                <a:r>
                  <a:rPr lang="en-ZA" sz="2000" baseline="-25000" dirty="0"/>
                  <a:t>4</a:t>
                </a:r>
                <a:r>
                  <a:rPr lang="en-ZA" sz="2000" baseline="30000" dirty="0"/>
                  <a:t>3-</a:t>
                </a:r>
                <a:r>
                  <a:rPr lang="en-ZA" sz="2000" dirty="0"/>
                  <a:t> and SiO</a:t>
                </a:r>
                <a:r>
                  <a:rPr lang="en-ZA" sz="2000" baseline="-25000" dirty="0"/>
                  <a:t>4</a:t>
                </a:r>
                <a:r>
                  <a:rPr lang="en-ZA" sz="2000" baseline="30000" dirty="0"/>
                  <a:t>4-</a:t>
                </a:r>
                <a:endParaRPr lang="en-US" sz="2000" dirty="0"/>
              </a:p>
              <a:p>
                <a:r>
                  <a:rPr lang="en-US" sz="2800" dirty="0" smtClean="0"/>
                  <a:t>Methods of analysis include:</a:t>
                </a:r>
              </a:p>
              <a:p>
                <a:pPr lvl="1"/>
                <a:r>
                  <a:rPr lang="en-US" sz="2000" dirty="0" err="1" smtClean="0"/>
                  <a:t>Ashing</a:t>
                </a:r>
                <a:r>
                  <a:rPr lang="en-US" sz="2000" dirty="0" smtClean="0"/>
                  <a:t> – decomposes all the organic content of a sample into gas leaving behind the inorganic ash</a:t>
                </a:r>
              </a:p>
              <a:p>
                <a:pPr lvl="1"/>
                <a:r>
                  <a:rPr lang="en-US" sz="2000" dirty="0" err="1" smtClean="0"/>
                  <a:t>Sulphated</a:t>
                </a:r>
                <a:r>
                  <a:rPr lang="en-US" sz="2000" dirty="0" smtClean="0"/>
                  <a:t> ash – Involves </a:t>
                </a:r>
                <a:r>
                  <a:rPr lang="en-US" sz="2000" dirty="0" err="1" smtClean="0"/>
                  <a:t>ashing</a:t>
                </a:r>
                <a:r>
                  <a:rPr lang="en-US" sz="2000" dirty="0" smtClean="0"/>
                  <a:t> with a small amount of </a:t>
                </a:r>
                <a:r>
                  <a:rPr lang="en-US" sz="2000" dirty="0" err="1" smtClean="0"/>
                  <a:t>sulphuric</a:t>
                </a:r>
                <a:r>
                  <a:rPr lang="en-US" sz="2000" dirty="0" smtClean="0"/>
                  <a:t> acid</a:t>
                </a:r>
              </a:p>
              <a:p>
                <a:pPr lvl="1"/>
                <a:r>
                  <a:rPr lang="en-US" sz="2000" dirty="0" smtClean="0"/>
                  <a:t>Conductivity ash – using an electric current in product solutions</a:t>
                </a:r>
              </a:p>
              <a:p>
                <a:r>
                  <a:rPr lang="en-ZA" sz="2800" dirty="0"/>
                  <a:t>The ash % product is readily found using the following </a:t>
                </a:r>
                <a:r>
                  <a:rPr lang="en-ZA" sz="2800" dirty="0" smtClean="0"/>
                  <a:t>formula:</a:t>
                </a:r>
                <a:endParaRPr lang="en-US" sz="2800" dirty="0"/>
              </a:p>
              <a:p>
                <a:pPr marL="0" indent="0" algn="ctr">
                  <a:buNone/>
                </a:pPr>
                <a:r>
                  <a:rPr lang="en-ZA" sz="2800" b="1" dirty="0"/>
                  <a:t>Ash % product  = </a:t>
                </a:r>
                <a14:m>
                  <m:oMath xmlns:m="http://schemas.openxmlformats.org/officeDocument/2006/math">
                    <m:f>
                      <m:fPr>
                        <m:ctrlPr>
                          <a:rPr lang="en-US" sz="2800" b="1" i="1">
                            <a:latin typeface="Cambria Math"/>
                          </a:rPr>
                        </m:ctrlPr>
                      </m:fPr>
                      <m:num>
                        <m:r>
                          <a:rPr lang="en-ZA" sz="2800" b="1" i="1">
                            <a:latin typeface="Cambria Math"/>
                          </a:rPr>
                          <m:t>𝑴𝒂𝒔𝒔</m:t>
                        </m:r>
                        <m:r>
                          <a:rPr lang="en-ZA" sz="2800" b="1" i="1">
                            <a:latin typeface="Cambria Math"/>
                          </a:rPr>
                          <m:t> </m:t>
                        </m:r>
                        <m:r>
                          <a:rPr lang="en-ZA" sz="2800" b="1" i="1">
                            <a:latin typeface="Cambria Math"/>
                          </a:rPr>
                          <m:t>𝒐𝒇</m:t>
                        </m:r>
                        <m:r>
                          <a:rPr lang="en-ZA" sz="2800" b="1" i="1">
                            <a:latin typeface="Cambria Math"/>
                          </a:rPr>
                          <m:t> </m:t>
                        </m:r>
                        <m:r>
                          <a:rPr lang="en-ZA" sz="2800" b="1" i="1">
                            <a:latin typeface="Cambria Math"/>
                          </a:rPr>
                          <m:t>𝒂𝒔𝒉</m:t>
                        </m:r>
                      </m:num>
                      <m:den>
                        <m:r>
                          <a:rPr lang="en-ZA" sz="2800" b="1" i="1">
                            <a:latin typeface="Cambria Math"/>
                          </a:rPr>
                          <m:t>𝑴𝒂𝒔𝒔</m:t>
                        </m:r>
                        <m:r>
                          <a:rPr lang="en-ZA" sz="2800" b="1" i="1">
                            <a:latin typeface="Cambria Math"/>
                          </a:rPr>
                          <m:t> </m:t>
                        </m:r>
                        <m:r>
                          <a:rPr lang="en-ZA" sz="2800" b="1" i="1">
                            <a:latin typeface="Cambria Math"/>
                          </a:rPr>
                          <m:t>𝒐𝒇</m:t>
                        </m:r>
                        <m:r>
                          <a:rPr lang="en-ZA" sz="2800" b="1" i="1">
                            <a:latin typeface="Cambria Math"/>
                          </a:rPr>
                          <m:t> </m:t>
                        </m:r>
                        <m:r>
                          <a:rPr lang="en-ZA" sz="2800" b="1" i="1">
                            <a:latin typeface="Cambria Math"/>
                          </a:rPr>
                          <m:t>𝒐𝒓𝒊𝒈𝒊𝒏𝒂𝒍</m:t>
                        </m:r>
                        <m:r>
                          <a:rPr lang="en-ZA" sz="2800" b="1" i="1">
                            <a:latin typeface="Cambria Math"/>
                          </a:rPr>
                          <m:t> </m:t>
                        </m:r>
                        <m:r>
                          <a:rPr lang="en-ZA" sz="2800" b="1" i="1">
                            <a:latin typeface="Cambria Math"/>
                          </a:rPr>
                          <m:t>𝒔𝒂𝒎𝒑𝒍𝒆</m:t>
                        </m:r>
                      </m:den>
                    </m:f>
                  </m:oMath>
                </a14:m>
                <a:r>
                  <a:rPr lang="en-ZA" sz="2800" b="1" dirty="0"/>
                  <a:t>× 100</a:t>
                </a:r>
                <a:endParaRPr lang="en-US" sz="2800" dirty="0"/>
              </a:p>
              <a:p>
                <a:pPr marL="457200" lvl="1" indent="0">
                  <a:buNone/>
                </a:pPr>
                <a:endParaRPr lang="en-US" dirty="0"/>
              </a:p>
              <a:p>
                <a:endParaRPr lang="en-US" sz="2800" dirty="0" smtClean="0"/>
              </a:p>
              <a:p>
                <a:endParaRPr lang="pt-BR" sz="4000" dirty="0"/>
              </a:p>
              <a:p>
                <a:endParaRPr lang="en-US" sz="4400" dirty="0"/>
              </a:p>
              <a:p>
                <a:endParaRPr lang="en-US" sz="4500" dirty="0" smtClean="0"/>
              </a:p>
              <a:p>
                <a:pPr marL="0" indent="0">
                  <a:buNone/>
                </a:pPr>
                <a:endParaRPr lang="en-US" sz="4500" dirty="0" smtClean="0"/>
              </a:p>
              <a:p>
                <a:endParaRPr lang="en-US" sz="4400"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xfrm>
                <a:off x="323528" y="1711349"/>
                <a:ext cx="8568952" cy="4958011"/>
              </a:xfrm>
              <a:blipFill rotWithShape="1">
                <a:blip r:embed="rId2"/>
                <a:stretch>
                  <a:fillRect l="-922" t="-2076"/>
                </a:stretch>
              </a:blipFill>
            </p:spPr>
            <p:txBody>
              <a:bodyPr/>
              <a:lstStyle/>
              <a:p>
                <a:r>
                  <a:rPr lang="en-US">
                    <a:noFill/>
                  </a:rPr>
                  <a:t> </a:t>
                </a:r>
              </a:p>
            </p:txBody>
          </p:sp>
        </mc:Fallback>
      </mc:AlternateContent>
    </p:spTree>
    <p:extLst>
      <p:ext uri="{BB962C8B-B14F-4D97-AF65-F5344CB8AC3E}">
        <p14:creationId xmlns:p14="http://schemas.microsoft.com/office/powerpoint/2010/main" val="42379686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Conductivity Ash</a:t>
            </a:r>
            <a:endParaRPr lang="en-ZA" sz="4800"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1497718"/>
            <a:ext cx="5976664" cy="530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90044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Phosphate Determinations</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a:bodyPr>
          <a:lstStyle/>
          <a:p>
            <a:r>
              <a:rPr lang="en-ZA" sz="2000" dirty="0" smtClean="0"/>
              <a:t>The </a:t>
            </a:r>
            <a:r>
              <a:rPr lang="en-ZA" sz="2000" dirty="0"/>
              <a:t>phosphate content is the most important factor affecting efficient clarification. </a:t>
            </a:r>
            <a:endParaRPr lang="en-ZA" sz="2000" dirty="0" smtClean="0"/>
          </a:p>
          <a:p>
            <a:r>
              <a:rPr lang="en-ZA" sz="2000" dirty="0" smtClean="0"/>
              <a:t>If </a:t>
            </a:r>
            <a:r>
              <a:rPr lang="en-ZA" sz="2000" dirty="0"/>
              <a:t>the phosphate content is below 200 ppm, addition of phosphate in the form of phosphoric acid (H</a:t>
            </a:r>
            <a:r>
              <a:rPr lang="en-ZA" sz="2000" baseline="-25000" dirty="0"/>
              <a:t>3</a:t>
            </a:r>
            <a:r>
              <a:rPr lang="en-ZA" sz="2000" dirty="0"/>
              <a:t>PO</a:t>
            </a:r>
            <a:r>
              <a:rPr lang="en-ZA" sz="2000" baseline="-25000" dirty="0"/>
              <a:t>4</a:t>
            </a:r>
            <a:r>
              <a:rPr lang="en-ZA" sz="2000" dirty="0"/>
              <a:t>) or phosphoric oxide (P</a:t>
            </a:r>
            <a:r>
              <a:rPr lang="en-ZA" sz="2000" baseline="-25000" dirty="0"/>
              <a:t>2</a:t>
            </a:r>
            <a:r>
              <a:rPr lang="en-ZA" sz="2000" dirty="0"/>
              <a:t>O</a:t>
            </a:r>
            <a:r>
              <a:rPr lang="en-ZA" sz="2000" baseline="-25000" dirty="0"/>
              <a:t>5</a:t>
            </a:r>
            <a:r>
              <a:rPr lang="en-ZA" sz="2000" dirty="0"/>
              <a:t>) is required. </a:t>
            </a:r>
            <a:endParaRPr lang="en-ZA" sz="2000" dirty="0" smtClean="0"/>
          </a:p>
          <a:p>
            <a:r>
              <a:rPr lang="en-ZA" sz="2000" dirty="0" smtClean="0"/>
              <a:t>Phosphoric </a:t>
            </a:r>
            <a:r>
              <a:rPr lang="en-ZA" sz="2000" dirty="0"/>
              <a:t>oxide reacts with water to yield phosphoric acid which in turn ionises to give hydrogen ions and phosphate ions</a:t>
            </a:r>
            <a:r>
              <a:rPr lang="en-ZA" sz="2000" dirty="0" smtClean="0"/>
              <a:t>.</a:t>
            </a:r>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r>
              <a:rPr lang="en-ZA" sz="2000" dirty="0"/>
              <a:t>The phosphate content of juice (i.e. PO</a:t>
            </a:r>
            <a:r>
              <a:rPr lang="en-ZA" sz="2000" baseline="-25000" dirty="0"/>
              <a:t>4</a:t>
            </a:r>
            <a:r>
              <a:rPr lang="en-ZA" sz="2000" baseline="30000" dirty="0"/>
              <a:t>3-</a:t>
            </a:r>
            <a:r>
              <a:rPr lang="en-ZA" sz="2000" dirty="0"/>
              <a:t> content) is therefore usually referred to as P</a:t>
            </a:r>
            <a:r>
              <a:rPr lang="en-ZA" sz="2000" baseline="-25000" dirty="0"/>
              <a:t>2</a:t>
            </a:r>
            <a:r>
              <a:rPr lang="en-ZA" sz="2000" dirty="0"/>
              <a:t>O</a:t>
            </a:r>
            <a:r>
              <a:rPr lang="en-ZA" sz="2000" baseline="-25000" dirty="0"/>
              <a:t>5</a:t>
            </a:r>
            <a:r>
              <a:rPr lang="en-ZA" sz="2000" dirty="0"/>
              <a:t> content</a:t>
            </a:r>
            <a:r>
              <a:rPr lang="en-ZA" sz="2000" dirty="0" smtClean="0"/>
              <a:t>.</a:t>
            </a:r>
            <a:endParaRPr lang="en-US" sz="4400"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3861048"/>
            <a:ext cx="3888432" cy="1902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92401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Phosphate Determinations</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85000" lnSpcReduction="20000"/>
          </a:bodyPr>
          <a:lstStyle/>
          <a:p>
            <a:r>
              <a:rPr lang="en-US" sz="4400" dirty="0" smtClean="0"/>
              <a:t>Ammonium </a:t>
            </a:r>
            <a:r>
              <a:rPr lang="en-US" sz="4400" dirty="0" err="1" smtClean="0"/>
              <a:t>molybdate</a:t>
            </a:r>
            <a:r>
              <a:rPr lang="en-US" sz="4400" dirty="0" smtClean="0"/>
              <a:t> reacts with phosphate present in a solution forming a blue </a:t>
            </a:r>
            <a:r>
              <a:rPr lang="en-US" sz="4400" dirty="0" err="1" smtClean="0"/>
              <a:t>colour</a:t>
            </a:r>
            <a:endParaRPr lang="en-US" sz="4400" dirty="0" smtClean="0"/>
          </a:p>
          <a:p>
            <a:r>
              <a:rPr lang="en-US" sz="4400" dirty="0" smtClean="0"/>
              <a:t>The darker the blue the greater the concentration of phosphate</a:t>
            </a:r>
          </a:p>
          <a:p>
            <a:r>
              <a:rPr lang="en-US" sz="4400" dirty="0" smtClean="0"/>
              <a:t>A standard graph can be prepared</a:t>
            </a:r>
          </a:p>
          <a:p>
            <a:r>
              <a:rPr lang="en-US" sz="4400" dirty="0" smtClean="0"/>
              <a:t>The measurement of optical density using a spectrophotometer can be used to determine the phosphate content by reading off the standard graph</a:t>
            </a:r>
            <a:endParaRPr lang="en-US" sz="4400" dirty="0"/>
          </a:p>
        </p:txBody>
      </p:sp>
    </p:spTree>
    <p:extLst>
      <p:ext uri="{BB962C8B-B14F-4D97-AF65-F5344CB8AC3E}">
        <p14:creationId xmlns:p14="http://schemas.microsoft.com/office/powerpoint/2010/main" val="28468624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Phosphate Determinations</a:t>
            </a:r>
            <a:endParaRPr lang="en-ZA" sz="48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6769786" cy="4811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67939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Colour and Turbidity</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ZA" sz="4000" dirty="0"/>
              <a:t>Measurement of colour and turbidity (cloudiness) is usually made in clarified </a:t>
            </a:r>
            <a:r>
              <a:rPr lang="en-ZA" sz="4000" dirty="0" smtClean="0"/>
              <a:t>juice</a:t>
            </a:r>
          </a:p>
          <a:p>
            <a:r>
              <a:rPr lang="en-ZA" sz="4000" dirty="0"/>
              <a:t>T</a:t>
            </a:r>
            <a:r>
              <a:rPr lang="en-ZA" sz="4000" dirty="0" smtClean="0"/>
              <a:t>he </a:t>
            </a:r>
            <a:r>
              <a:rPr lang="en-ZA" sz="4000" dirty="0"/>
              <a:t>result gives a </a:t>
            </a:r>
            <a:r>
              <a:rPr lang="en-ZA" sz="4000" dirty="0" smtClean="0"/>
              <a:t>measure </a:t>
            </a:r>
            <a:r>
              <a:rPr lang="en-ZA" sz="4000" dirty="0"/>
              <a:t>of the effectiveness of the clarification process.</a:t>
            </a:r>
            <a:endParaRPr lang="en-US" sz="4000" dirty="0"/>
          </a:p>
          <a:p>
            <a:r>
              <a:rPr lang="en-ZA" sz="4000" dirty="0"/>
              <a:t>Colour measurements on raw sugars are important for two reasons. </a:t>
            </a:r>
            <a:endParaRPr lang="en-ZA" sz="4000" dirty="0" smtClean="0"/>
          </a:p>
          <a:p>
            <a:pPr lvl="1"/>
            <a:r>
              <a:rPr lang="en-ZA" sz="3600" dirty="0" smtClean="0"/>
              <a:t>The </a:t>
            </a:r>
            <a:r>
              <a:rPr lang="en-ZA" sz="3600" dirty="0"/>
              <a:t>raw sugar has to meet certain colour standards before it can be </a:t>
            </a:r>
            <a:r>
              <a:rPr lang="en-ZA" sz="3600" dirty="0" smtClean="0"/>
              <a:t>exported</a:t>
            </a:r>
          </a:p>
          <a:p>
            <a:pPr lvl="1"/>
            <a:r>
              <a:rPr lang="en-ZA" sz="3600" dirty="0" smtClean="0"/>
              <a:t>The </a:t>
            </a:r>
            <a:r>
              <a:rPr lang="en-ZA" sz="3600" dirty="0"/>
              <a:t>higher the colour the greater the cost of refining the </a:t>
            </a:r>
            <a:r>
              <a:rPr lang="en-ZA" sz="3600" dirty="0" smtClean="0"/>
              <a:t>sugar</a:t>
            </a:r>
          </a:p>
          <a:p>
            <a:r>
              <a:rPr lang="en-ZA" sz="4000" dirty="0" smtClean="0"/>
              <a:t>A spectrophotometer is used to measure colour</a:t>
            </a:r>
            <a:endParaRPr lang="en-US" sz="4000" dirty="0"/>
          </a:p>
        </p:txBody>
      </p:sp>
    </p:spTree>
    <p:extLst>
      <p:ext uri="{BB962C8B-B14F-4D97-AF65-F5344CB8AC3E}">
        <p14:creationId xmlns:p14="http://schemas.microsoft.com/office/powerpoint/2010/main" val="16996876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Colour and Turbidity</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92500"/>
          </a:bodyPr>
          <a:lstStyle/>
          <a:p>
            <a:r>
              <a:rPr lang="en-US" sz="4000" dirty="0" smtClean="0"/>
              <a:t>Factors affecting the </a:t>
            </a:r>
            <a:r>
              <a:rPr lang="en-US" sz="4000" dirty="0" err="1" smtClean="0"/>
              <a:t>colour</a:t>
            </a:r>
            <a:r>
              <a:rPr lang="en-US" sz="4000" dirty="0" smtClean="0"/>
              <a:t> of a solution</a:t>
            </a:r>
          </a:p>
          <a:p>
            <a:pPr lvl="1"/>
            <a:r>
              <a:rPr lang="en-US" dirty="0" smtClean="0"/>
              <a:t>Concentration of dissolved substances (Brix) – the more dilute the lighter the </a:t>
            </a:r>
            <a:r>
              <a:rPr lang="en-US" dirty="0" err="1" smtClean="0"/>
              <a:t>colour</a:t>
            </a:r>
            <a:endParaRPr lang="en-US" dirty="0" smtClean="0"/>
          </a:p>
          <a:p>
            <a:pPr lvl="1"/>
            <a:r>
              <a:rPr lang="en-US" dirty="0" smtClean="0"/>
              <a:t>pH (</a:t>
            </a:r>
            <a:r>
              <a:rPr lang="en-US" dirty="0" err="1" smtClean="0"/>
              <a:t>colour</a:t>
            </a:r>
            <a:r>
              <a:rPr lang="en-US" dirty="0" smtClean="0"/>
              <a:t> can only be compared if measured in solutions with the same pH)</a:t>
            </a:r>
          </a:p>
          <a:p>
            <a:pPr lvl="1"/>
            <a:r>
              <a:rPr lang="en-US" dirty="0" smtClean="0"/>
              <a:t>Turbidity / Clarity (</a:t>
            </a:r>
            <a:r>
              <a:rPr lang="en-US" dirty="0" err="1" smtClean="0"/>
              <a:t>Solutiion</a:t>
            </a:r>
            <a:r>
              <a:rPr lang="en-US" dirty="0" smtClean="0"/>
              <a:t> must first be filtered to get rid of suspended particles)</a:t>
            </a:r>
          </a:p>
          <a:p>
            <a:pPr lvl="1"/>
            <a:r>
              <a:rPr lang="en-US" dirty="0" smtClean="0"/>
              <a:t>Wavelength of light used (The wavelength used for </a:t>
            </a:r>
            <a:r>
              <a:rPr lang="en-US" dirty="0" err="1" smtClean="0"/>
              <a:t>colour</a:t>
            </a:r>
            <a:r>
              <a:rPr lang="en-US" dirty="0" smtClean="0"/>
              <a:t> measurement in sugar is yellow – which is closest in the </a:t>
            </a:r>
            <a:r>
              <a:rPr lang="en-US" dirty="0" err="1" smtClean="0"/>
              <a:t>colour</a:t>
            </a:r>
            <a:r>
              <a:rPr lang="en-US" dirty="0" smtClean="0"/>
              <a:t> spectrum to brown)</a:t>
            </a:r>
          </a:p>
        </p:txBody>
      </p:sp>
    </p:spTree>
    <p:extLst>
      <p:ext uri="{BB962C8B-B14F-4D97-AF65-F5344CB8AC3E}">
        <p14:creationId xmlns:p14="http://schemas.microsoft.com/office/powerpoint/2010/main" val="27418481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Colour and Turbidity analysis</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a:bodyPr>
          <a:lstStyle/>
          <a:p>
            <a:r>
              <a:rPr lang="en-US" sz="4000" dirty="0" smtClean="0"/>
              <a:t>Methods are provided for </a:t>
            </a:r>
            <a:r>
              <a:rPr lang="en-US" sz="4000" dirty="0" err="1" smtClean="0"/>
              <a:t>analysing</a:t>
            </a:r>
            <a:r>
              <a:rPr lang="en-US" sz="4000" dirty="0" smtClean="0"/>
              <a:t> </a:t>
            </a:r>
            <a:r>
              <a:rPr lang="en-US" sz="4000" dirty="0" err="1" smtClean="0"/>
              <a:t>colour</a:t>
            </a:r>
            <a:r>
              <a:rPr lang="en-US" sz="4000" dirty="0" smtClean="0"/>
              <a:t> and turbidity in:</a:t>
            </a:r>
          </a:p>
          <a:p>
            <a:pPr lvl="1"/>
            <a:r>
              <a:rPr lang="en-US" dirty="0" smtClean="0"/>
              <a:t>Clear juice</a:t>
            </a:r>
          </a:p>
          <a:p>
            <a:pPr lvl="1"/>
            <a:r>
              <a:rPr lang="en-US" dirty="0" smtClean="0"/>
              <a:t>Unfiltered juice</a:t>
            </a:r>
          </a:p>
          <a:p>
            <a:pPr lvl="1"/>
            <a:r>
              <a:rPr lang="en-US" dirty="0" smtClean="0"/>
              <a:t>Raw sugar</a:t>
            </a:r>
          </a:p>
          <a:p>
            <a:pPr lvl="2"/>
            <a:r>
              <a:rPr lang="en-US" dirty="0" smtClean="0"/>
              <a:t>By spectrophotometer</a:t>
            </a:r>
          </a:p>
          <a:p>
            <a:pPr lvl="2"/>
            <a:r>
              <a:rPr lang="en-US" dirty="0" smtClean="0"/>
              <a:t>By membrane filtration</a:t>
            </a:r>
          </a:p>
          <a:p>
            <a:pPr lvl="1"/>
            <a:r>
              <a:rPr lang="en-US" dirty="0" smtClean="0"/>
              <a:t>Refined sugar</a:t>
            </a:r>
          </a:p>
        </p:txBody>
      </p:sp>
    </p:spTree>
    <p:extLst>
      <p:ext uri="{BB962C8B-B14F-4D97-AF65-F5344CB8AC3E}">
        <p14:creationId xmlns:p14="http://schemas.microsoft.com/office/powerpoint/2010/main" val="21223230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Starch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85000" lnSpcReduction="20000"/>
          </a:bodyPr>
          <a:lstStyle/>
          <a:p>
            <a:r>
              <a:rPr lang="en-ZA" sz="4000" dirty="0"/>
              <a:t>Starch is a polymer molecule consisting of glucose molecules strung </a:t>
            </a:r>
            <a:r>
              <a:rPr lang="en-ZA" sz="4000" dirty="0" smtClean="0"/>
              <a:t>together.</a:t>
            </a:r>
          </a:p>
          <a:p>
            <a:r>
              <a:rPr lang="en-ZA" sz="4000" dirty="0" smtClean="0"/>
              <a:t>Starch </a:t>
            </a:r>
            <a:r>
              <a:rPr lang="en-ZA" sz="4000" dirty="0"/>
              <a:t>exists in two forms.</a:t>
            </a:r>
            <a:endParaRPr lang="en-US" sz="4000" dirty="0"/>
          </a:p>
          <a:p>
            <a:pPr lvl="1"/>
            <a:r>
              <a:rPr lang="en-ZA" sz="3600" dirty="0"/>
              <a:t>Amylose which is composed of long straight chains containing 200 – 1000 glucose units.</a:t>
            </a:r>
            <a:endParaRPr lang="en-US" sz="3600" dirty="0"/>
          </a:p>
          <a:p>
            <a:pPr lvl="1"/>
            <a:r>
              <a:rPr lang="en-ZA" sz="3600" dirty="0"/>
              <a:t>Amylopectin which consists of comparatively short chains of about 20 glucose units cross–linked (branched).</a:t>
            </a:r>
            <a:endParaRPr lang="en-US" sz="3600" dirty="0"/>
          </a:p>
          <a:p>
            <a:r>
              <a:rPr lang="en-ZA" sz="4000" dirty="0"/>
              <a:t>Starch is insoluble in cold water, but in hot water the granules gelatinise to form an opalescent dispersion</a:t>
            </a:r>
            <a:r>
              <a:rPr lang="en-ZA" sz="4000" dirty="0" smtClean="0"/>
              <a:t>.</a:t>
            </a:r>
            <a:endParaRPr lang="en-US" sz="4000" dirty="0"/>
          </a:p>
        </p:txBody>
      </p:sp>
    </p:spTree>
    <p:extLst>
      <p:ext uri="{BB962C8B-B14F-4D97-AF65-F5344CB8AC3E}">
        <p14:creationId xmlns:p14="http://schemas.microsoft.com/office/powerpoint/2010/main" val="24197165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Starch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70000" lnSpcReduction="20000"/>
          </a:bodyPr>
          <a:lstStyle/>
          <a:p>
            <a:r>
              <a:rPr lang="en-ZA" sz="4000" dirty="0" smtClean="0"/>
              <a:t>Starch </a:t>
            </a:r>
            <a:r>
              <a:rPr lang="en-ZA" sz="4000" dirty="0"/>
              <a:t>is a significant impurity in cane since it persists through the process and is incorporated into the sugar produced. </a:t>
            </a:r>
            <a:endParaRPr lang="en-ZA" sz="4000" dirty="0" smtClean="0"/>
          </a:p>
          <a:p>
            <a:r>
              <a:rPr lang="en-ZA" sz="4000" dirty="0" smtClean="0"/>
              <a:t>This </a:t>
            </a:r>
            <a:r>
              <a:rPr lang="en-ZA" sz="4000" dirty="0"/>
              <a:t>is problematic since.</a:t>
            </a:r>
            <a:endParaRPr lang="en-US" sz="4000" dirty="0"/>
          </a:p>
          <a:p>
            <a:pPr lvl="1"/>
            <a:r>
              <a:rPr lang="en-ZA" sz="3600" dirty="0"/>
              <a:t>Penalties are introduced when the starch content of VHP sugar exceeds certain limits.</a:t>
            </a:r>
            <a:endParaRPr lang="en-US" sz="3600" dirty="0"/>
          </a:p>
          <a:p>
            <a:pPr lvl="1"/>
            <a:r>
              <a:rPr lang="en-ZA" sz="3600" dirty="0"/>
              <a:t>Starch causes severe filtration problems in carbonation refineries.</a:t>
            </a:r>
            <a:endParaRPr lang="en-US" sz="3600" dirty="0"/>
          </a:p>
          <a:p>
            <a:r>
              <a:rPr lang="en-ZA" sz="4000" dirty="0"/>
              <a:t>To limit the amount of starch found in sugar, mills usually add an enzyme called amylase to the syrup before the third evaporation stage. </a:t>
            </a:r>
            <a:endParaRPr lang="en-ZA" sz="4000" dirty="0" smtClean="0"/>
          </a:p>
          <a:p>
            <a:r>
              <a:rPr lang="en-ZA" sz="4000" dirty="0" smtClean="0"/>
              <a:t>This </a:t>
            </a:r>
            <a:r>
              <a:rPr lang="en-ZA" sz="4000" dirty="0"/>
              <a:t>enzyme decomposes the starch into simpler less problematic compounds.</a:t>
            </a:r>
            <a:endParaRPr lang="en-US" dirty="0" smtClean="0"/>
          </a:p>
        </p:txBody>
      </p:sp>
    </p:spTree>
    <p:extLst>
      <p:ext uri="{BB962C8B-B14F-4D97-AF65-F5344CB8AC3E}">
        <p14:creationId xmlns:p14="http://schemas.microsoft.com/office/powerpoint/2010/main" val="23993664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Starch measurement</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fontScale="92500"/>
          </a:bodyPr>
          <a:lstStyle/>
          <a:p>
            <a:r>
              <a:rPr lang="en-US" sz="4000" dirty="0" smtClean="0"/>
              <a:t>Starch content is measured by allowing extracted/precipitated starch to form a blue </a:t>
            </a:r>
            <a:r>
              <a:rPr lang="en-US" sz="4000" dirty="0" err="1" smtClean="0"/>
              <a:t>colour</a:t>
            </a:r>
            <a:r>
              <a:rPr lang="en-US" sz="4000" dirty="0" smtClean="0"/>
              <a:t> reaction with iodine</a:t>
            </a:r>
          </a:p>
          <a:p>
            <a:r>
              <a:rPr lang="en-US" sz="4000" dirty="0" smtClean="0"/>
              <a:t>The intensity of blue </a:t>
            </a:r>
            <a:r>
              <a:rPr lang="en-US" sz="4000" dirty="0" err="1" smtClean="0"/>
              <a:t>colour</a:t>
            </a:r>
            <a:r>
              <a:rPr lang="en-US" sz="4000" dirty="0" smtClean="0"/>
              <a:t> is measured with a spectrometer</a:t>
            </a:r>
          </a:p>
          <a:p>
            <a:r>
              <a:rPr lang="en-US" sz="4000" dirty="0" smtClean="0"/>
              <a:t>This </a:t>
            </a:r>
            <a:r>
              <a:rPr lang="en-US" sz="4000" dirty="0" err="1" smtClean="0"/>
              <a:t>absorbancy</a:t>
            </a:r>
            <a:r>
              <a:rPr lang="en-US" sz="4000" dirty="0" smtClean="0"/>
              <a:t> measurement is compared against a standard graph to determine the concentration of starch </a:t>
            </a:r>
            <a:endParaRPr lang="en-US" dirty="0" smtClean="0"/>
          </a:p>
        </p:txBody>
      </p:sp>
    </p:spTree>
    <p:extLst>
      <p:ext uri="{BB962C8B-B14F-4D97-AF65-F5344CB8AC3E}">
        <p14:creationId xmlns:p14="http://schemas.microsoft.com/office/powerpoint/2010/main" val="30544114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Starch measurement</a:t>
            </a:r>
            <a:endParaRPr lang="en-ZA" sz="4800"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613288"/>
            <a:ext cx="6917271" cy="491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1916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Grain size determination</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a:bodyPr>
          <a:lstStyle/>
          <a:p>
            <a:r>
              <a:rPr lang="en-US" sz="4000" dirty="0" smtClean="0"/>
              <a:t>Crystal sizes vary in any sugar sample</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492896"/>
            <a:ext cx="5760640" cy="40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46266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Grain size determination</a:t>
            </a:r>
            <a:endParaRPr lang="en-ZA" sz="4800" dirty="0"/>
          </a:p>
        </p:txBody>
      </p:sp>
      <p:sp>
        <p:nvSpPr>
          <p:cNvPr id="5" name="Content Placeholder 2"/>
          <p:cNvSpPr>
            <a:spLocks noGrp="1"/>
          </p:cNvSpPr>
          <p:nvPr>
            <p:ph idx="1"/>
          </p:nvPr>
        </p:nvSpPr>
        <p:spPr>
          <a:xfrm>
            <a:off x="323528" y="1711349"/>
            <a:ext cx="8568952" cy="4958011"/>
          </a:xfrm>
          <a:solidFill>
            <a:schemeClr val="bg1">
              <a:lumMod val="95000"/>
              <a:alpha val="75000"/>
            </a:schemeClr>
          </a:solidFill>
          <a:scene3d>
            <a:camera prst="orthographicFront"/>
            <a:lightRig rig="threePt" dir="t"/>
          </a:scene3d>
          <a:sp3d>
            <a:bevelT/>
          </a:sp3d>
        </p:spPr>
        <p:txBody>
          <a:bodyPr>
            <a:normAutofit/>
          </a:bodyPr>
          <a:lstStyle/>
          <a:p>
            <a:r>
              <a:rPr lang="en-US" sz="4000" dirty="0" smtClean="0"/>
              <a:t>Uniformity of crystal size is desirable because:</a:t>
            </a:r>
          </a:p>
          <a:p>
            <a:pPr lvl="1"/>
            <a:r>
              <a:rPr lang="en-US" dirty="0"/>
              <a:t>I</a:t>
            </a:r>
            <a:r>
              <a:rPr lang="en-US" dirty="0" smtClean="0"/>
              <a:t>ncreases storage ability - </a:t>
            </a:r>
            <a:r>
              <a:rPr lang="en-ZA" dirty="0"/>
              <a:t>The smaller grains filling the spaces </a:t>
            </a:r>
            <a:r>
              <a:rPr lang="en-ZA" dirty="0" smtClean="0"/>
              <a:t>lead </a:t>
            </a:r>
            <a:r>
              <a:rPr lang="en-ZA" dirty="0"/>
              <a:t>to trapped moisture that negatively impacts on the keeping quality </a:t>
            </a:r>
            <a:r>
              <a:rPr lang="en-ZA" dirty="0" smtClean="0"/>
              <a:t>of sugar.</a:t>
            </a:r>
            <a:endParaRPr lang="en-US" dirty="0" smtClean="0"/>
          </a:p>
          <a:p>
            <a:pPr lvl="1"/>
            <a:r>
              <a:rPr lang="en-US" dirty="0" smtClean="0"/>
              <a:t>Helps in emptying the </a:t>
            </a:r>
            <a:r>
              <a:rPr lang="en-US" dirty="0" err="1" smtClean="0"/>
              <a:t>centrifugals</a:t>
            </a:r>
            <a:r>
              <a:rPr lang="en-US" dirty="0" smtClean="0"/>
              <a:t> - </a:t>
            </a:r>
            <a:r>
              <a:rPr lang="en-ZA" dirty="0"/>
              <a:t>Smaller grains fill the cavities between larger grains. Due to the molasses layer around crystals this will cause the crystals to stick together and </a:t>
            </a:r>
            <a:r>
              <a:rPr lang="en-ZA" dirty="0" smtClean="0"/>
              <a:t>results </a:t>
            </a:r>
            <a:r>
              <a:rPr lang="en-ZA" dirty="0"/>
              <a:t>in caking</a:t>
            </a:r>
            <a:r>
              <a:rPr lang="en-ZA" dirty="0" smtClean="0"/>
              <a:t>.</a:t>
            </a:r>
            <a:endParaRPr lang="en-US" dirty="0" smtClean="0"/>
          </a:p>
          <a:p>
            <a:pPr lvl="1"/>
            <a:endParaRPr lang="en-US" dirty="0" smtClean="0"/>
          </a:p>
        </p:txBody>
      </p:sp>
    </p:spTree>
    <p:extLst>
      <p:ext uri="{BB962C8B-B14F-4D97-AF65-F5344CB8AC3E}">
        <p14:creationId xmlns:p14="http://schemas.microsoft.com/office/powerpoint/2010/main" val="34628324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Grain size determination</a:t>
            </a:r>
            <a:endParaRPr lang="en-ZA" sz="4800" dirty="0"/>
          </a:p>
        </p:txBody>
      </p:sp>
      <p:sp>
        <p:nvSpPr>
          <p:cNvPr id="5" name="Content Placeholder 2"/>
          <p:cNvSpPr>
            <a:spLocks noGrp="1"/>
          </p:cNvSpPr>
          <p:nvPr>
            <p:ph idx="1"/>
          </p:nvPr>
        </p:nvSpPr>
        <p:spPr>
          <a:xfrm>
            <a:off x="323528" y="1711349"/>
            <a:ext cx="4608512" cy="4958011"/>
          </a:xfrm>
          <a:solidFill>
            <a:schemeClr val="bg1">
              <a:lumMod val="95000"/>
              <a:alpha val="75000"/>
            </a:schemeClr>
          </a:solidFill>
          <a:scene3d>
            <a:camera prst="orthographicFront"/>
            <a:lightRig rig="threePt" dir="t"/>
          </a:scene3d>
          <a:sp3d>
            <a:bevelT/>
          </a:sp3d>
        </p:spPr>
        <p:txBody>
          <a:bodyPr>
            <a:noAutofit/>
          </a:bodyPr>
          <a:lstStyle/>
          <a:p>
            <a:r>
              <a:rPr lang="en-ZA" sz="2400" dirty="0"/>
              <a:t>During a grain size analysis of a sugar sample sieves of different sizes are used to separate the sugar into its different fractions</a:t>
            </a:r>
            <a:r>
              <a:rPr lang="en-ZA" sz="2400" dirty="0" smtClean="0"/>
              <a:t>.</a:t>
            </a:r>
          </a:p>
          <a:p>
            <a:r>
              <a:rPr lang="en-ZA" sz="2400" dirty="0"/>
              <a:t>The mass of each sieve section is determined by massing each sieve empty and later massing the sieve and sugar fraction it contains.</a:t>
            </a:r>
            <a:endParaRPr lang="en-US" sz="2400" dirty="0"/>
          </a:p>
          <a:p>
            <a:r>
              <a:rPr lang="en-ZA" sz="2400" dirty="0"/>
              <a:t>The mass of sugar on each sieve is then expressed as a fraction of the total mass of sugar</a:t>
            </a:r>
            <a:r>
              <a:rPr lang="en-ZA" sz="2400" dirty="0" smtClean="0"/>
              <a:t>.</a:t>
            </a:r>
            <a:endParaRPr lang="en-US" sz="24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3047" y="2612639"/>
            <a:ext cx="1927225"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2636912"/>
            <a:ext cx="1785937"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6825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Reducing Sugar Analysis</a:t>
            </a:r>
            <a:endParaRPr lang="en-ZA" sz="4800" dirty="0"/>
          </a:p>
        </p:txBody>
      </p:sp>
      <p:sp>
        <p:nvSpPr>
          <p:cNvPr id="5" name="Content Placeholder 2"/>
          <p:cNvSpPr>
            <a:spLocks noGrp="1"/>
          </p:cNvSpPr>
          <p:nvPr>
            <p:ph idx="1"/>
          </p:nvPr>
        </p:nvSpPr>
        <p:spPr>
          <a:xfrm>
            <a:off x="323528" y="1711349"/>
            <a:ext cx="8496944" cy="4958011"/>
          </a:xfrm>
          <a:solidFill>
            <a:schemeClr val="bg1">
              <a:lumMod val="95000"/>
              <a:alpha val="75000"/>
            </a:schemeClr>
          </a:solidFill>
          <a:scene3d>
            <a:camera prst="orthographicFront"/>
            <a:lightRig rig="threePt" dir="t"/>
          </a:scene3d>
          <a:sp3d>
            <a:bevelT/>
          </a:sp3d>
        </p:spPr>
        <p:txBody>
          <a:bodyPr>
            <a:noAutofit/>
          </a:bodyPr>
          <a:lstStyle/>
          <a:p>
            <a:r>
              <a:rPr lang="en-ZA" sz="2400" dirty="0"/>
              <a:t>Reducing sugars are the products of the acid hydrolysis of sucrose to yield glucose and fructose.</a:t>
            </a:r>
            <a:endParaRPr lang="en-US" sz="2400" dirty="0"/>
          </a:p>
          <a:p>
            <a:pPr marL="0" indent="0" algn="ctr">
              <a:buNone/>
            </a:pPr>
            <a:r>
              <a:rPr lang="en-ZA" sz="2400" b="1" dirty="0"/>
              <a:t>C</a:t>
            </a:r>
            <a:r>
              <a:rPr lang="en-ZA" sz="2400" b="1" baseline="-25000" dirty="0"/>
              <a:t>12</a:t>
            </a:r>
            <a:r>
              <a:rPr lang="en-ZA" sz="2400" b="1" dirty="0"/>
              <a:t>H</a:t>
            </a:r>
            <a:r>
              <a:rPr lang="en-ZA" sz="2400" b="1" baseline="-25000" dirty="0"/>
              <a:t>22</a:t>
            </a:r>
            <a:r>
              <a:rPr lang="en-ZA" sz="2400" b="1" dirty="0"/>
              <a:t>O</a:t>
            </a:r>
            <a:r>
              <a:rPr lang="en-ZA" sz="2400" b="1" baseline="-25000" dirty="0"/>
              <a:t>11</a:t>
            </a:r>
            <a:r>
              <a:rPr lang="en-ZA" sz="2400" b="1" dirty="0"/>
              <a:t> + H</a:t>
            </a:r>
            <a:r>
              <a:rPr lang="en-ZA" sz="2400" b="1" baseline="-25000" dirty="0"/>
              <a:t>2</a:t>
            </a:r>
            <a:r>
              <a:rPr lang="en-ZA" sz="2400" b="1" dirty="0"/>
              <a:t>O    ↔    C</a:t>
            </a:r>
            <a:r>
              <a:rPr lang="en-ZA" sz="2400" b="1" baseline="-25000" dirty="0"/>
              <a:t>6</a:t>
            </a:r>
            <a:r>
              <a:rPr lang="en-ZA" sz="2400" b="1" dirty="0"/>
              <a:t>H</a:t>
            </a:r>
            <a:r>
              <a:rPr lang="en-ZA" sz="2400" b="1" baseline="-25000" dirty="0"/>
              <a:t>12</a:t>
            </a:r>
            <a:r>
              <a:rPr lang="en-ZA" sz="2400" b="1" dirty="0"/>
              <a:t>O</a:t>
            </a:r>
            <a:r>
              <a:rPr lang="en-ZA" sz="2400" b="1" baseline="-25000" dirty="0"/>
              <a:t>6 </a:t>
            </a:r>
            <a:r>
              <a:rPr lang="en-ZA" sz="2400" b="1" dirty="0"/>
              <a:t>+</a:t>
            </a:r>
            <a:r>
              <a:rPr lang="en-ZA" sz="2400" b="1" baseline="-25000" dirty="0"/>
              <a:t> </a:t>
            </a:r>
            <a:r>
              <a:rPr lang="en-ZA" sz="2400" b="1" dirty="0"/>
              <a:t>C</a:t>
            </a:r>
            <a:r>
              <a:rPr lang="en-ZA" sz="2400" b="1" baseline="-25000" dirty="0"/>
              <a:t>6</a:t>
            </a:r>
            <a:r>
              <a:rPr lang="en-ZA" sz="2400" b="1" dirty="0"/>
              <a:t>H</a:t>
            </a:r>
            <a:r>
              <a:rPr lang="en-ZA" sz="2400" b="1" baseline="-25000" dirty="0"/>
              <a:t>12</a:t>
            </a:r>
            <a:r>
              <a:rPr lang="en-ZA" sz="2400" b="1" dirty="0"/>
              <a:t>O</a:t>
            </a:r>
            <a:r>
              <a:rPr lang="en-ZA" sz="2400" b="1" baseline="-25000" dirty="0"/>
              <a:t>6</a:t>
            </a:r>
            <a:r>
              <a:rPr lang="en-ZA" sz="2400" b="1" dirty="0"/>
              <a:t> </a:t>
            </a:r>
            <a:endParaRPr lang="en-US" sz="2400" b="1" dirty="0"/>
          </a:p>
          <a:p>
            <a:pPr marL="0" indent="0" algn="ctr">
              <a:buNone/>
            </a:pPr>
            <a:r>
              <a:rPr lang="en-ZA" sz="2400" b="1" dirty="0"/>
              <a:t>Sucrose + Water     →     Glucose + Fructose </a:t>
            </a:r>
            <a:endParaRPr lang="en-ZA" sz="2400" b="1" dirty="0" smtClean="0"/>
          </a:p>
          <a:p>
            <a:pPr marL="0" indent="0" algn="ctr">
              <a:buNone/>
            </a:pPr>
            <a:endParaRPr lang="en-ZA" sz="2400" b="1" dirty="0" smtClean="0"/>
          </a:p>
          <a:p>
            <a:pPr marL="0" indent="0" algn="ctr">
              <a:buNone/>
            </a:pPr>
            <a:r>
              <a:rPr lang="en-ZA" sz="2400" b="1" dirty="0"/>
              <a:t> </a:t>
            </a:r>
            <a:r>
              <a:rPr lang="en-ZA" sz="2400" b="1" dirty="0" smtClean="0"/>
              <a:t>                                           Reducing sugars</a:t>
            </a:r>
          </a:p>
          <a:p>
            <a:pPr algn="just"/>
            <a:r>
              <a:rPr lang="en-ZA" sz="2400" dirty="0" smtClean="0"/>
              <a:t>The principal chemical methods for determining reducing sugars are based upon the reducing action of these sugars on alkaline solutions of copper</a:t>
            </a:r>
          </a:p>
          <a:p>
            <a:pPr algn="just"/>
            <a:r>
              <a:rPr lang="en-ZA" sz="2400" dirty="0"/>
              <a:t>The analysis is characterised by the reduction of blue Cu</a:t>
            </a:r>
            <a:r>
              <a:rPr lang="en-ZA" sz="2400" baseline="30000" dirty="0"/>
              <a:t>2+</a:t>
            </a:r>
            <a:r>
              <a:rPr lang="en-ZA" sz="2400" dirty="0"/>
              <a:t> in solution to Cu</a:t>
            </a:r>
            <a:r>
              <a:rPr lang="en-ZA" sz="2400" baseline="30000" dirty="0"/>
              <a:t>-</a:t>
            </a:r>
            <a:r>
              <a:rPr lang="en-ZA" sz="2400" dirty="0"/>
              <a:t> which exists as brown Cu</a:t>
            </a:r>
            <a:r>
              <a:rPr lang="en-ZA" sz="2400" baseline="-25000" dirty="0"/>
              <a:t>2</a:t>
            </a:r>
            <a:r>
              <a:rPr lang="en-ZA" sz="2400" baseline="30000" dirty="0"/>
              <a:t>+</a:t>
            </a:r>
            <a:r>
              <a:rPr lang="en-ZA" sz="2400" dirty="0"/>
              <a:t>O</a:t>
            </a:r>
            <a:r>
              <a:rPr lang="en-ZA" sz="2400" baseline="30000" dirty="0"/>
              <a:t>2-</a:t>
            </a:r>
            <a:r>
              <a:rPr lang="en-ZA" sz="2400" baseline="30000" dirty="0" smtClean="0"/>
              <a:t>-</a:t>
            </a:r>
            <a:r>
              <a:rPr lang="en-ZA" sz="2400" dirty="0" smtClean="0"/>
              <a:t>.</a:t>
            </a:r>
            <a:endParaRPr lang="en-US" sz="2400" b="1" dirty="0"/>
          </a:p>
        </p:txBody>
      </p:sp>
      <p:sp>
        <p:nvSpPr>
          <p:cNvPr id="2" name="Right Brace 1"/>
          <p:cNvSpPr/>
          <p:nvPr/>
        </p:nvSpPr>
        <p:spPr>
          <a:xfrm rot="5400000">
            <a:off x="5688124" y="2168860"/>
            <a:ext cx="720080" cy="2664296"/>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206765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Reducing Sugar Analysis</a:t>
            </a:r>
            <a:endParaRPr lang="en-ZA" sz="4800" dirty="0"/>
          </a:p>
        </p:txBody>
      </p:sp>
      <p:sp>
        <p:nvSpPr>
          <p:cNvPr id="5" name="Content Placeholder 2"/>
          <p:cNvSpPr>
            <a:spLocks noGrp="1"/>
          </p:cNvSpPr>
          <p:nvPr>
            <p:ph idx="1"/>
          </p:nvPr>
        </p:nvSpPr>
        <p:spPr>
          <a:xfrm>
            <a:off x="323528" y="1711349"/>
            <a:ext cx="8496944" cy="4958011"/>
          </a:xfrm>
          <a:solidFill>
            <a:schemeClr val="bg1">
              <a:lumMod val="95000"/>
              <a:alpha val="75000"/>
            </a:schemeClr>
          </a:solidFill>
          <a:scene3d>
            <a:camera prst="orthographicFront"/>
            <a:lightRig rig="threePt" dir="t"/>
          </a:scene3d>
          <a:sp3d>
            <a:bevelT/>
          </a:sp3d>
        </p:spPr>
        <p:txBody>
          <a:bodyPr>
            <a:noAutofit/>
          </a:bodyPr>
          <a:lstStyle/>
          <a:p>
            <a:r>
              <a:rPr lang="en-ZA" sz="2800" dirty="0" smtClean="0"/>
              <a:t>Fehling’s solution is used in two methods:</a:t>
            </a:r>
          </a:p>
          <a:p>
            <a:pPr lvl="1"/>
            <a:r>
              <a:rPr lang="en-ZA" sz="2200" dirty="0" smtClean="0"/>
              <a:t>Volumetric </a:t>
            </a:r>
            <a:r>
              <a:rPr lang="en-ZA" sz="2200" dirty="0"/>
              <a:t>methods based upon the complete reduction of a measured volume of standard solution that contain a known amount of </a:t>
            </a:r>
            <a:r>
              <a:rPr lang="en-ZA" sz="2200" dirty="0" smtClean="0"/>
              <a:t>copper.</a:t>
            </a:r>
            <a:endParaRPr lang="en-US" sz="2200" dirty="0"/>
          </a:p>
          <a:p>
            <a:pPr lvl="1"/>
            <a:r>
              <a:rPr lang="en-ZA" sz="2200" dirty="0" smtClean="0"/>
              <a:t>Method </a:t>
            </a:r>
            <a:r>
              <a:rPr lang="en-ZA" sz="2200" dirty="0"/>
              <a:t>in which an excess of copper reagent is employed and either the reduced or unreduced copper determined, with or without previous filtration. In some methods, the reduced copper is estimated gravimetrically by titration or </a:t>
            </a:r>
            <a:r>
              <a:rPr lang="en-ZA" sz="2200" dirty="0" err="1"/>
              <a:t>colorimetrically</a:t>
            </a:r>
            <a:r>
              <a:rPr lang="en-ZA" sz="2200" dirty="0" smtClean="0"/>
              <a:t>.</a:t>
            </a:r>
          </a:p>
          <a:p>
            <a:r>
              <a:rPr lang="en-ZA" sz="2800" dirty="0" smtClean="0"/>
              <a:t>Lane and </a:t>
            </a:r>
            <a:r>
              <a:rPr lang="en-ZA" sz="2800" dirty="0" err="1" smtClean="0"/>
              <a:t>Eynon</a:t>
            </a:r>
            <a:r>
              <a:rPr lang="en-ZA" sz="2800" dirty="0" smtClean="0"/>
              <a:t> discovered that methylene blue can be used as an indicator of the end-point.</a:t>
            </a:r>
          </a:p>
          <a:p>
            <a:r>
              <a:rPr lang="en-ZA" sz="2800" dirty="0" smtClean="0"/>
              <a:t>Thus, a titration is used to determine reducing sugars in juice</a:t>
            </a:r>
            <a:endParaRPr lang="en-US" sz="2800" dirty="0"/>
          </a:p>
        </p:txBody>
      </p:sp>
    </p:spTree>
    <p:extLst>
      <p:ext uri="{BB962C8B-B14F-4D97-AF65-F5344CB8AC3E}">
        <p14:creationId xmlns:p14="http://schemas.microsoft.com/office/powerpoint/2010/main" val="2322168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Reducing Sugar Analysis</a:t>
            </a:r>
            <a:endParaRPr lang="en-ZA" sz="4800" dirty="0"/>
          </a:p>
        </p:txBody>
      </p:sp>
      <p:sp>
        <p:nvSpPr>
          <p:cNvPr id="5" name="Content Placeholder 2"/>
          <p:cNvSpPr>
            <a:spLocks noGrp="1"/>
          </p:cNvSpPr>
          <p:nvPr>
            <p:ph idx="1"/>
          </p:nvPr>
        </p:nvSpPr>
        <p:spPr>
          <a:xfrm>
            <a:off x="323528" y="1711349"/>
            <a:ext cx="4536504" cy="4958011"/>
          </a:xfrm>
          <a:solidFill>
            <a:schemeClr val="bg1">
              <a:lumMod val="95000"/>
              <a:alpha val="75000"/>
            </a:schemeClr>
          </a:solidFill>
          <a:scene3d>
            <a:camera prst="orthographicFront"/>
            <a:lightRig rig="threePt" dir="t"/>
          </a:scene3d>
          <a:sp3d>
            <a:bevelT/>
          </a:sp3d>
        </p:spPr>
        <p:txBody>
          <a:bodyPr>
            <a:noAutofit/>
          </a:bodyPr>
          <a:lstStyle/>
          <a:p>
            <a:r>
              <a:rPr lang="en-US" sz="4000" dirty="0" smtClean="0"/>
              <a:t>Titrations are used to determine reducing sugars:</a:t>
            </a:r>
          </a:p>
          <a:p>
            <a:pPr lvl="1"/>
            <a:r>
              <a:rPr lang="en-US" sz="4000" dirty="0" smtClean="0"/>
              <a:t>In juice</a:t>
            </a:r>
          </a:p>
          <a:p>
            <a:pPr lvl="1"/>
            <a:r>
              <a:rPr lang="en-US" sz="4000" dirty="0" smtClean="0"/>
              <a:t>In syrup</a:t>
            </a:r>
          </a:p>
          <a:p>
            <a:pPr lvl="1"/>
            <a:r>
              <a:rPr lang="en-US" sz="4000" dirty="0" smtClean="0"/>
              <a:t>In molasses</a:t>
            </a:r>
            <a:endParaRPr lang="en-US" sz="40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196752"/>
            <a:ext cx="3491731" cy="5393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3253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Reducing Sugar Analysis to estimate Sucrose content</a:t>
            </a:r>
            <a:endParaRPr lang="en-ZA" sz="4800" dirty="0"/>
          </a:p>
        </p:txBody>
      </p:sp>
      <p:sp>
        <p:nvSpPr>
          <p:cNvPr id="5" name="Content Placeholder 2"/>
          <p:cNvSpPr>
            <a:spLocks noGrp="1"/>
          </p:cNvSpPr>
          <p:nvPr>
            <p:ph idx="1"/>
          </p:nvPr>
        </p:nvSpPr>
        <p:spPr>
          <a:xfrm>
            <a:off x="323528" y="1711349"/>
            <a:ext cx="8496944" cy="4958011"/>
          </a:xfrm>
          <a:solidFill>
            <a:schemeClr val="bg1">
              <a:lumMod val="95000"/>
              <a:alpha val="75000"/>
            </a:schemeClr>
          </a:solidFill>
          <a:scene3d>
            <a:camera prst="orthographicFront"/>
            <a:lightRig rig="threePt" dir="t"/>
          </a:scene3d>
          <a:sp3d>
            <a:bevelT/>
          </a:sp3d>
        </p:spPr>
        <p:txBody>
          <a:bodyPr>
            <a:noAutofit/>
          </a:bodyPr>
          <a:lstStyle/>
          <a:p>
            <a:r>
              <a:rPr lang="en-ZA" sz="2800" dirty="0"/>
              <a:t>The only method to accurately determine the sucrose content of a sample is by using gas or liquid chromatography. </a:t>
            </a:r>
            <a:endParaRPr lang="en-ZA" sz="2800" dirty="0" smtClean="0"/>
          </a:p>
          <a:p>
            <a:r>
              <a:rPr lang="en-ZA" sz="2800" dirty="0" smtClean="0"/>
              <a:t>However</a:t>
            </a:r>
            <a:r>
              <a:rPr lang="en-ZA" sz="2800" dirty="0"/>
              <a:t>, it is possible to obtain a very good / approximation by the following procedure:</a:t>
            </a:r>
            <a:endParaRPr lang="en-US" sz="2800" dirty="0"/>
          </a:p>
          <a:p>
            <a:pPr lvl="1"/>
            <a:r>
              <a:rPr lang="en-ZA" sz="2400" dirty="0"/>
              <a:t>Determine the reducing sugars % sample.</a:t>
            </a:r>
            <a:endParaRPr lang="en-US" sz="2400" dirty="0"/>
          </a:p>
          <a:p>
            <a:pPr lvl="1"/>
            <a:r>
              <a:rPr lang="en-ZA" sz="2400" dirty="0"/>
              <a:t>Invert all the sucrose in the sample by heating and acidifying </a:t>
            </a:r>
            <a:endParaRPr lang="en-US" sz="2400" dirty="0"/>
          </a:p>
          <a:p>
            <a:pPr lvl="1"/>
            <a:r>
              <a:rPr lang="en-ZA" sz="2400" dirty="0"/>
              <a:t>Determine the reducing sugars % inverted sample </a:t>
            </a:r>
            <a:endParaRPr lang="en-US" sz="2400" dirty="0"/>
          </a:p>
          <a:p>
            <a:pPr marL="0" lvl="0" indent="0">
              <a:buNone/>
            </a:pPr>
            <a:r>
              <a:rPr lang="en-ZA" sz="2800" dirty="0"/>
              <a:t>Sucrose % </a:t>
            </a:r>
            <a:r>
              <a:rPr lang="en-ZA" sz="2800" dirty="0" smtClean="0"/>
              <a:t>sample  </a:t>
            </a:r>
          </a:p>
          <a:p>
            <a:pPr marL="0" lvl="0" indent="0">
              <a:buNone/>
            </a:pPr>
            <a:r>
              <a:rPr lang="en-ZA" sz="2400" b="1" dirty="0" smtClean="0"/>
              <a:t>= </a:t>
            </a:r>
            <a:r>
              <a:rPr lang="en-ZA" sz="2400" b="1" dirty="0"/>
              <a:t>Reducing sugars % inverted sample – Reducing sugars% sample</a:t>
            </a:r>
            <a:endParaRPr lang="en-US" sz="2400" b="1" dirty="0"/>
          </a:p>
        </p:txBody>
      </p:sp>
    </p:spTree>
    <p:extLst>
      <p:ext uri="{BB962C8B-B14F-4D97-AF65-F5344CB8AC3E}">
        <p14:creationId xmlns:p14="http://schemas.microsoft.com/office/powerpoint/2010/main" val="28908649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 Trace Analysis</a:t>
            </a:r>
            <a:endParaRPr lang="en-ZA" sz="4800" dirty="0"/>
          </a:p>
        </p:txBody>
      </p:sp>
      <p:sp>
        <p:nvSpPr>
          <p:cNvPr id="5" name="Content Placeholder 2"/>
          <p:cNvSpPr>
            <a:spLocks noGrp="1"/>
          </p:cNvSpPr>
          <p:nvPr>
            <p:ph idx="1"/>
          </p:nvPr>
        </p:nvSpPr>
        <p:spPr>
          <a:xfrm>
            <a:off x="323528" y="1711349"/>
            <a:ext cx="8496944" cy="4958011"/>
          </a:xfrm>
          <a:solidFill>
            <a:schemeClr val="bg1">
              <a:lumMod val="95000"/>
              <a:alpha val="75000"/>
            </a:schemeClr>
          </a:solidFill>
          <a:scene3d>
            <a:camera prst="orthographicFront"/>
            <a:lightRig rig="threePt" dir="t"/>
          </a:scene3d>
          <a:sp3d>
            <a:bevelT/>
          </a:sp3d>
        </p:spPr>
        <p:txBody>
          <a:bodyPr>
            <a:noAutofit/>
          </a:bodyPr>
          <a:lstStyle/>
          <a:p>
            <a:r>
              <a:rPr lang="en-ZA" sz="1800" dirty="0"/>
              <a:t>Sugar can be lost in various ways in a sugar factory. </a:t>
            </a:r>
            <a:endParaRPr lang="en-ZA" sz="1800" dirty="0" smtClean="0"/>
          </a:p>
          <a:p>
            <a:r>
              <a:rPr lang="en-ZA" sz="1800" dirty="0" smtClean="0"/>
              <a:t>Any </a:t>
            </a:r>
            <a:r>
              <a:rPr lang="en-ZA" sz="1800" dirty="0"/>
              <a:t>sugar lost is not recoverable and is a direct loss financially.</a:t>
            </a:r>
            <a:endParaRPr lang="en-US" sz="1800" dirty="0"/>
          </a:p>
          <a:p>
            <a:pPr lvl="1"/>
            <a:r>
              <a:rPr lang="en-ZA" sz="1800" dirty="0"/>
              <a:t>Steam is used in heat juice, syrup and </a:t>
            </a:r>
            <a:r>
              <a:rPr lang="en-ZA" sz="1800" dirty="0" err="1"/>
              <a:t>massecuites</a:t>
            </a:r>
            <a:r>
              <a:rPr lang="en-ZA" sz="1800" dirty="0"/>
              <a:t>. </a:t>
            </a:r>
            <a:endParaRPr lang="en-ZA" sz="1800" dirty="0" smtClean="0"/>
          </a:p>
          <a:p>
            <a:pPr lvl="2"/>
            <a:r>
              <a:rPr lang="en-ZA" sz="1800" dirty="0" smtClean="0"/>
              <a:t>In </a:t>
            </a:r>
            <a:r>
              <a:rPr lang="en-ZA" sz="1800" dirty="0"/>
              <a:t>the vessels where this heating is done a leaking tube could mean that sugar would contaminate the condensate and be lost. </a:t>
            </a:r>
            <a:endParaRPr lang="en-ZA" sz="1800" dirty="0" smtClean="0"/>
          </a:p>
          <a:p>
            <a:pPr lvl="2"/>
            <a:r>
              <a:rPr lang="en-ZA" sz="1800" dirty="0" smtClean="0"/>
              <a:t>If </a:t>
            </a:r>
            <a:r>
              <a:rPr lang="en-ZA" sz="1800" dirty="0"/>
              <a:t>the condensate was to be used as boiler feed water damage could result to the boiler due to scaling and corrosion.</a:t>
            </a:r>
            <a:endParaRPr lang="en-US" sz="1800" dirty="0"/>
          </a:p>
          <a:p>
            <a:pPr lvl="1"/>
            <a:r>
              <a:rPr lang="en-ZA" sz="1800" dirty="0"/>
              <a:t>The cooling tower water used to condense the vapour from the evaporator and pans could be contaminated by entrainment (carry-over</a:t>
            </a:r>
            <a:r>
              <a:rPr lang="en-ZA" sz="1800" dirty="0" smtClean="0"/>
              <a:t>).</a:t>
            </a:r>
          </a:p>
          <a:p>
            <a:pPr lvl="2"/>
            <a:r>
              <a:rPr lang="en-ZA" sz="1800" dirty="0" smtClean="0"/>
              <a:t>The </a:t>
            </a:r>
            <a:r>
              <a:rPr lang="en-ZA" sz="1800" dirty="0"/>
              <a:t>presence of sugar in the cooling water leads to the growth of bacteria causing a loss of efficiency in the cooling tower.</a:t>
            </a:r>
            <a:endParaRPr lang="en-US" sz="1800" dirty="0"/>
          </a:p>
          <a:p>
            <a:pPr lvl="1"/>
            <a:r>
              <a:rPr lang="en-ZA" sz="1800" dirty="0"/>
              <a:t>Spillages washed down the drain cause pollution of streams and rivers and fish and plant life die leading to environmental degradation and prosecution by the Government.</a:t>
            </a:r>
            <a:endParaRPr lang="en-US" sz="1800" dirty="0"/>
          </a:p>
          <a:p>
            <a:r>
              <a:rPr lang="en-ZA" sz="1800" dirty="0"/>
              <a:t>The checking of factory waters for traces of sugar is important and should be done regularly.</a:t>
            </a:r>
            <a:endParaRPr lang="en-US" sz="1800" dirty="0"/>
          </a:p>
        </p:txBody>
      </p:sp>
    </p:spTree>
    <p:extLst>
      <p:ext uri="{BB962C8B-B14F-4D97-AF65-F5344CB8AC3E}">
        <p14:creationId xmlns:p14="http://schemas.microsoft.com/office/powerpoint/2010/main" val="20102630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 Trace Analysis</a:t>
            </a:r>
            <a:endParaRPr lang="en-ZA" sz="4800" dirty="0"/>
          </a:p>
        </p:txBody>
      </p:sp>
      <p:sp>
        <p:nvSpPr>
          <p:cNvPr id="5" name="Content Placeholder 2"/>
          <p:cNvSpPr>
            <a:spLocks noGrp="1"/>
          </p:cNvSpPr>
          <p:nvPr>
            <p:ph idx="1"/>
          </p:nvPr>
        </p:nvSpPr>
        <p:spPr>
          <a:xfrm>
            <a:off x="395536" y="1700808"/>
            <a:ext cx="8496944" cy="4958011"/>
          </a:xfrm>
          <a:solidFill>
            <a:schemeClr val="bg1">
              <a:lumMod val="95000"/>
              <a:alpha val="75000"/>
            </a:schemeClr>
          </a:solidFill>
          <a:scene3d>
            <a:camera prst="orthographicFront"/>
            <a:lightRig rig="threePt" dir="t"/>
          </a:scene3d>
          <a:sp3d>
            <a:bevelT/>
          </a:sp3d>
        </p:spPr>
        <p:txBody>
          <a:bodyPr>
            <a:noAutofit/>
          </a:bodyPr>
          <a:lstStyle/>
          <a:p>
            <a:r>
              <a:rPr lang="en-US" sz="2800" dirty="0" smtClean="0"/>
              <a:t>There are 3 different methods of analysis:</a:t>
            </a:r>
          </a:p>
          <a:p>
            <a:pPr marL="342900" lvl="1" indent="-342900">
              <a:buFont typeface="Arial" panose="020B0604020202020204" pitchFamily="34" charset="0"/>
              <a:buChar char="•"/>
            </a:pPr>
            <a:r>
              <a:rPr lang="en-ZA" dirty="0"/>
              <a:t>The Alpha-naphthol test</a:t>
            </a:r>
            <a:endParaRPr lang="en-US" dirty="0"/>
          </a:p>
          <a:p>
            <a:pPr lvl="1"/>
            <a:r>
              <a:rPr lang="en-ZA" sz="2400" dirty="0" smtClean="0"/>
              <a:t>Qualitative method</a:t>
            </a:r>
          </a:p>
          <a:p>
            <a:pPr lvl="1"/>
            <a:r>
              <a:rPr lang="en-ZA" sz="2400" dirty="0"/>
              <a:t>Q</a:t>
            </a:r>
            <a:r>
              <a:rPr lang="en-ZA" sz="2400" dirty="0" smtClean="0"/>
              <a:t>uick </a:t>
            </a:r>
            <a:r>
              <a:rPr lang="en-ZA" sz="2400" dirty="0"/>
              <a:t>and </a:t>
            </a:r>
            <a:r>
              <a:rPr lang="en-ZA" sz="2400" dirty="0" smtClean="0"/>
              <a:t>easy</a:t>
            </a:r>
          </a:p>
          <a:p>
            <a:pPr lvl="1"/>
            <a:r>
              <a:rPr lang="en-ZA" sz="2400" dirty="0"/>
              <a:t>I</a:t>
            </a:r>
            <a:r>
              <a:rPr lang="en-ZA" sz="2400" dirty="0" smtClean="0"/>
              <a:t>deal </a:t>
            </a:r>
            <a:r>
              <a:rPr lang="en-ZA" sz="2400" dirty="0"/>
              <a:t>for routine </a:t>
            </a:r>
            <a:r>
              <a:rPr lang="en-ZA" sz="2400" dirty="0" smtClean="0"/>
              <a:t>checks</a:t>
            </a:r>
          </a:p>
          <a:p>
            <a:pPr lvl="1"/>
            <a:r>
              <a:rPr lang="en-ZA" sz="2400" dirty="0"/>
              <a:t>O</a:t>
            </a:r>
            <a:r>
              <a:rPr lang="en-ZA" sz="2400" dirty="0" smtClean="0"/>
              <a:t>nly to </a:t>
            </a:r>
            <a:r>
              <a:rPr lang="en-ZA" sz="2400" dirty="0"/>
              <a:t>show whether sugar is present or not.</a:t>
            </a:r>
            <a:endParaRPr lang="en-ZA" sz="2400" dirty="0" smtClean="0"/>
          </a:p>
          <a:p>
            <a:pPr marL="342900" lvl="1" indent="-342900">
              <a:buFont typeface="Arial" panose="020B0604020202020204" pitchFamily="34" charset="0"/>
              <a:buChar char="•"/>
            </a:pPr>
            <a:r>
              <a:rPr lang="en-ZA" dirty="0" smtClean="0"/>
              <a:t>The </a:t>
            </a:r>
            <a:r>
              <a:rPr lang="en-ZA" dirty="0"/>
              <a:t>quantitative </a:t>
            </a:r>
            <a:r>
              <a:rPr lang="en-ZA" dirty="0" smtClean="0"/>
              <a:t>methods - give </a:t>
            </a:r>
            <a:r>
              <a:rPr lang="en-ZA" dirty="0"/>
              <a:t>the actual amount of sugar </a:t>
            </a:r>
            <a:r>
              <a:rPr lang="en-ZA" dirty="0" smtClean="0"/>
              <a:t>present:</a:t>
            </a:r>
          </a:p>
          <a:p>
            <a:pPr lvl="1"/>
            <a:r>
              <a:rPr lang="en-ZA" dirty="0" smtClean="0"/>
              <a:t>The </a:t>
            </a:r>
            <a:r>
              <a:rPr lang="en-ZA" dirty="0"/>
              <a:t>phenol-sulphuric acid method </a:t>
            </a:r>
            <a:endParaRPr lang="en-ZA" dirty="0" smtClean="0"/>
          </a:p>
          <a:p>
            <a:pPr lvl="1"/>
            <a:r>
              <a:rPr lang="en-ZA" dirty="0" smtClean="0"/>
              <a:t>The </a:t>
            </a:r>
            <a:r>
              <a:rPr lang="en-ZA" dirty="0"/>
              <a:t>resorcinol method. </a:t>
            </a:r>
            <a:endParaRPr lang="en-US" dirty="0"/>
          </a:p>
        </p:txBody>
      </p:sp>
    </p:spTree>
    <p:extLst>
      <p:ext uri="{BB962C8B-B14F-4D97-AF65-F5344CB8AC3E}">
        <p14:creationId xmlns:p14="http://schemas.microsoft.com/office/powerpoint/2010/main" val="6751636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83F3D944B9D242BC2B2B737E9F12DD" ma:contentTypeVersion="0" ma:contentTypeDescription="Create a new document." ma:contentTypeScope="" ma:versionID="ed1326efab41682ffb28ddec26180793">
  <xsd:schema xmlns:xsd="http://www.w3.org/2001/XMLSchema" xmlns:xs="http://www.w3.org/2001/XMLSchema" xmlns:p="http://schemas.microsoft.com/office/2006/metadata/properties" targetNamespace="http://schemas.microsoft.com/office/2006/metadata/properties" ma:root="true" ma:fieldsID="553f2d8843fd2aa64b81f9e8c63a66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228D03-7877-48CE-A398-AF6EF757D515}"/>
</file>

<file path=customXml/itemProps2.xml><?xml version="1.0" encoding="utf-8"?>
<ds:datastoreItem xmlns:ds="http://schemas.openxmlformats.org/officeDocument/2006/customXml" ds:itemID="{06720172-594B-40A7-82A6-FDF0B1DF61D1}"/>
</file>

<file path=customXml/itemProps3.xml><?xml version="1.0" encoding="utf-8"?>
<ds:datastoreItem xmlns:ds="http://schemas.openxmlformats.org/officeDocument/2006/customXml" ds:itemID="{98FEA6D1-2BE9-4004-B8FE-352ADDDB6537}"/>
</file>

<file path=docProps/app.xml><?xml version="1.0" encoding="utf-8"?>
<Properties xmlns="http://schemas.openxmlformats.org/officeDocument/2006/extended-properties" xmlns:vt="http://schemas.openxmlformats.org/officeDocument/2006/docPropsVTypes">
  <Template/>
  <TotalTime>4012</TotalTime>
  <Words>3362</Words>
  <Application>Microsoft Office PowerPoint</Application>
  <PresentationFormat>On-screen Show (4:3)</PresentationFormat>
  <Paragraphs>387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PowerPoint Presentation</vt:lpstr>
      <vt:lpstr>The Structure of Sucrose</vt:lpstr>
      <vt:lpstr>Important chemical reactions</vt:lpstr>
      <vt:lpstr>Important chemical reactions (cont.)</vt:lpstr>
      <vt:lpstr>Constituents of Sugar Cane</vt:lpstr>
      <vt:lpstr>% Dissolved Substances (BRIX)</vt:lpstr>
      <vt:lpstr>% Dissolved Substances (BRIX)</vt:lpstr>
      <vt:lpstr>Measuring % dissolved substances</vt:lpstr>
      <vt:lpstr>Measuring % dissolved substances</vt:lpstr>
      <vt:lpstr>Measuring % dissolved substances</vt:lpstr>
      <vt:lpstr>Measuring % dissolved substances</vt:lpstr>
      <vt:lpstr>Measuring % dissolved substances</vt:lpstr>
      <vt:lpstr>Measuring % dissolved substances</vt:lpstr>
      <vt:lpstr>Measuring % dissolved substances</vt:lpstr>
      <vt:lpstr>The Refractometer</vt:lpstr>
      <vt:lpstr>The Refractometer</vt:lpstr>
      <vt:lpstr>Parameters affecting Brix</vt:lpstr>
      <vt:lpstr>Percentage Sucrose</vt:lpstr>
      <vt:lpstr>Percentage Sucrose</vt:lpstr>
      <vt:lpstr>Percentage Sucrose</vt:lpstr>
      <vt:lpstr>Percentage Sucrose</vt:lpstr>
      <vt:lpstr>Percentage Sucrose</vt:lpstr>
      <vt:lpstr>Percentage Sucrose</vt:lpstr>
      <vt:lpstr>Percentage Sucrose</vt:lpstr>
      <vt:lpstr>Percentage Sucrose</vt:lpstr>
      <vt:lpstr>Percentage Sucrose</vt:lpstr>
      <vt:lpstr>Pol Analysis</vt:lpstr>
      <vt:lpstr>Moisture Analysis</vt:lpstr>
      <vt:lpstr>Moisture Analysis</vt:lpstr>
      <vt:lpstr>pH Measurement</vt:lpstr>
      <vt:lpstr>pH Measurement</vt:lpstr>
      <vt:lpstr>pH Measurement</vt:lpstr>
      <vt:lpstr>pH Measurement</vt:lpstr>
      <vt:lpstr>pH Measurement</vt:lpstr>
      <vt:lpstr>Ash Determination</vt:lpstr>
      <vt:lpstr>Conductivity Ash</vt:lpstr>
      <vt:lpstr>Phosphate Determinations</vt:lpstr>
      <vt:lpstr>Phosphate Determinations</vt:lpstr>
      <vt:lpstr>Phosphate Determinations</vt:lpstr>
      <vt:lpstr>Colour and Turbidity</vt:lpstr>
      <vt:lpstr>Colour and Turbidity</vt:lpstr>
      <vt:lpstr>Colour and Turbidity analysis</vt:lpstr>
      <vt:lpstr>Starch measurement</vt:lpstr>
      <vt:lpstr>Starch measurement</vt:lpstr>
      <vt:lpstr>Starch measurement</vt:lpstr>
      <vt:lpstr>Starch measurement</vt:lpstr>
      <vt:lpstr>Grain size determination</vt:lpstr>
      <vt:lpstr>Grain size determination</vt:lpstr>
      <vt:lpstr>Grain size determination</vt:lpstr>
      <vt:lpstr>Reducing Sugar Analysis</vt:lpstr>
      <vt:lpstr>Reducing Sugar Analysis</vt:lpstr>
      <vt:lpstr>Reducing Sugar Analysis</vt:lpstr>
      <vt:lpstr>Reducing Sugar Analysis to estimate Sucrose content</vt:lpstr>
      <vt:lpstr>Sugar Trace Analysis</vt:lpstr>
      <vt:lpstr>Sugar Trace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Merida Roets</dc:creator>
  <cp:lastModifiedBy>User</cp:lastModifiedBy>
  <cp:revision>170</cp:revision>
  <dcterms:created xsi:type="dcterms:W3CDTF">2016-11-15T07:03:29Z</dcterms:created>
  <dcterms:modified xsi:type="dcterms:W3CDTF">2018-10-02T09:15:04Z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0x010100D883F3D944B9D242BC2B2B737E9F12DD</vt:lpwstr>
  </property>
</Properties>
</file>