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83" r:id="rId2"/>
    <p:sldId id="373" r:id="rId3"/>
    <p:sldId id="403" r:id="rId4"/>
    <p:sldId id="384" r:id="rId5"/>
    <p:sldId id="386" r:id="rId6"/>
    <p:sldId id="29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8603FDC-E32A-4AB5-989C-0864C3EAD2B8}" styleName="Themed Style 2 - Accent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75" autoAdjust="0"/>
    <p:restoredTop sz="94582" autoAdjust="0"/>
  </p:normalViewPr>
  <p:slideViewPr>
    <p:cSldViewPr>
      <p:cViewPr>
        <p:scale>
          <a:sx n="66" d="100"/>
          <a:sy n="66" d="100"/>
        </p:scale>
        <p:origin x="-822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 userDrawn="1"/>
        </p:nvSpPr>
        <p:spPr>
          <a:xfrm>
            <a:off x="395536" y="476672"/>
            <a:ext cx="5544616" cy="1754326"/>
          </a:xfrm>
          <a:prstGeom prst="rect">
            <a:avLst/>
          </a:prstGeom>
          <a:solidFill>
            <a:schemeClr val="bg1">
              <a:lumMod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wrap="square" rtlCol="0">
            <a:spAutoFit/>
          </a:bodyPr>
          <a:lstStyle/>
          <a:p>
            <a:pPr algn="ctr"/>
            <a:r>
              <a:rPr lang="it-IT" sz="3600" b="1" dirty="0" smtClean="0">
                <a:solidFill>
                  <a:srgbClr val="C00000"/>
                </a:solidFill>
                <a:latin typeface="+mj-lt"/>
              </a:rPr>
              <a:t>NQF 5: OCCUPATIONAL CERTIFICATE: SUGAR PROCESSING CONTROLLER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5" y="5501695"/>
            <a:ext cx="2160240" cy="1334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92423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49108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58339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96583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34459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22875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860080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3666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99279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77752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884622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3D3F1-B886-4AA3-90B5-F60263DF2F6E}" type="datetimeFigureOut">
              <a:rPr lang="en-ZA" smtClean="0"/>
              <a:t>2019/05/10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F74FE-4481-45CF-9C4D-C8C0AA2C6835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850082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/>
          </p:cNvSpPr>
          <p:nvPr/>
        </p:nvSpPr>
        <p:spPr>
          <a:xfrm>
            <a:off x="1691680" y="2996952"/>
            <a:ext cx="7056784" cy="2232248"/>
          </a:xfrm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2800" dirty="0" smtClean="0">
              <a:solidFill>
                <a:srgbClr val="C0504D">
                  <a:lumMod val="75000"/>
                </a:srgbClr>
              </a:solidFill>
            </a:endParaRPr>
          </a:p>
          <a:p>
            <a:pPr algn="ctr"/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KNOWLEDGE COMPONENT: MODULE 4: SUGAR JUICE </a:t>
            </a:r>
            <a:r>
              <a:rPr lang="en-US" sz="2800" dirty="0" smtClean="0">
                <a:solidFill>
                  <a:srgbClr val="C0504D">
                    <a:lumMod val="75000"/>
                  </a:srgbClr>
                </a:solidFill>
              </a:rPr>
              <a:t>EXTRACTION: KT 1: DEFINITIONS AND COMPOSITION</a:t>
            </a:r>
            <a:endParaRPr lang="en-US" sz="2400" dirty="0" smtClean="0">
              <a:solidFill>
                <a:srgbClr val="C0504D">
                  <a:lumMod val="75000"/>
                </a:srgbClr>
              </a:solidFill>
            </a:endParaRPr>
          </a:p>
          <a:p>
            <a:endParaRPr lang="en-ZA" sz="2400" dirty="0">
              <a:solidFill>
                <a:srgbClr val="C0504D">
                  <a:lumMod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909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Background</a:t>
            </a:r>
            <a:endParaRPr lang="en-ZA" sz="4800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The receiving of cane and the extraction of juice is the first step in the process of sugar manufacturing from sugar cane. </a:t>
            </a:r>
            <a:endParaRPr lang="en-US" dirty="0" smtClean="0"/>
          </a:p>
          <a:p>
            <a:pPr lvl="0"/>
            <a:r>
              <a:rPr lang="en-US" dirty="0" smtClean="0"/>
              <a:t>The </a:t>
            </a:r>
            <a:r>
              <a:rPr lang="en-US" dirty="0"/>
              <a:t>steps involved in sugar juice extraction </a:t>
            </a:r>
            <a:r>
              <a:rPr lang="en-US" dirty="0" smtClean="0"/>
              <a:t>include:</a:t>
            </a:r>
            <a:endParaRPr lang="en-US" dirty="0"/>
          </a:p>
          <a:p>
            <a:pPr marL="900113" lvl="1" indent="-536575">
              <a:tabLst>
                <a:tab pos="900113" algn="l"/>
              </a:tabLst>
            </a:pPr>
            <a:r>
              <a:rPr lang="en-US" dirty="0" smtClean="0"/>
              <a:t>Cane </a:t>
            </a:r>
            <a:r>
              <a:rPr lang="en-US" dirty="0"/>
              <a:t>receiving, handling and conveying</a:t>
            </a:r>
          </a:p>
          <a:p>
            <a:pPr marL="900113" lvl="1" indent="-536575">
              <a:tabLst>
                <a:tab pos="900113" algn="l"/>
              </a:tabLst>
            </a:pPr>
            <a:r>
              <a:rPr lang="en-US" dirty="0" smtClean="0"/>
              <a:t>Cane </a:t>
            </a:r>
            <a:r>
              <a:rPr lang="en-US" dirty="0"/>
              <a:t>preparation</a:t>
            </a:r>
          </a:p>
          <a:p>
            <a:pPr marL="900113" lvl="1" indent="-536575">
              <a:tabLst>
                <a:tab pos="900113" algn="l"/>
              </a:tabLst>
            </a:pPr>
            <a:r>
              <a:rPr lang="en-US" dirty="0" smtClean="0"/>
              <a:t>Milling</a:t>
            </a:r>
            <a:endParaRPr lang="en-US" dirty="0"/>
          </a:p>
          <a:p>
            <a:pPr marL="900113" lvl="1" indent="-536575">
              <a:tabLst>
                <a:tab pos="900113" algn="l"/>
              </a:tabLst>
            </a:pPr>
            <a:r>
              <a:rPr lang="en-US" dirty="0" smtClean="0"/>
              <a:t>Diffusion</a:t>
            </a:r>
            <a:endParaRPr lang="en-US" dirty="0"/>
          </a:p>
          <a:p>
            <a:pPr marL="900113" lvl="1" indent="-536575">
              <a:tabLst>
                <a:tab pos="900113" algn="l"/>
              </a:tabLst>
            </a:pPr>
            <a:r>
              <a:rPr lang="en-US" dirty="0"/>
              <a:t>	Juice screening</a:t>
            </a:r>
          </a:p>
          <a:p>
            <a:pPr marL="900113" lvl="1" indent="-536575">
              <a:tabLst>
                <a:tab pos="900113" algn="l"/>
              </a:tabLst>
            </a:pPr>
            <a:r>
              <a:rPr lang="en-US" dirty="0"/>
              <a:t>	Juice massing</a:t>
            </a:r>
          </a:p>
          <a:p>
            <a:pPr marL="900113" lvl="1" indent="-536575">
              <a:tabLst>
                <a:tab pos="900113" algn="l"/>
              </a:tabLst>
            </a:pPr>
            <a:r>
              <a:rPr lang="en-US" dirty="0" smtClean="0"/>
              <a:t>Bagasse handling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97007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3600" dirty="0" smtClean="0"/>
              <a:t>Definitions and Equations </a:t>
            </a:r>
            <a:endParaRPr lang="en-ZA" sz="36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251520" y="1484784"/>
            <a:ext cx="8712968" cy="525658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2500" b="1" dirty="0" smtClean="0"/>
              <a:t>CANE</a:t>
            </a:r>
            <a:r>
              <a:rPr lang="en-US" sz="2500" b="1" dirty="0"/>
              <a:t>: </a:t>
            </a:r>
            <a:r>
              <a:rPr lang="en-US" sz="2500" dirty="0"/>
              <a:t>The raw material </a:t>
            </a:r>
            <a:r>
              <a:rPr lang="en-US" sz="2500" dirty="0" smtClean="0"/>
              <a:t>delivered </a:t>
            </a:r>
            <a:r>
              <a:rPr lang="en-US" sz="2500" dirty="0"/>
              <a:t>to the factory.</a:t>
            </a: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2500" b="1" dirty="0"/>
              <a:t>SUCROSE: </a:t>
            </a:r>
            <a:r>
              <a:rPr lang="en-US" sz="2500" dirty="0"/>
              <a:t>A disaccharide with the formula C</a:t>
            </a:r>
            <a:r>
              <a:rPr lang="en-US" sz="2500" baseline="-25000" dirty="0"/>
              <a:t>12</a:t>
            </a:r>
            <a:r>
              <a:rPr lang="en-US" sz="2500" dirty="0"/>
              <a:t>H</a:t>
            </a:r>
            <a:r>
              <a:rPr lang="en-US" sz="2500" baseline="-25000" dirty="0"/>
              <a:t>22</a:t>
            </a:r>
            <a:r>
              <a:rPr lang="en-US" sz="2500" dirty="0"/>
              <a:t>O</a:t>
            </a:r>
            <a:r>
              <a:rPr lang="en-US" sz="2500" baseline="-25000" dirty="0"/>
              <a:t>11</a:t>
            </a: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2500" b="1" dirty="0"/>
              <a:t>BRIX : </a:t>
            </a:r>
            <a:r>
              <a:rPr lang="en-US" sz="2500" dirty="0"/>
              <a:t>The percentage by mass of the dissolved substances in a sucrose solution.</a:t>
            </a:r>
          </a:p>
          <a:p>
            <a:pPr>
              <a:spcBef>
                <a:spcPts val="0"/>
              </a:spcBef>
              <a:spcAft>
                <a:spcPts val="100"/>
              </a:spcAft>
            </a:pPr>
            <a:endParaRPr lang="en-US" sz="2500" dirty="0" smtClean="0"/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2500" b="1" dirty="0" smtClean="0"/>
              <a:t>POL </a:t>
            </a:r>
            <a:r>
              <a:rPr lang="en-US" sz="2500" b="1" dirty="0"/>
              <a:t>%: </a:t>
            </a:r>
            <a:r>
              <a:rPr lang="en-US" sz="2500" dirty="0"/>
              <a:t>The apparent sucrose content of a substance expressed as a percentage</a:t>
            </a:r>
            <a:r>
              <a:rPr lang="en-US" sz="2500" dirty="0" smtClean="0"/>
              <a:t>.</a:t>
            </a:r>
          </a:p>
          <a:p>
            <a:pPr marL="0" indent="0">
              <a:spcBef>
                <a:spcPts val="0"/>
              </a:spcBef>
              <a:spcAft>
                <a:spcPts val="100"/>
              </a:spcAft>
              <a:buNone/>
            </a:pPr>
            <a:endParaRPr lang="en-US" sz="2500" dirty="0" smtClean="0"/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2500" dirty="0" smtClean="0"/>
              <a:t>The </a:t>
            </a:r>
            <a:r>
              <a:rPr lang="en-US" sz="2500" dirty="0"/>
              <a:t>pol % is not equal to the sucrose % but is easier to </a:t>
            </a:r>
            <a:r>
              <a:rPr lang="en-US" sz="2500" dirty="0" err="1"/>
              <a:t>analyse</a:t>
            </a:r>
            <a:r>
              <a:rPr lang="en-US" sz="2500" dirty="0"/>
              <a:t> and is used for routine control purposes. For mixed juice the pol % is very close to the sucrose %.</a:t>
            </a:r>
          </a:p>
          <a:p>
            <a:pPr>
              <a:spcBef>
                <a:spcPts val="0"/>
              </a:spcBef>
              <a:spcAft>
                <a:spcPts val="100"/>
              </a:spcAft>
            </a:pPr>
            <a:r>
              <a:rPr lang="en-US" sz="2500" b="1" dirty="0"/>
              <a:t>PURITY: </a:t>
            </a:r>
            <a:r>
              <a:rPr lang="en-US" sz="2500" dirty="0"/>
              <a:t>The percentage ratio of pol to brix of a solution</a:t>
            </a:r>
            <a:r>
              <a:rPr lang="en-US" sz="2500" dirty="0" smtClean="0"/>
              <a:t>.</a:t>
            </a:r>
          </a:p>
          <a:p>
            <a:pPr marL="0" indent="0">
              <a:spcBef>
                <a:spcPts val="0"/>
              </a:spcBef>
              <a:spcAft>
                <a:spcPts val="100"/>
              </a:spcAft>
              <a:buNone/>
            </a:pPr>
            <a:endParaRPr lang="en-US" sz="2500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8624" y="3140968"/>
            <a:ext cx="5745163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20670" y="4149080"/>
            <a:ext cx="4511675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6237312"/>
            <a:ext cx="5745163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4439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Anatomy of Cane</a:t>
            </a:r>
            <a:endParaRPr lang="en-ZA" sz="48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91264" cy="4925144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77500" lnSpcReduction="20000"/>
          </a:bodyPr>
          <a:lstStyle/>
          <a:p>
            <a:r>
              <a:rPr lang="en-ZA" dirty="0"/>
              <a:t>The cane stem consists </a:t>
            </a:r>
            <a:r>
              <a:rPr lang="en-ZA" dirty="0" smtClean="0"/>
              <a:t>of:</a:t>
            </a:r>
          </a:p>
          <a:p>
            <a:pPr lvl="1"/>
            <a:r>
              <a:rPr lang="en-ZA" dirty="0" smtClean="0"/>
              <a:t>Outer </a:t>
            </a:r>
            <a:r>
              <a:rPr lang="en-ZA" dirty="0"/>
              <a:t>rind of thick walled cells </a:t>
            </a:r>
            <a:endParaRPr lang="en-ZA" dirty="0" smtClean="0"/>
          </a:p>
          <a:p>
            <a:pPr lvl="1"/>
            <a:r>
              <a:rPr lang="en-ZA" dirty="0" smtClean="0"/>
              <a:t>Softer </a:t>
            </a:r>
            <a:r>
              <a:rPr lang="en-ZA" dirty="0"/>
              <a:t>parenchyma tissue and vascular bundles </a:t>
            </a:r>
            <a:r>
              <a:rPr lang="en-ZA" dirty="0" smtClean="0"/>
              <a:t>within </a:t>
            </a:r>
          </a:p>
          <a:p>
            <a:r>
              <a:rPr lang="en-ZA" dirty="0" smtClean="0"/>
              <a:t>The </a:t>
            </a:r>
            <a:r>
              <a:rPr lang="en-ZA" dirty="0"/>
              <a:t>rind and vascular bundles constitute the fibrous portion of the cane stalk </a:t>
            </a:r>
            <a:endParaRPr lang="en-ZA" dirty="0" smtClean="0"/>
          </a:p>
          <a:p>
            <a:r>
              <a:rPr lang="en-ZA" dirty="0" smtClean="0"/>
              <a:t>Parenchyma </a:t>
            </a:r>
            <a:r>
              <a:rPr lang="en-ZA" dirty="0"/>
              <a:t>tissue makes up the </a:t>
            </a:r>
            <a:r>
              <a:rPr lang="en-ZA" dirty="0" smtClean="0"/>
              <a:t>pith </a:t>
            </a:r>
          </a:p>
          <a:p>
            <a:r>
              <a:rPr lang="en-ZA" dirty="0" smtClean="0"/>
              <a:t>The </a:t>
            </a:r>
            <a:r>
              <a:rPr lang="en-ZA" dirty="0"/>
              <a:t>fibre and pith together make up the fibre as analysed in the </a:t>
            </a:r>
            <a:r>
              <a:rPr lang="en-ZA" dirty="0" smtClean="0"/>
              <a:t>laboratory</a:t>
            </a:r>
            <a:endParaRPr lang="en-US" dirty="0"/>
          </a:p>
          <a:p>
            <a:r>
              <a:rPr lang="en-ZA" dirty="0"/>
              <a:t>The parenchyma cells contain the rich </a:t>
            </a:r>
            <a:r>
              <a:rPr lang="en-ZA" dirty="0" smtClean="0"/>
              <a:t>juice</a:t>
            </a:r>
          </a:p>
          <a:p>
            <a:r>
              <a:rPr lang="en-ZA" dirty="0" smtClean="0"/>
              <a:t>The </a:t>
            </a:r>
            <a:r>
              <a:rPr lang="en-ZA" dirty="0"/>
              <a:t>lower purity juice is found in the relatively strong vascular </a:t>
            </a:r>
            <a:r>
              <a:rPr lang="en-ZA" dirty="0" smtClean="0"/>
              <a:t>bundles.</a:t>
            </a:r>
          </a:p>
          <a:p>
            <a:r>
              <a:rPr lang="en-ZA" dirty="0" smtClean="0"/>
              <a:t>These </a:t>
            </a:r>
            <a:r>
              <a:rPr lang="en-ZA" dirty="0"/>
              <a:t>vascular bundles carry nutrients between the roots and leaves of the </a:t>
            </a:r>
            <a:r>
              <a:rPr lang="en-ZA" dirty="0" smtClean="0"/>
              <a:t>plant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5567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600200"/>
            <a:ext cx="8291264" cy="4925144"/>
          </a:xfrm>
          <a:prstGeom prst="rect">
            <a:avLst/>
          </a:prstGeo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3600" dirty="0"/>
              <a:t>Microscopic cross-section of </a:t>
            </a:r>
            <a:r>
              <a:rPr lang="en-US" sz="3600" dirty="0" smtClean="0"/>
              <a:t>sugarcane</a:t>
            </a:r>
            <a:endParaRPr lang="en-US" sz="36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140" y="2276872"/>
            <a:ext cx="7914163" cy="36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331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b="1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ZA" sz="4800" dirty="0" smtClean="0"/>
              <a:t>Composition </a:t>
            </a:r>
            <a:r>
              <a:rPr lang="en-ZA" sz="4800" dirty="0"/>
              <a:t>of Cane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19256" cy="4997152"/>
          </a:xfrm>
          <a:solidFill>
            <a:schemeClr val="bg1">
              <a:lumMod val="95000"/>
              <a:alpha val="7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normAutofit fontScale="92500" lnSpcReduction="20000"/>
          </a:bodyPr>
          <a:lstStyle/>
          <a:p>
            <a:r>
              <a:rPr lang="en-ZA" dirty="0"/>
              <a:t>Dissolved </a:t>
            </a:r>
            <a:r>
              <a:rPr lang="en-ZA" dirty="0" smtClean="0"/>
              <a:t>substances - 15% (</a:t>
            </a:r>
            <a:r>
              <a:rPr lang="en-ZA" dirty="0"/>
              <a:t>Brix %)</a:t>
            </a:r>
            <a:endParaRPr lang="en-US" dirty="0"/>
          </a:p>
          <a:p>
            <a:r>
              <a:rPr lang="en-ZA" dirty="0"/>
              <a:t>Insoluble </a:t>
            </a:r>
            <a:r>
              <a:rPr lang="en-ZA" dirty="0" smtClean="0"/>
              <a:t>substances - 15 % (</a:t>
            </a:r>
            <a:r>
              <a:rPr lang="en-ZA" dirty="0"/>
              <a:t>Fibre %)</a:t>
            </a:r>
            <a:endParaRPr lang="en-US" dirty="0"/>
          </a:p>
          <a:p>
            <a:r>
              <a:rPr lang="en-ZA" dirty="0" smtClean="0"/>
              <a:t>Water  - 70% (</a:t>
            </a:r>
            <a:r>
              <a:rPr lang="en-ZA" dirty="0"/>
              <a:t>Moisture %)</a:t>
            </a:r>
            <a:endParaRPr lang="en-US" dirty="0"/>
          </a:p>
          <a:p>
            <a:r>
              <a:rPr lang="en-ZA" dirty="0"/>
              <a:t>The insoluble substances include foreign matter like sand clinging to the cane.</a:t>
            </a:r>
            <a:endParaRPr lang="en-US" dirty="0"/>
          </a:p>
          <a:p>
            <a:r>
              <a:rPr lang="en-ZA" dirty="0"/>
              <a:t>The dissolved substances in cane can be divided into the following categories</a:t>
            </a:r>
            <a:r>
              <a:rPr lang="en-ZA" dirty="0" smtClean="0"/>
              <a:t>:</a:t>
            </a:r>
            <a:endParaRPr lang="en-US" dirty="0"/>
          </a:p>
          <a:p>
            <a:pPr lvl="1"/>
            <a:r>
              <a:rPr lang="en-ZA" dirty="0" smtClean="0"/>
              <a:t>Sucrose ± 13% (</a:t>
            </a:r>
            <a:r>
              <a:rPr lang="en-ZA" dirty="0"/>
              <a:t>Pol %)</a:t>
            </a:r>
            <a:endParaRPr lang="en-US" dirty="0"/>
          </a:p>
          <a:p>
            <a:pPr lvl="1"/>
            <a:r>
              <a:rPr lang="en-ZA" dirty="0"/>
              <a:t>Other </a:t>
            </a:r>
            <a:r>
              <a:rPr lang="en-ZA" dirty="0" smtClean="0"/>
              <a:t>substances ± 2% (</a:t>
            </a:r>
            <a:r>
              <a:rPr lang="en-ZA" dirty="0"/>
              <a:t>Non-Pol %)</a:t>
            </a:r>
            <a:endParaRPr lang="en-US" dirty="0"/>
          </a:p>
          <a:p>
            <a:pPr lvl="2"/>
            <a:r>
              <a:rPr lang="en-ZA" dirty="0" smtClean="0"/>
              <a:t>Other </a:t>
            </a:r>
            <a:r>
              <a:rPr lang="en-ZA" dirty="0"/>
              <a:t>sugars (mainly glucose and fructose) ± 0.9% </a:t>
            </a:r>
            <a:r>
              <a:rPr lang="en-ZA" dirty="0" smtClean="0"/>
              <a:t>(</a:t>
            </a:r>
            <a:r>
              <a:rPr lang="en-ZA" dirty="0"/>
              <a:t>Reducing Sugars %)</a:t>
            </a:r>
            <a:endParaRPr lang="en-US" dirty="0"/>
          </a:p>
          <a:p>
            <a:pPr lvl="2"/>
            <a:r>
              <a:rPr lang="en-ZA" dirty="0"/>
              <a:t>Inorganic </a:t>
            </a:r>
            <a:r>
              <a:rPr lang="en-ZA" dirty="0" smtClean="0"/>
              <a:t>salts ± 0.6 % (</a:t>
            </a:r>
            <a:r>
              <a:rPr lang="en-ZA" dirty="0"/>
              <a:t>Ash %)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824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883F3D944B9D242BC2B2B737E9F12DD" ma:contentTypeVersion="0" ma:contentTypeDescription="Create a new document." ma:contentTypeScope="" ma:versionID="ed1326efab41682ffb28ddec26180793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553f2d8843fd2aa64b81f9e8c63a6619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2B61BE4-D96D-4E28-8A04-DC6CAC696507}"/>
</file>

<file path=customXml/itemProps2.xml><?xml version="1.0" encoding="utf-8"?>
<ds:datastoreItem xmlns:ds="http://schemas.openxmlformats.org/officeDocument/2006/customXml" ds:itemID="{BBE46974-8566-454C-A076-405A121544C0}"/>
</file>

<file path=customXml/itemProps3.xml><?xml version="1.0" encoding="utf-8"?>
<ds:datastoreItem xmlns:ds="http://schemas.openxmlformats.org/officeDocument/2006/customXml" ds:itemID="{4E3DBBBC-825A-4CFF-A1B4-3147ED62CD82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4812</TotalTime>
  <Words>340</Words>
  <Application>Microsoft Office PowerPoint</Application>
  <PresentationFormat>On-screen Show (4:3)</PresentationFormat>
  <Paragraphs>42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Background</vt:lpstr>
      <vt:lpstr>Definitions and Equations </vt:lpstr>
      <vt:lpstr>Anatomy of Cane</vt:lpstr>
      <vt:lpstr>Microscopic cross-section of sugarcane</vt:lpstr>
      <vt:lpstr>Composition of Cane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 Merida Roets</dc:creator>
  <cp:lastModifiedBy>User</cp:lastModifiedBy>
  <cp:revision>226</cp:revision>
  <dcterms:created xsi:type="dcterms:W3CDTF">2016-11-15T07:03:29Z</dcterms:created>
  <dcterms:modified xsi:type="dcterms:W3CDTF">2019-05-10T10:45:00Z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0x010100D883F3D944B9D242BC2B2B737E9F12DD</vt:lpwstr>
  </property>
</Properties>
</file>