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397" r:id="rId3"/>
    <p:sldId id="405" r:id="rId4"/>
    <p:sldId id="406" r:id="rId5"/>
    <p:sldId id="407" r:id="rId6"/>
    <p:sldId id="411" r:id="rId7"/>
    <p:sldId id="409" r:id="rId8"/>
    <p:sldId id="410" r:id="rId9"/>
    <p:sldId id="41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75" autoAdjust="0"/>
    <p:restoredTop sz="94582" autoAdjust="0"/>
  </p:normalViewPr>
  <p:slideViewPr>
    <p:cSldViewPr>
      <p:cViewPr>
        <p:scale>
          <a:sx n="66" d="100"/>
          <a:sy n="66" d="100"/>
        </p:scale>
        <p:origin x="-822"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p:cNvSpPr txBox="1"/>
          <p:nvPr userDrawn="1"/>
        </p:nvSpPr>
        <p:spPr>
          <a:xfrm>
            <a:off x="395536" y="476672"/>
            <a:ext cx="5544616" cy="1754326"/>
          </a:xfrm>
          <a:prstGeom prst="rect">
            <a:avLst/>
          </a:prstGeom>
          <a:solidFill>
            <a:schemeClr val="bg1">
              <a:lumMod val="75000"/>
            </a:schemeClr>
          </a:solidFill>
          <a:scene3d>
            <a:camera prst="orthographicFront"/>
            <a:lightRig rig="threePt" dir="t"/>
          </a:scene3d>
          <a:sp3d>
            <a:bevelT/>
          </a:sp3d>
        </p:spPr>
        <p:txBody>
          <a:bodyPr wrap="square" rtlCol="0">
            <a:spAutoFit/>
          </a:bodyPr>
          <a:lstStyle/>
          <a:p>
            <a:pPr algn="ctr"/>
            <a:r>
              <a:rPr lang="it-IT" sz="3600" b="1" dirty="0" smtClean="0">
                <a:solidFill>
                  <a:srgbClr val="C00000"/>
                </a:solidFill>
                <a:latin typeface="+mj-lt"/>
              </a:rPr>
              <a:t>NQF 5: OCCUPATIONAL CERTIFICATE: SUGAR PROCESSING CONTROLLER</a:t>
            </a: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5" y="5501695"/>
            <a:ext cx="2160240" cy="1334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9242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34910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4058339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9658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33D3F1-B886-4AA3-90B5-F60263DF2F6E}" type="datetimeFigureOut">
              <a:rPr lang="en-ZA" smtClean="0"/>
              <a:t>2019/05/10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5344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933D3F1-B886-4AA3-90B5-F60263DF2F6E}" type="datetimeFigureOut">
              <a:rPr lang="en-ZA" smtClean="0"/>
              <a:t>2019/05/10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3622875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933D3F1-B886-4AA3-90B5-F60263DF2F6E}" type="datetimeFigureOut">
              <a:rPr lang="en-ZA" smtClean="0"/>
              <a:t>2019/05/10</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86008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933D3F1-B886-4AA3-90B5-F60263DF2F6E}" type="datetimeFigureOut">
              <a:rPr lang="en-ZA" smtClean="0"/>
              <a:t>2019/05/10</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3666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3D3F1-B886-4AA3-90B5-F60263DF2F6E}" type="datetimeFigureOut">
              <a:rPr lang="en-ZA" smtClean="0"/>
              <a:t>2019/05/10</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9927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2019/05/10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17775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2019/05/10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88462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D3F1-B886-4AA3-90B5-F60263DF2F6E}" type="datetimeFigureOut">
              <a:rPr lang="en-ZA" smtClean="0"/>
              <a:t>2019/05/10</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F74FE-4481-45CF-9C4D-C8C0AA2C6835}" type="slidenum">
              <a:rPr lang="en-ZA" smtClean="0"/>
              <a:t>‹#›</a:t>
            </a:fld>
            <a:endParaRPr lang="en-ZA"/>
          </a:p>
        </p:txBody>
      </p:sp>
    </p:spTree>
    <p:extLst>
      <p:ext uri="{BB962C8B-B14F-4D97-AF65-F5344CB8AC3E}">
        <p14:creationId xmlns:p14="http://schemas.microsoft.com/office/powerpoint/2010/main" val="48500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691680" y="2996952"/>
            <a:ext cx="7056784" cy="2232248"/>
          </a:xfrm>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endParaRPr lang="en-US" sz="2800" dirty="0" smtClean="0">
              <a:solidFill>
                <a:srgbClr val="C0504D">
                  <a:lumMod val="75000"/>
                </a:srgbClr>
              </a:solidFill>
            </a:endParaRPr>
          </a:p>
          <a:p>
            <a:pPr algn="ctr"/>
            <a:r>
              <a:rPr lang="en-US" sz="2800" dirty="0" smtClean="0">
                <a:solidFill>
                  <a:srgbClr val="C0504D">
                    <a:lumMod val="75000"/>
                  </a:srgbClr>
                </a:solidFill>
              </a:rPr>
              <a:t>KNOWLEDGE COMPONENT: MODULE 4: SUGAR JUICE </a:t>
            </a:r>
            <a:r>
              <a:rPr lang="en-US" sz="2800" dirty="0" smtClean="0">
                <a:solidFill>
                  <a:srgbClr val="C0504D">
                    <a:lumMod val="75000"/>
                  </a:srgbClr>
                </a:solidFill>
              </a:rPr>
              <a:t>EXTRACTION: KT 3: CANE PREPARATION</a:t>
            </a:r>
            <a:endParaRPr lang="en-US" sz="2400" dirty="0" smtClean="0">
              <a:solidFill>
                <a:srgbClr val="C0504D">
                  <a:lumMod val="75000"/>
                </a:srgbClr>
              </a:solidFill>
            </a:endParaRPr>
          </a:p>
          <a:p>
            <a:endParaRPr lang="en-ZA" sz="2400" dirty="0">
              <a:solidFill>
                <a:srgbClr val="C0504D">
                  <a:lumMod val="75000"/>
                </a:srgbClr>
              </a:solidFill>
            </a:endParaRPr>
          </a:p>
        </p:txBody>
      </p:sp>
    </p:spTree>
    <p:extLst>
      <p:ext uri="{BB962C8B-B14F-4D97-AF65-F5344CB8AC3E}">
        <p14:creationId xmlns:p14="http://schemas.microsoft.com/office/powerpoint/2010/main" val="1659095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Cane Preparation</a:t>
            </a:r>
            <a:endParaRPr lang="en-ZA" sz="3600" dirty="0"/>
          </a:p>
        </p:txBody>
      </p:sp>
      <p:sp>
        <p:nvSpPr>
          <p:cNvPr id="5" name="Content Placeholder 2"/>
          <p:cNvSpPr>
            <a:spLocks noGrp="1"/>
          </p:cNvSpPr>
          <p:nvPr>
            <p:ph idx="1"/>
          </p:nvPr>
        </p:nvSpPr>
        <p:spPr>
          <a:xfrm>
            <a:off x="457200" y="1700808"/>
            <a:ext cx="8291264" cy="5040560"/>
          </a:xfrm>
          <a:solidFill>
            <a:schemeClr val="bg1">
              <a:lumMod val="95000"/>
              <a:alpha val="75000"/>
            </a:schemeClr>
          </a:solidFill>
          <a:scene3d>
            <a:camera prst="orthographicFront"/>
            <a:lightRig rig="threePt" dir="t"/>
          </a:scene3d>
          <a:sp3d>
            <a:bevelT/>
          </a:sp3d>
        </p:spPr>
        <p:txBody>
          <a:bodyPr>
            <a:noAutofit/>
          </a:bodyPr>
          <a:lstStyle/>
          <a:p>
            <a:pPr>
              <a:spcBef>
                <a:spcPts val="300"/>
              </a:spcBef>
            </a:pPr>
            <a:r>
              <a:rPr lang="en-US" sz="2200" dirty="0" smtClean="0"/>
              <a:t>Cane is prepared by using cane knives followed by a shredder.</a:t>
            </a:r>
          </a:p>
          <a:p>
            <a:pPr>
              <a:spcBef>
                <a:spcPts val="300"/>
              </a:spcBef>
            </a:pPr>
            <a:r>
              <a:rPr lang="en-US" sz="2200" dirty="0"/>
              <a:t>T</a:t>
            </a:r>
            <a:r>
              <a:rPr lang="en-US" sz="2200" dirty="0" smtClean="0"/>
              <a:t>ransforms the bulky volume of cane to a mat of more uniform thickness.</a:t>
            </a:r>
          </a:p>
          <a:p>
            <a:pPr>
              <a:spcBef>
                <a:spcPts val="300"/>
              </a:spcBef>
            </a:pPr>
            <a:r>
              <a:rPr lang="en-US" sz="2200" dirty="0"/>
              <a:t>I</a:t>
            </a:r>
            <a:r>
              <a:rPr lang="en-US" sz="2200" dirty="0" smtClean="0"/>
              <a:t>ncreases throughput and extraction. </a:t>
            </a:r>
          </a:p>
          <a:p>
            <a:pPr>
              <a:spcBef>
                <a:spcPts val="300"/>
              </a:spcBef>
            </a:pPr>
            <a:r>
              <a:rPr lang="en-US" sz="2200" dirty="0"/>
              <a:t>R</a:t>
            </a:r>
            <a:r>
              <a:rPr lang="en-US" sz="2200" dirty="0" smtClean="0"/>
              <a:t>uptures most of the cells and renders the juice available for extraction.</a:t>
            </a:r>
          </a:p>
          <a:p>
            <a:pPr>
              <a:spcBef>
                <a:spcPts val="300"/>
              </a:spcBef>
            </a:pPr>
            <a:r>
              <a:rPr lang="en-US" sz="2200" dirty="0" smtClean="0"/>
              <a:t>Diffusers require good shredder </a:t>
            </a:r>
            <a:r>
              <a:rPr lang="en-US" sz="2200" dirty="0"/>
              <a:t>preparation to achieve good </a:t>
            </a:r>
            <a:r>
              <a:rPr lang="en-US" sz="2200" dirty="0" smtClean="0"/>
              <a:t>percolation</a:t>
            </a:r>
          </a:p>
          <a:p>
            <a:pPr>
              <a:spcBef>
                <a:spcPts val="300"/>
              </a:spcBef>
            </a:pPr>
            <a:r>
              <a:rPr lang="en-US" sz="2200" dirty="0" smtClean="0"/>
              <a:t>Coarse </a:t>
            </a:r>
            <a:r>
              <a:rPr lang="en-US" sz="2200" dirty="0"/>
              <a:t>knifing and fine shredding are beneficial to good </a:t>
            </a:r>
            <a:r>
              <a:rPr lang="en-US" sz="2200" dirty="0" smtClean="0"/>
              <a:t>percolation - results </a:t>
            </a:r>
            <a:r>
              <a:rPr lang="en-US" sz="2200" dirty="0"/>
              <a:t>in longer “string-like” </a:t>
            </a:r>
            <a:r>
              <a:rPr lang="en-US" sz="2200" dirty="0" err="1"/>
              <a:t>fibres</a:t>
            </a:r>
            <a:r>
              <a:rPr lang="en-US" sz="2200" dirty="0"/>
              <a:t> that promote percolation.</a:t>
            </a:r>
          </a:p>
          <a:p>
            <a:pPr>
              <a:spcBef>
                <a:spcPts val="300"/>
              </a:spcBef>
            </a:pPr>
            <a:r>
              <a:rPr lang="en-US" sz="2200" dirty="0"/>
              <a:t>The role of the cane knife </a:t>
            </a:r>
            <a:r>
              <a:rPr lang="en-US" sz="2200" dirty="0" smtClean="0"/>
              <a:t>is that </a:t>
            </a:r>
            <a:r>
              <a:rPr lang="en-US" sz="2200" dirty="0"/>
              <a:t>of a device to ensure that the shredder is evenly fed and that no conditions exist that could cause choking. </a:t>
            </a:r>
            <a:endParaRPr lang="en-US" sz="2200" dirty="0" smtClean="0"/>
          </a:p>
          <a:p>
            <a:pPr>
              <a:spcBef>
                <a:spcPts val="300"/>
              </a:spcBef>
            </a:pPr>
            <a:r>
              <a:rPr lang="en-US" sz="2200" dirty="0" smtClean="0"/>
              <a:t>It </a:t>
            </a:r>
            <a:r>
              <a:rPr lang="en-US" sz="2200" dirty="0"/>
              <a:t>is not a specific purpose of knifing to rupture cells</a:t>
            </a:r>
            <a:r>
              <a:rPr lang="en-US" sz="2200" dirty="0" smtClean="0"/>
              <a:t>.</a:t>
            </a:r>
          </a:p>
          <a:p>
            <a:pPr>
              <a:buFont typeface="Arial" charset="0"/>
              <a:buChar char="•"/>
            </a:pPr>
            <a:endParaRPr lang="en-ZA" sz="2400" dirty="0" smtClean="0"/>
          </a:p>
          <a:p>
            <a:pPr>
              <a:buFont typeface="Arial" charset="0"/>
              <a:buChar char="•"/>
            </a:pPr>
            <a:endParaRPr lang="en-ZA" sz="3600" dirty="0" smtClean="0"/>
          </a:p>
        </p:txBody>
      </p:sp>
    </p:spTree>
    <p:extLst>
      <p:ext uri="{BB962C8B-B14F-4D97-AF65-F5344CB8AC3E}">
        <p14:creationId xmlns:p14="http://schemas.microsoft.com/office/powerpoint/2010/main" val="4065452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Role of Cane Knife</a:t>
            </a:r>
            <a:endParaRPr lang="en-ZA" sz="3600" dirty="0"/>
          </a:p>
        </p:txBody>
      </p:sp>
      <p:sp>
        <p:nvSpPr>
          <p:cNvPr id="5" name="Content Placeholder 2"/>
          <p:cNvSpPr>
            <a:spLocks noGrp="1"/>
          </p:cNvSpPr>
          <p:nvPr>
            <p:ph idx="1"/>
          </p:nvPr>
        </p:nvSpPr>
        <p:spPr>
          <a:xfrm>
            <a:off x="457200" y="1700808"/>
            <a:ext cx="8291264" cy="5040560"/>
          </a:xfrm>
          <a:solidFill>
            <a:schemeClr val="bg1">
              <a:lumMod val="95000"/>
              <a:alpha val="75000"/>
            </a:schemeClr>
          </a:solidFill>
          <a:scene3d>
            <a:camera prst="orthographicFront"/>
            <a:lightRig rig="threePt" dir="t"/>
          </a:scene3d>
          <a:sp3d>
            <a:bevelT/>
          </a:sp3d>
        </p:spPr>
        <p:txBody>
          <a:bodyPr>
            <a:noAutofit/>
          </a:bodyPr>
          <a:lstStyle/>
          <a:p>
            <a:r>
              <a:rPr lang="en-US" sz="2000" dirty="0" smtClean="0"/>
              <a:t>Serves as </a:t>
            </a:r>
            <a:r>
              <a:rPr lang="en-US" sz="2000" dirty="0" err="1" smtClean="0"/>
              <a:t>levellers</a:t>
            </a:r>
            <a:r>
              <a:rPr lang="en-US" sz="2000" dirty="0" smtClean="0"/>
              <a:t> </a:t>
            </a:r>
            <a:r>
              <a:rPr lang="en-US" sz="2000" dirty="0"/>
              <a:t>or </a:t>
            </a:r>
            <a:r>
              <a:rPr lang="en-US" sz="2000" dirty="0" smtClean="0"/>
              <a:t>pre-breakers </a:t>
            </a:r>
            <a:r>
              <a:rPr lang="en-US" sz="2000" dirty="0"/>
              <a:t>in order to facilitate the operations of the </a:t>
            </a:r>
            <a:r>
              <a:rPr lang="en-US" sz="2000" dirty="0" smtClean="0"/>
              <a:t>shredder – just enough to </a:t>
            </a:r>
            <a:r>
              <a:rPr lang="en-US" sz="2000" dirty="0"/>
              <a:t>prevent shredder chokes.</a:t>
            </a:r>
          </a:p>
          <a:p>
            <a:r>
              <a:rPr lang="en-US" sz="2000" dirty="0" smtClean="0"/>
              <a:t>Knives have been removed completely where the </a:t>
            </a:r>
            <a:r>
              <a:rPr lang="en-US" sz="2000" dirty="0"/>
              <a:t>incoming cane </a:t>
            </a:r>
            <a:r>
              <a:rPr lang="en-US" sz="2000" dirty="0" smtClean="0"/>
              <a:t>is very clean </a:t>
            </a:r>
            <a:r>
              <a:rPr lang="en-US" sz="2000" dirty="0"/>
              <a:t>or uniform, such as in the case of burnt cane, or if it was chopper-harvested or both. </a:t>
            </a:r>
            <a:endParaRPr lang="en-US" sz="2000" dirty="0" smtClean="0"/>
          </a:p>
          <a:p>
            <a:r>
              <a:rPr lang="en-US" sz="2000" dirty="0" smtClean="0"/>
              <a:t>Knife </a:t>
            </a:r>
            <a:r>
              <a:rPr lang="en-US" sz="2000" dirty="0"/>
              <a:t>sets used in South Africa varies between zero and three.</a:t>
            </a:r>
          </a:p>
          <a:p>
            <a:r>
              <a:rPr lang="en-US" sz="2000" dirty="0"/>
              <a:t>The cane knives as used in South Africa are therefore seen to have four different roles</a:t>
            </a:r>
            <a:r>
              <a:rPr lang="en-US" sz="2000" dirty="0" smtClean="0"/>
              <a:t>:</a:t>
            </a:r>
          </a:p>
          <a:p>
            <a:pPr lvl="1"/>
            <a:r>
              <a:rPr lang="en-US" sz="1600" dirty="0" err="1" smtClean="0"/>
              <a:t>Leveller</a:t>
            </a:r>
            <a:r>
              <a:rPr lang="en-US" sz="1600" dirty="0" smtClean="0"/>
              <a:t> </a:t>
            </a:r>
            <a:r>
              <a:rPr lang="en-US" sz="1600" dirty="0"/>
              <a:t>mounted on the main cane carrier to facilitate feeding into the main cane </a:t>
            </a:r>
            <a:r>
              <a:rPr lang="en-US" sz="1600" dirty="0" smtClean="0"/>
              <a:t>knives.</a:t>
            </a:r>
          </a:p>
          <a:p>
            <a:pPr lvl="1"/>
            <a:r>
              <a:rPr lang="en-US" sz="1600" dirty="0" smtClean="0"/>
              <a:t>Primary </a:t>
            </a:r>
            <a:r>
              <a:rPr lang="en-US" sz="1600" dirty="0"/>
              <a:t>knives to prepare the top layer of </a:t>
            </a:r>
            <a:r>
              <a:rPr lang="en-US" sz="1600" dirty="0" smtClean="0"/>
              <a:t>cane.</a:t>
            </a:r>
          </a:p>
          <a:p>
            <a:pPr lvl="1"/>
            <a:r>
              <a:rPr lang="en-US" sz="1600" dirty="0" smtClean="0"/>
              <a:t>Main </a:t>
            </a:r>
            <a:r>
              <a:rPr lang="en-US" sz="1600" dirty="0"/>
              <a:t>knives to complete the knifing </a:t>
            </a:r>
            <a:r>
              <a:rPr lang="en-US" sz="1600" dirty="0" smtClean="0"/>
              <a:t>operation.</a:t>
            </a:r>
          </a:p>
          <a:p>
            <a:pPr lvl="1"/>
            <a:r>
              <a:rPr lang="en-US" sz="1600" dirty="0" smtClean="0"/>
              <a:t>Feed </a:t>
            </a:r>
            <a:r>
              <a:rPr lang="en-US" sz="1600" dirty="0"/>
              <a:t>knives or “kicker” mounted above the shredder, to break up lumps in the feed and to accelerate the cane blanket into the nip of the shredder. It also probably assists the shredder by cutting the cane slightly more than the last knife.</a:t>
            </a:r>
          </a:p>
          <a:p>
            <a:r>
              <a:rPr lang="en-US" sz="2000" dirty="0"/>
              <a:t>No mills have all four types of cane knife together</a:t>
            </a:r>
          </a:p>
          <a:p>
            <a:endParaRPr lang="en-ZA" sz="3600" dirty="0" smtClean="0"/>
          </a:p>
        </p:txBody>
      </p:sp>
    </p:spTree>
    <p:extLst>
      <p:ext uri="{BB962C8B-B14F-4D97-AF65-F5344CB8AC3E}">
        <p14:creationId xmlns:p14="http://schemas.microsoft.com/office/powerpoint/2010/main" val="3670561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Cane knives</a:t>
            </a:r>
            <a:endParaRPr lang="en-ZA" sz="3600" dirty="0"/>
          </a:p>
        </p:txBody>
      </p:sp>
      <p:sp>
        <p:nvSpPr>
          <p:cNvPr id="5" name="Content Placeholder 2"/>
          <p:cNvSpPr>
            <a:spLocks noGrp="1"/>
          </p:cNvSpPr>
          <p:nvPr>
            <p:ph idx="1"/>
          </p:nvPr>
        </p:nvSpPr>
        <p:spPr>
          <a:xfrm>
            <a:off x="457200" y="1700808"/>
            <a:ext cx="4546848" cy="5040560"/>
          </a:xfrm>
          <a:solidFill>
            <a:schemeClr val="bg1">
              <a:lumMod val="95000"/>
              <a:alpha val="75000"/>
            </a:schemeClr>
          </a:solidFill>
          <a:scene3d>
            <a:camera prst="orthographicFront"/>
            <a:lightRig rig="threePt" dir="t"/>
          </a:scene3d>
          <a:sp3d>
            <a:bevelT/>
          </a:sp3d>
        </p:spPr>
        <p:txBody>
          <a:bodyPr>
            <a:noAutofit/>
          </a:bodyPr>
          <a:lstStyle/>
          <a:p>
            <a:r>
              <a:rPr lang="en-ZA" sz="2200" dirty="0"/>
              <a:t>C</a:t>
            </a:r>
            <a:r>
              <a:rPr lang="en-ZA" sz="2200" dirty="0" smtClean="0"/>
              <a:t>onsists </a:t>
            </a:r>
            <a:r>
              <a:rPr lang="en-ZA" sz="2200" dirty="0"/>
              <a:t>of a horizontal shaft mounted across the cane carrier. </a:t>
            </a:r>
            <a:endParaRPr lang="en-ZA" sz="2200" dirty="0" smtClean="0"/>
          </a:p>
          <a:p>
            <a:r>
              <a:rPr lang="en-ZA" sz="2200" dirty="0" smtClean="0"/>
              <a:t>Which has keyed </a:t>
            </a:r>
            <a:r>
              <a:rPr lang="en-ZA" sz="2200" dirty="0"/>
              <a:t>hubs (palms) to which the knife blades are attached (usually bolted</a:t>
            </a:r>
            <a:r>
              <a:rPr lang="en-ZA" sz="2200" dirty="0" smtClean="0"/>
              <a:t>).</a:t>
            </a:r>
          </a:p>
          <a:p>
            <a:r>
              <a:rPr lang="en-ZA" sz="2200" dirty="0" smtClean="0"/>
              <a:t>Alternate </a:t>
            </a:r>
            <a:r>
              <a:rPr lang="en-ZA" sz="2200" dirty="0"/>
              <a:t>hubs are usually offset by 60º giving a spiral effect. </a:t>
            </a:r>
            <a:endParaRPr lang="en-ZA" sz="2200" dirty="0" smtClean="0"/>
          </a:p>
          <a:p>
            <a:r>
              <a:rPr lang="en-ZA" sz="2200" dirty="0" smtClean="0"/>
              <a:t>The </a:t>
            </a:r>
            <a:r>
              <a:rPr lang="en-ZA" sz="2200" dirty="0"/>
              <a:t>blades can be either fixed or swing blades. Swing blades are mainly used when there are a lot of rocks in the cane.</a:t>
            </a:r>
            <a:endParaRPr lang="en-US" sz="2200" dirty="0"/>
          </a:p>
          <a:p>
            <a:r>
              <a:rPr lang="en-ZA" sz="2200" dirty="0"/>
              <a:t>A set of cane knives consists of 40 to 80 blades spread at about 25 mm</a:t>
            </a:r>
            <a:r>
              <a:rPr lang="en-ZA" sz="2200" dirty="0" smtClean="0"/>
              <a:t>.</a:t>
            </a:r>
          </a:p>
        </p:txBody>
      </p:sp>
      <p:pic>
        <p:nvPicPr>
          <p:cNvPr id="6" name="Picture 5" descr="Related image"/>
          <p:cNvPicPr/>
          <p:nvPr/>
        </p:nvPicPr>
        <p:blipFill rotWithShape="1">
          <a:blip r:embed="rId2">
            <a:extLst>
              <a:ext uri="{28A0092B-C50C-407E-A947-70E740481C1C}">
                <a14:useLocalDpi xmlns:a14="http://schemas.microsoft.com/office/drawing/2010/main" val="0"/>
              </a:ext>
            </a:extLst>
          </a:blip>
          <a:srcRect t="16889" b="17334"/>
          <a:stretch/>
        </p:blipFill>
        <p:spPr bwMode="auto">
          <a:xfrm>
            <a:off x="5148064" y="2780928"/>
            <a:ext cx="3764915" cy="24765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2972642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Knife Blades</a:t>
            </a:r>
            <a:endParaRPr lang="en-ZA" sz="3600" dirty="0"/>
          </a:p>
        </p:txBody>
      </p:sp>
      <p:sp>
        <p:nvSpPr>
          <p:cNvPr id="5" name="Content Placeholder 2"/>
          <p:cNvSpPr>
            <a:spLocks noGrp="1"/>
          </p:cNvSpPr>
          <p:nvPr>
            <p:ph idx="1"/>
          </p:nvPr>
        </p:nvSpPr>
        <p:spPr>
          <a:xfrm>
            <a:off x="251520" y="1556792"/>
            <a:ext cx="5184576" cy="5184576"/>
          </a:xfrm>
          <a:solidFill>
            <a:schemeClr val="bg1">
              <a:lumMod val="95000"/>
              <a:alpha val="75000"/>
            </a:schemeClr>
          </a:solidFill>
          <a:scene3d>
            <a:camera prst="orthographicFront"/>
            <a:lightRig rig="threePt" dir="t"/>
          </a:scene3d>
          <a:sp3d>
            <a:bevelT/>
          </a:sp3d>
        </p:spPr>
        <p:txBody>
          <a:bodyPr>
            <a:noAutofit/>
          </a:bodyPr>
          <a:lstStyle/>
          <a:p>
            <a:pPr>
              <a:spcBef>
                <a:spcPts val="0"/>
              </a:spcBef>
            </a:pPr>
            <a:r>
              <a:rPr lang="en-US" sz="1900" dirty="0" smtClean="0"/>
              <a:t>Consists of </a:t>
            </a:r>
            <a:r>
              <a:rPr lang="en-US" sz="1900" dirty="0"/>
              <a:t>a plate about 20 mm thick with a mass of between 12 and 20 kg. </a:t>
            </a:r>
            <a:endParaRPr lang="en-US" sz="1900" dirty="0" smtClean="0"/>
          </a:p>
          <a:p>
            <a:pPr>
              <a:spcBef>
                <a:spcPts val="0"/>
              </a:spcBef>
            </a:pPr>
            <a:r>
              <a:rPr lang="en-US" sz="1900" dirty="0" smtClean="0"/>
              <a:t>A </a:t>
            </a:r>
            <a:r>
              <a:rPr lang="en-US" sz="1900" dirty="0"/>
              <a:t>typical blade is roughly 400 mm x 100 mm x 20 mm. </a:t>
            </a:r>
            <a:endParaRPr lang="en-US" sz="1900" dirty="0" smtClean="0"/>
          </a:p>
          <a:p>
            <a:pPr>
              <a:spcBef>
                <a:spcPts val="0"/>
              </a:spcBef>
            </a:pPr>
            <a:r>
              <a:rPr lang="en-US" sz="1900" dirty="0" smtClean="0"/>
              <a:t>The </a:t>
            </a:r>
            <a:r>
              <a:rPr lang="en-US" sz="1900" dirty="0"/>
              <a:t>cutting edge is provided by forging or gas cutting a chamfer on the leading edge and the end. </a:t>
            </a:r>
            <a:endParaRPr lang="en-US" sz="1900" dirty="0" smtClean="0"/>
          </a:p>
          <a:p>
            <a:pPr>
              <a:spcBef>
                <a:spcPts val="0"/>
              </a:spcBef>
            </a:pPr>
            <a:r>
              <a:rPr lang="en-US" sz="1900" dirty="0" smtClean="0"/>
              <a:t>The </a:t>
            </a:r>
            <a:r>
              <a:rPr lang="en-US" sz="1900" dirty="0"/>
              <a:t>flat face of the knife is covered with a layer of hard facing which reinforces the cutting edge against wear. </a:t>
            </a:r>
            <a:endParaRPr lang="en-US" sz="1900" dirty="0" smtClean="0"/>
          </a:p>
          <a:p>
            <a:pPr>
              <a:spcBef>
                <a:spcPts val="0"/>
              </a:spcBef>
            </a:pPr>
            <a:r>
              <a:rPr lang="en-US" sz="1900" dirty="0" smtClean="0"/>
              <a:t>As </a:t>
            </a:r>
            <a:r>
              <a:rPr lang="en-US" sz="1900" dirty="0"/>
              <a:t>the steel backing wears away, the layer of hard facing remains to provide a fairly sharp edge. </a:t>
            </a:r>
            <a:endParaRPr lang="en-US" sz="1900" dirty="0" smtClean="0"/>
          </a:p>
          <a:p>
            <a:pPr>
              <a:spcBef>
                <a:spcPts val="0"/>
              </a:spcBef>
            </a:pPr>
            <a:r>
              <a:rPr lang="en-US" sz="1900" dirty="0" smtClean="0"/>
              <a:t>The </a:t>
            </a:r>
            <a:r>
              <a:rPr lang="en-US" sz="1900" dirty="0"/>
              <a:t>wear on the blades is considerable and depends very much on the sand in the </a:t>
            </a:r>
            <a:r>
              <a:rPr lang="en-US" sz="1900" dirty="0" smtClean="0"/>
              <a:t>cane.</a:t>
            </a:r>
          </a:p>
          <a:p>
            <a:pPr>
              <a:spcBef>
                <a:spcPts val="0"/>
              </a:spcBef>
            </a:pPr>
            <a:r>
              <a:rPr lang="en-US" sz="1900" dirty="0" smtClean="0"/>
              <a:t>Worn </a:t>
            </a:r>
            <a:r>
              <a:rPr lang="en-US" sz="1900" dirty="0"/>
              <a:t>knives are replaced and subsequently refurbished. </a:t>
            </a:r>
            <a:endParaRPr lang="en-ZA" sz="1900" dirty="0" smtClean="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2780928"/>
            <a:ext cx="3151187" cy="23717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1200216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Cane Knives</a:t>
            </a:r>
            <a:endParaRPr lang="en-ZA" sz="3600" dirty="0"/>
          </a:p>
        </p:txBody>
      </p:sp>
      <p:sp>
        <p:nvSpPr>
          <p:cNvPr id="5" name="Content Placeholder 2"/>
          <p:cNvSpPr>
            <a:spLocks noGrp="1"/>
          </p:cNvSpPr>
          <p:nvPr>
            <p:ph idx="1"/>
          </p:nvPr>
        </p:nvSpPr>
        <p:spPr>
          <a:xfrm>
            <a:off x="251520" y="1556792"/>
            <a:ext cx="8712968" cy="5184576"/>
          </a:xfrm>
          <a:solidFill>
            <a:schemeClr val="bg1">
              <a:lumMod val="95000"/>
              <a:alpha val="75000"/>
            </a:schemeClr>
          </a:solidFill>
          <a:scene3d>
            <a:camera prst="orthographicFront"/>
            <a:lightRig rig="threePt" dir="t"/>
          </a:scene3d>
          <a:sp3d>
            <a:bevelT/>
          </a:sp3d>
        </p:spPr>
        <p:txBody>
          <a:bodyPr>
            <a:noAutofit/>
          </a:bodyPr>
          <a:lstStyle/>
          <a:p>
            <a:pPr marL="0" indent="0" algn="ctr">
              <a:buNone/>
            </a:pPr>
            <a:r>
              <a:rPr lang="en-ZA" sz="3000" dirty="0"/>
              <a:t>A shredder hammer configuration</a:t>
            </a:r>
            <a:endParaRPr lang="en-ZA" sz="3000" dirty="0" smtClean="0"/>
          </a:p>
        </p:txBody>
      </p:sp>
      <p:pic>
        <p:nvPicPr>
          <p:cNvPr id="6" name="Picture 5" descr="Image result for Fives Lille-Cail cane knife"/>
          <p:cNvPicPr/>
          <p:nvPr/>
        </p:nvPicPr>
        <p:blipFill>
          <a:blip r:embed="rId2">
            <a:extLst>
              <a:ext uri="{28A0092B-C50C-407E-A947-70E740481C1C}">
                <a14:useLocalDpi xmlns:a14="http://schemas.microsoft.com/office/drawing/2010/main" val="0"/>
              </a:ext>
            </a:extLst>
          </a:blip>
          <a:srcRect/>
          <a:stretch>
            <a:fillRect/>
          </a:stretch>
        </p:blipFill>
        <p:spPr bwMode="auto">
          <a:xfrm>
            <a:off x="611560" y="2204864"/>
            <a:ext cx="7992888" cy="3816424"/>
          </a:xfrm>
          <a:prstGeom prst="rect">
            <a:avLst/>
          </a:prstGeom>
          <a:noFill/>
          <a:ln>
            <a:noFill/>
          </a:ln>
        </p:spPr>
      </p:pic>
    </p:spTree>
    <p:extLst>
      <p:ext uri="{BB962C8B-B14F-4D97-AF65-F5344CB8AC3E}">
        <p14:creationId xmlns:p14="http://schemas.microsoft.com/office/powerpoint/2010/main" val="1280049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Types of Cane Knives</a:t>
            </a:r>
            <a:endParaRPr lang="en-ZA" sz="3600" dirty="0"/>
          </a:p>
        </p:txBody>
      </p:sp>
      <p:sp>
        <p:nvSpPr>
          <p:cNvPr id="5" name="Content Placeholder 2"/>
          <p:cNvSpPr>
            <a:spLocks noGrp="1"/>
          </p:cNvSpPr>
          <p:nvPr>
            <p:ph idx="1"/>
          </p:nvPr>
        </p:nvSpPr>
        <p:spPr>
          <a:xfrm>
            <a:off x="251520" y="1556792"/>
            <a:ext cx="8712968" cy="5184576"/>
          </a:xfrm>
          <a:solidFill>
            <a:schemeClr val="bg1">
              <a:lumMod val="95000"/>
              <a:alpha val="75000"/>
            </a:schemeClr>
          </a:solidFill>
          <a:scene3d>
            <a:camera prst="orthographicFront"/>
            <a:lightRig rig="threePt" dir="t"/>
          </a:scene3d>
          <a:sp3d>
            <a:bevelT/>
          </a:sp3d>
        </p:spPr>
        <p:txBody>
          <a:bodyPr>
            <a:noAutofit/>
          </a:bodyPr>
          <a:lstStyle/>
          <a:p>
            <a:r>
              <a:rPr lang="en-ZA" sz="2600" dirty="0" smtClean="0"/>
              <a:t>Cane leveller knives - </a:t>
            </a:r>
            <a:r>
              <a:rPr lang="en-US" sz="2600" dirty="0"/>
              <a:t>Their purpose is to spread the peaks in the feed so as to maintain an even feed to the main cane knives. </a:t>
            </a:r>
            <a:endParaRPr lang="en-ZA" sz="2600" dirty="0" smtClean="0"/>
          </a:p>
          <a:p>
            <a:r>
              <a:rPr lang="en-ZA" sz="2600" dirty="0" smtClean="0"/>
              <a:t>First knives (Primary cane knives) -</a:t>
            </a:r>
            <a:r>
              <a:rPr lang="en-US" sz="2600" dirty="0"/>
              <a:t>These knives do the initial preparation of the cane and they densify the feed to the main set of cane knives. </a:t>
            </a:r>
            <a:r>
              <a:rPr lang="en-ZA" sz="2600" dirty="0" smtClean="0"/>
              <a:t>  </a:t>
            </a:r>
          </a:p>
          <a:p>
            <a:r>
              <a:rPr lang="en-ZA" sz="2600" dirty="0" smtClean="0"/>
              <a:t>Heavy duty knives (Main knives) -</a:t>
            </a:r>
            <a:r>
              <a:rPr lang="en-US" sz="2600" dirty="0" smtClean="0"/>
              <a:t> </a:t>
            </a:r>
            <a:r>
              <a:rPr lang="en-US" sz="2600" dirty="0"/>
              <a:t>These knives provide a close, even feed to the shredder with a minimum of large uncut stalks</a:t>
            </a:r>
            <a:r>
              <a:rPr lang="en-US" sz="2600" dirty="0" smtClean="0"/>
              <a:t>.</a:t>
            </a:r>
            <a:endParaRPr lang="en-ZA" sz="2600" dirty="0" smtClean="0"/>
          </a:p>
          <a:p>
            <a:r>
              <a:rPr lang="en-ZA" sz="2600" dirty="0" smtClean="0"/>
              <a:t>Kicker knives - </a:t>
            </a:r>
            <a:r>
              <a:rPr lang="en-US" sz="2600" dirty="0" smtClean="0"/>
              <a:t>These </a:t>
            </a:r>
            <a:r>
              <a:rPr lang="en-US" sz="2600" dirty="0"/>
              <a:t>are involved in feeding the shredder with </a:t>
            </a:r>
            <a:r>
              <a:rPr lang="en-US" sz="2600" dirty="0" smtClean="0"/>
              <a:t>cane</a:t>
            </a:r>
            <a:r>
              <a:rPr lang="en-ZA" sz="2600" dirty="0"/>
              <a:t>.</a:t>
            </a:r>
            <a:endParaRPr lang="en-ZA" sz="2600" dirty="0" smtClean="0"/>
          </a:p>
        </p:txBody>
      </p:sp>
    </p:spTree>
    <p:extLst>
      <p:ext uri="{BB962C8B-B14F-4D97-AF65-F5344CB8AC3E}">
        <p14:creationId xmlns:p14="http://schemas.microsoft.com/office/powerpoint/2010/main" val="41818225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Cane Shredding</a:t>
            </a:r>
            <a:endParaRPr lang="en-ZA" sz="3600" dirty="0"/>
          </a:p>
        </p:txBody>
      </p:sp>
      <p:sp>
        <p:nvSpPr>
          <p:cNvPr id="5" name="Content Placeholder 2"/>
          <p:cNvSpPr>
            <a:spLocks noGrp="1"/>
          </p:cNvSpPr>
          <p:nvPr>
            <p:ph idx="1"/>
          </p:nvPr>
        </p:nvSpPr>
        <p:spPr>
          <a:xfrm>
            <a:off x="467544" y="1556792"/>
            <a:ext cx="8208912" cy="5184576"/>
          </a:xfrm>
          <a:solidFill>
            <a:schemeClr val="bg1">
              <a:lumMod val="95000"/>
              <a:alpha val="75000"/>
            </a:schemeClr>
          </a:solidFill>
          <a:scene3d>
            <a:camera prst="orthographicFront"/>
            <a:lightRig rig="threePt" dir="t"/>
          </a:scene3d>
          <a:sp3d>
            <a:bevelT/>
          </a:sp3d>
        </p:spPr>
        <p:txBody>
          <a:bodyPr>
            <a:noAutofit/>
          </a:bodyPr>
          <a:lstStyle/>
          <a:p>
            <a:r>
              <a:rPr lang="en-US" sz="2000" dirty="0" smtClean="0"/>
              <a:t>To </a:t>
            </a:r>
            <a:r>
              <a:rPr lang="en-US" sz="2000" dirty="0" err="1"/>
              <a:t>maximise</a:t>
            </a:r>
            <a:r>
              <a:rPr lang="en-US" sz="2000" dirty="0"/>
              <a:t> rupturing of sucrose bearing cells without “pulping” the cane </a:t>
            </a:r>
            <a:r>
              <a:rPr lang="en-US" sz="2000" dirty="0" err="1"/>
              <a:t>fibres</a:t>
            </a:r>
            <a:r>
              <a:rPr lang="en-US" sz="2000" dirty="0"/>
              <a:t>. </a:t>
            </a:r>
          </a:p>
          <a:p>
            <a:pPr lvl="1"/>
            <a:r>
              <a:rPr lang="en-US" sz="1600" dirty="0" smtClean="0"/>
              <a:t>To </a:t>
            </a:r>
            <a:r>
              <a:rPr lang="en-US" sz="1600" dirty="0"/>
              <a:t>increase capacity of the extraction plant by increasing the bulk density of the </a:t>
            </a:r>
            <a:r>
              <a:rPr lang="en-US" sz="1600" dirty="0" smtClean="0"/>
              <a:t>feed.</a:t>
            </a:r>
          </a:p>
          <a:p>
            <a:pPr lvl="1"/>
            <a:r>
              <a:rPr lang="en-US" sz="1600" dirty="0" smtClean="0"/>
              <a:t>To </a:t>
            </a:r>
            <a:r>
              <a:rPr lang="en-US" sz="1600" dirty="0"/>
              <a:t>assist extraction by breaking down the structure of the </a:t>
            </a:r>
            <a:r>
              <a:rPr lang="en-US" sz="1600" dirty="0" smtClean="0"/>
              <a:t>cane.</a:t>
            </a:r>
          </a:p>
          <a:p>
            <a:pPr lvl="1"/>
            <a:r>
              <a:rPr lang="en-US" sz="1600" dirty="0" smtClean="0"/>
              <a:t>To </a:t>
            </a:r>
            <a:r>
              <a:rPr lang="en-US" sz="1600" dirty="0"/>
              <a:t>render the juice in the cane more available for the action of imbibition.</a:t>
            </a:r>
          </a:p>
          <a:p>
            <a:r>
              <a:rPr lang="en-US" sz="2000" dirty="0" smtClean="0"/>
              <a:t>Tears </a:t>
            </a:r>
            <a:r>
              <a:rPr lang="en-US" sz="2000" dirty="0"/>
              <a:t>the cane pieces coming from the knives into shreds without extracting any juice.</a:t>
            </a:r>
          </a:p>
          <a:p>
            <a:r>
              <a:rPr lang="en-US" sz="2000" dirty="0" smtClean="0"/>
              <a:t>Can be </a:t>
            </a:r>
            <a:r>
              <a:rPr lang="en-US" sz="2000" dirty="0"/>
              <a:t>fed directly to a milling tandem for juice </a:t>
            </a:r>
            <a:r>
              <a:rPr lang="en-US" sz="2000" dirty="0" smtClean="0"/>
              <a:t>extraction (shredding </a:t>
            </a:r>
            <a:r>
              <a:rPr lang="en-US" sz="2000" dirty="0"/>
              <a:t>is far more efficient than milling at breaking down the structure of cane into fine </a:t>
            </a:r>
            <a:r>
              <a:rPr lang="en-US" sz="2000" dirty="0" smtClean="0"/>
              <a:t>particles).</a:t>
            </a:r>
            <a:endParaRPr lang="en-US" sz="2000" dirty="0"/>
          </a:p>
          <a:p>
            <a:r>
              <a:rPr lang="en-US" sz="2000" dirty="0"/>
              <a:t>In cane from the shredder, the sucrose % is higher in the fine particles (large pith) than in the large particles (including rind). However, by the end of the milling tandem the sucrose % in the fine particles is lower than in the larger particles. This shows that sucrose is more readily extracted from the fine particles. The same results hold true for diffusers.</a:t>
            </a:r>
          </a:p>
        </p:txBody>
      </p:sp>
    </p:spTree>
    <p:extLst>
      <p:ext uri="{BB962C8B-B14F-4D97-AF65-F5344CB8AC3E}">
        <p14:creationId xmlns:p14="http://schemas.microsoft.com/office/powerpoint/2010/main" val="4247933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Shredder Construction</a:t>
            </a:r>
            <a:endParaRPr lang="en-ZA" sz="3600" dirty="0"/>
          </a:p>
        </p:txBody>
      </p:sp>
      <p:sp>
        <p:nvSpPr>
          <p:cNvPr id="5" name="Content Placeholder 2"/>
          <p:cNvSpPr>
            <a:spLocks noGrp="1"/>
          </p:cNvSpPr>
          <p:nvPr>
            <p:ph idx="1"/>
          </p:nvPr>
        </p:nvSpPr>
        <p:spPr>
          <a:xfrm>
            <a:off x="467544" y="1556792"/>
            <a:ext cx="8208912" cy="5184576"/>
          </a:xfrm>
          <a:solidFill>
            <a:schemeClr val="bg1">
              <a:lumMod val="95000"/>
              <a:alpha val="75000"/>
            </a:schemeClr>
          </a:solidFill>
          <a:scene3d>
            <a:camera prst="orthographicFront"/>
            <a:lightRig rig="threePt" dir="t"/>
          </a:scene3d>
          <a:sp3d>
            <a:bevelT/>
          </a:sp3d>
        </p:spPr>
        <p:txBody>
          <a:bodyPr>
            <a:noAutofit/>
          </a:bodyPr>
          <a:lstStyle/>
          <a:p>
            <a:r>
              <a:rPr lang="en-ZA" sz="2200" dirty="0"/>
              <a:t>A shredder </a:t>
            </a:r>
            <a:r>
              <a:rPr lang="en-ZA" sz="2200" dirty="0" smtClean="0"/>
              <a:t>consists </a:t>
            </a:r>
            <a:r>
              <a:rPr lang="en-ZA" sz="2200" dirty="0"/>
              <a:t>of a shaft with a number of discs (profiled plates) attached. </a:t>
            </a:r>
            <a:endParaRPr lang="en-ZA" sz="2200" dirty="0" smtClean="0"/>
          </a:p>
          <a:p>
            <a:r>
              <a:rPr lang="en-ZA" sz="2200" dirty="0" smtClean="0"/>
              <a:t>Rods </a:t>
            </a:r>
            <a:r>
              <a:rPr lang="en-ZA" sz="2200" dirty="0"/>
              <a:t>run through these discs parallel to the length of the shaft. </a:t>
            </a:r>
            <a:endParaRPr lang="en-ZA" sz="2200" dirty="0" smtClean="0"/>
          </a:p>
          <a:p>
            <a:r>
              <a:rPr lang="en-ZA" sz="2200" dirty="0" smtClean="0"/>
              <a:t>These </a:t>
            </a:r>
            <a:r>
              <a:rPr lang="en-ZA" sz="2200" dirty="0"/>
              <a:t>rods carry the hammers. </a:t>
            </a:r>
            <a:endParaRPr lang="en-ZA" sz="2200" dirty="0" smtClean="0"/>
          </a:p>
          <a:p>
            <a:r>
              <a:rPr lang="en-ZA" sz="2200" dirty="0" smtClean="0"/>
              <a:t>The </a:t>
            </a:r>
            <a:r>
              <a:rPr lang="en-ZA" sz="2200" dirty="0"/>
              <a:t>main shaft rotates at high speed and this makes the hammers stand out radially due to centrifugal force. </a:t>
            </a:r>
            <a:endParaRPr lang="en-ZA" sz="2200" dirty="0" smtClean="0"/>
          </a:p>
          <a:p>
            <a:r>
              <a:rPr lang="en-ZA" sz="2200" dirty="0" smtClean="0"/>
              <a:t>The </a:t>
            </a:r>
            <a:r>
              <a:rPr lang="en-ZA" sz="2200" dirty="0"/>
              <a:t>cane pieces are shredded between the rotating hammers and a fixed washboard (</a:t>
            </a:r>
            <a:r>
              <a:rPr lang="en-ZA" sz="2200" dirty="0" err="1"/>
              <a:t>gridplate</a:t>
            </a:r>
            <a:r>
              <a:rPr lang="en-ZA" sz="2200" dirty="0"/>
              <a:t>) consisting of rectangular bars (grid bars).</a:t>
            </a:r>
            <a:endParaRPr lang="en-US" sz="2200" dirty="0"/>
          </a:p>
          <a:p>
            <a:pPr>
              <a:buFont typeface="Arial" charset="0"/>
              <a:buChar char="•"/>
            </a:pPr>
            <a:r>
              <a:rPr lang="en-ZA" sz="2200" dirty="0"/>
              <a:t>Most South African shredders are 2130 mm wide (some are wider) with a swept diameter of either 1525 mm or 1780 mm. </a:t>
            </a:r>
            <a:endParaRPr lang="en-ZA" sz="2200" dirty="0" smtClean="0"/>
          </a:p>
          <a:p>
            <a:pPr>
              <a:buFont typeface="Arial" charset="0"/>
              <a:buChar char="•"/>
            </a:pPr>
            <a:r>
              <a:rPr lang="en-ZA" sz="2200" dirty="0" smtClean="0"/>
              <a:t>Most </a:t>
            </a:r>
            <a:r>
              <a:rPr lang="en-ZA" sz="2200" dirty="0"/>
              <a:t>have eight rows of hammers although some of the 1780 diameter units have ten rows</a:t>
            </a:r>
            <a:r>
              <a:rPr lang="en-ZA" sz="2200" dirty="0" smtClean="0"/>
              <a:t>.</a:t>
            </a:r>
            <a:endParaRPr lang="en-US" sz="2200" dirty="0"/>
          </a:p>
        </p:txBody>
      </p:sp>
    </p:spTree>
    <p:extLst>
      <p:ext uri="{BB962C8B-B14F-4D97-AF65-F5344CB8AC3E}">
        <p14:creationId xmlns:p14="http://schemas.microsoft.com/office/powerpoint/2010/main" val="21337459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83F3D944B9D242BC2B2B737E9F12DD" ma:contentTypeVersion="0" ma:contentTypeDescription="Create a new document." ma:contentTypeScope="" ma:versionID="ed1326efab41682ffb28ddec26180793">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84572B2-2E59-4400-B268-884D4C42D0B9}"/>
</file>

<file path=customXml/itemProps2.xml><?xml version="1.0" encoding="utf-8"?>
<ds:datastoreItem xmlns:ds="http://schemas.openxmlformats.org/officeDocument/2006/customXml" ds:itemID="{4EE1E7B0-A149-45F2-BB4E-8490249E71EB}"/>
</file>

<file path=customXml/itemProps3.xml><?xml version="1.0" encoding="utf-8"?>
<ds:datastoreItem xmlns:ds="http://schemas.openxmlformats.org/officeDocument/2006/customXml" ds:itemID="{54A6B601-AED7-4A7E-AAC4-1DF0B98E8AFF}"/>
</file>

<file path=docProps/app.xml><?xml version="1.0" encoding="utf-8"?>
<Properties xmlns="http://schemas.openxmlformats.org/officeDocument/2006/extended-properties" xmlns:vt="http://schemas.openxmlformats.org/officeDocument/2006/docPropsVTypes">
  <Template/>
  <TotalTime>4812</TotalTime>
  <Words>929</Words>
  <Application>Microsoft Office PowerPoint</Application>
  <PresentationFormat>On-screen Show (4:3)</PresentationFormat>
  <Paragraphs>58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Cane Preparation</vt:lpstr>
      <vt:lpstr>Role of Cane Knife</vt:lpstr>
      <vt:lpstr>Cane knives</vt:lpstr>
      <vt:lpstr>Knife Blades</vt:lpstr>
      <vt:lpstr>Cane Knives</vt:lpstr>
      <vt:lpstr>Types of Cane Knives</vt:lpstr>
      <vt:lpstr>Cane Shredding</vt:lpstr>
      <vt:lpstr>Shredder Construction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Merida Roets</dc:creator>
  <cp:lastModifiedBy>User</cp:lastModifiedBy>
  <cp:revision>226</cp:revision>
  <dcterms:created xsi:type="dcterms:W3CDTF">2016-11-15T07:03:29Z</dcterms:created>
  <dcterms:modified xsi:type="dcterms:W3CDTF">2019-05-10T10:51:13Z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0x010100D883F3D944B9D242BC2B2B737E9F12DD</vt:lpwstr>
  </property>
</Properties>
</file>