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29.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83" r:id="rId2"/>
    <p:sldId id="413" r:id="rId3"/>
    <p:sldId id="414" r:id="rId4"/>
    <p:sldId id="415" r:id="rId5"/>
    <p:sldId id="420" r:id="rId6"/>
    <p:sldId id="421" r:id="rId7"/>
    <p:sldId id="423" r:id="rId8"/>
    <p:sldId id="424" r:id="rId9"/>
    <p:sldId id="425" r:id="rId10"/>
    <p:sldId id="426" r:id="rId11"/>
    <p:sldId id="427" r:id="rId12"/>
    <p:sldId id="428" r:id="rId13"/>
    <p:sldId id="429" r:id="rId14"/>
    <p:sldId id="430" r:id="rId15"/>
    <p:sldId id="431" r:id="rId16"/>
    <p:sldId id="444" r:id="rId17"/>
    <p:sldId id="445" r:id="rId18"/>
    <p:sldId id="446" r:id="rId19"/>
    <p:sldId id="432" r:id="rId20"/>
    <p:sldId id="433" r:id="rId21"/>
    <p:sldId id="434" r:id="rId22"/>
    <p:sldId id="435" r:id="rId23"/>
    <p:sldId id="436" r:id="rId24"/>
    <p:sldId id="437" r:id="rId25"/>
    <p:sldId id="447" r:id="rId26"/>
    <p:sldId id="438" r:id="rId27"/>
    <p:sldId id="439" r:id="rId28"/>
    <p:sldId id="440" r:id="rId29"/>
    <p:sldId id="44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75" autoAdjust="0"/>
    <p:restoredTop sz="94582" autoAdjust="0"/>
  </p:normalViewPr>
  <p:slideViewPr>
    <p:cSldViewPr>
      <p:cViewPr>
        <p:scale>
          <a:sx n="66" d="100"/>
          <a:sy n="66" d="100"/>
        </p:scale>
        <p:origin x="-822" y="-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extBox 10"/>
          <p:cNvSpPr txBox="1"/>
          <p:nvPr userDrawn="1"/>
        </p:nvSpPr>
        <p:spPr>
          <a:xfrm>
            <a:off x="395536" y="476672"/>
            <a:ext cx="5544616" cy="1754326"/>
          </a:xfrm>
          <a:prstGeom prst="rect">
            <a:avLst/>
          </a:prstGeom>
          <a:solidFill>
            <a:schemeClr val="bg1">
              <a:lumMod val="75000"/>
            </a:schemeClr>
          </a:solidFill>
          <a:scene3d>
            <a:camera prst="orthographicFront"/>
            <a:lightRig rig="threePt" dir="t"/>
          </a:scene3d>
          <a:sp3d>
            <a:bevelT/>
          </a:sp3d>
        </p:spPr>
        <p:txBody>
          <a:bodyPr wrap="square" rtlCol="0">
            <a:spAutoFit/>
          </a:bodyPr>
          <a:lstStyle/>
          <a:p>
            <a:pPr algn="ctr"/>
            <a:r>
              <a:rPr lang="it-IT" sz="3600" b="1" dirty="0" smtClean="0">
                <a:solidFill>
                  <a:srgbClr val="C00000"/>
                </a:solidFill>
                <a:latin typeface="+mj-lt"/>
              </a:rPr>
              <a:t>NQF 5: OCCUPATIONAL CERTIFICATE: SUGAR PROCESSING CONTROLLER</a:t>
            </a: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505" y="5501695"/>
            <a:ext cx="2160240" cy="1334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92423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933D3F1-B886-4AA3-90B5-F60263DF2F6E}" type="datetimeFigureOut">
              <a:rPr lang="en-ZA" smtClean="0"/>
              <a:t>2019/05/10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1349108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933D3F1-B886-4AA3-90B5-F60263DF2F6E}" type="datetimeFigureOut">
              <a:rPr lang="en-ZA" smtClean="0"/>
              <a:t>2019/05/10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4058339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933D3F1-B886-4AA3-90B5-F60263DF2F6E}" type="datetimeFigureOut">
              <a:rPr lang="en-ZA" smtClean="0"/>
              <a:t>2019/05/10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1965831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33D3F1-B886-4AA3-90B5-F60263DF2F6E}" type="datetimeFigureOut">
              <a:rPr lang="en-ZA" smtClean="0"/>
              <a:t>2019/05/10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2534459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1933D3F1-B886-4AA3-90B5-F60263DF2F6E}" type="datetimeFigureOut">
              <a:rPr lang="en-ZA" smtClean="0"/>
              <a:t>2019/05/10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3622875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1933D3F1-B886-4AA3-90B5-F60263DF2F6E}" type="datetimeFigureOut">
              <a:rPr lang="en-ZA" smtClean="0"/>
              <a:t>2019/05/10</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2860080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1933D3F1-B886-4AA3-90B5-F60263DF2F6E}" type="datetimeFigureOut">
              <a:rPr lang="en-ZA" smtClean="0"/>
              <a:t>2019/05/10</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2136660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33D3F1-B886-4AA3-90B5-F60263DF2F6E}" type="datetimeFigureOut">
              <a:rPr lang="en-ZA" smtClean="0"/>
              <a:t>2019/05/10</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2199279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33D3F1-B886-4AA3-90B5-F60263DF2F6E}" type="datetimeFigureOut">
              <a:rPr lang="en-ZA" smtClean="0"/>
              <a:t>2019/05/10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1177752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33D3F1-B886-4AA3-90B5-F60263DF2F6E}" type="datetimeFigureOut">
              <a:rPr lang="en-ZA" smtClean="0"/>
              <a:t>2019/05/10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884622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33D3F1-B886-4AA3-90B5-F60263DF2F6E}" type="datetimeFigureOut">
              <a:rPr lang="en-ZA" smtClean="0"/>
              <a:t>2019/05/10</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FF74FE-4481-45CF-9C4D-C8C0AA2C6835}" type="slidenum">
              <a:rPr lang="en-ZA" smtClean="0"/>
              <a:t>‹#›</a:t>
            </a:fld>
            <a:endParaRPr lang="en-ZA"/>
          </a:p>
        </p:txBody>
      </p:sp>
    </p:spTree>
    <p:extLst>
      <p:ext uri="{BB962C8B-B14F-4D97-AF65-F5344CB8AC3E}">
        <p14:creationId xmlns:p14="http://schemas.microsoft.com/office/powerpoint/2010/main" val="485008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691680" y="2996952"/>
            <a:ext cx="7056784" cy="2232248"/>
          </a:xfrm>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endParaRPr lang="en-US" sz="2800" dirty="0" smtClean="0">
              <a:solidFill>
                <a:srgbClr val="C0504D">
                  <a:lumMod val="75000"/>
                </a:srgbClr>
              </a:solidFill>
            </a:endParaRPr>
          </a:p>
          <a:p>
            <a:pPr algn="ctr"/>
            <a:r>
              <a:rPr lang="en-US" sz="2800" dirty="0" smtClean="0">
                <a:solidFill>
                  <a:srgbClr val="C0504D">
                    <a:lumMod val="75000"/>
                  </a:srgbClr>
                </a:solidFill>
              </a:rPr>
              <a:t>KNOWLEDGE COMPONENT: MODULE 4: SUGAR JUICE </a:t>
            </a:r>
            <a:r>
              <a:rPr lang="en-US" sz="2800" dirty="0" smtClean="0">
                <a:solidFill>
                  <a:srgbClr val="C0504D">
                    <a:lumMod val="75000"/>
                  </a:srgbClr>
                </a:solidFill>
              </a:rPr>
              <a:t>EXTRACTION: KT4: MILLING</a:t>
            </a:r>
            <a:endParaRPr lang="en-US" sz="2400" dirty="0" smtClean="0">
              <a:solidFill>
                <a:srgbClr val="C0504D">
                  <a:lumMod val="75000"/>
                </a:srgbClr>
              </a:solidFill>
            </a:endParaRPr>
          </a:p>
          <a:p>
            <a:endParaRPr lang="en-ZA" sz="2400" dirty="0">
              <a:solidFill>
                <a:srgbClr val="C0504D">
                  <a:lumMod val="75000"/>
                </a:srgbClr>
              </a:solidFill>
            </a:endParaRPr>
          </a:p>
        </p:txBody>
      </p:sp>
    </p:spTree>
    <p:extLst>
      <p:ext uri="{BB962C8B-B14F-4D97-AF65-F5344CB8AC3E}">
        <p14:creationId xmlns:p14="http://schemas.microsoft.com/office/powerpoint/2010/main" val="1659095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4 Roller Milling Train</a:t>
            </a:r>
            <a:endParaRPr lang="en-ZA" sz="4800" dirty="0"/>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2276872"/>
            <a:ext cx="8412082" cy="338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69081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Bearings</a:t>
            </a:r>
            <a:endParaRPr lang="en-ZA" sz="48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rmAutofit fontScale="85000" lnSpcReduction="10000"/>
          </a:bodyPr>
          <a:lstStyle/>
          <a:p>
            <a:pPr lvl="0"/>
            <a:r>
              <a:rPr lang="en-US" dirty="0"/>
              <a:t>The bearings supporting the roller journals are of the hydrostatic or sliding type</a:t>
            </a:r>
            <a:r>
              <a:rPr lang="en-US" dirty="0" smtClean="0"/>
              <a:t>.</a:t>
            </a:r>
          </a:p>
          <a:p>
            <a:r>
              <a:rPr lang="en-ZA" dirty="0" smtClean="0"/>
              <a:t>Made from </a:t>
            </a:r>
            <a:r>
              <a:rPr lang="en-ZA" dirty="0"/>
              <a:t>bronze, or alloy made from copper and tin. </a:t>
            </a:r>
            <a:endParaRPr lang="en-ZA" dirty="0" smtClean="0"/>
          </a:p>
          <a:p>
            <a:r>
              <a:rPr lang="en-ZA" dirty="0" smtClean="0"/>
              <a:t>More </a:t>
            </a:r>
            <a:r>
              <a:rPr lang="en-ZA" dirty="0"/>
              <a:t>recent bearings are made from steel with a bronze or white metal lining. </a:t>
            </a:r>
            <a:endParaRPr lang="en-ZA" dirty="0" smtClean="0"/>
          </a:p>
          <a:p>
            <a:r>
              <a:rPr lang="en-ZA" dirty="0" smtClean="0"/>
              <a:t>The </a:t>
            </a:r>
            <a:r>
              <a:rPr lang="en-ZA" dirty="0"/>
              <a:t>bearing must be lubricated to minimise metal contact. </a:t>
            </a:r>
            <a:endParaRPr lang="en-ZA" dirty="0" smtClean="0"/>
          </a:p>
          <a:p>
            <a:r>
              <a:rPr lang="en-ZA" dirty="0" smtClean="0"/>
              <a:t>Oil </a:t>
            </a:r>
            <a:r>
              <a:rPr lang="en-ZA" dirty="0"/>
              <a:t>is fed into the bearing via an oil groove situated about 45° ahead of the extreme pressure point. </a:t>
            </a:r>
            <a:endParaRPr lang="en-ZA" dirty="0" smtClean="0"/>
          </a:p>
          <a:p>
            <a:r>
              <a:rPr lang="en-ZA" dirty="0" smtClean="0"/>
              <a:t>Special </a:t>
            </a:r>
            <a:r>
              <a:rPr lang="en-ZA" dirty="0"/>
              <a:t>oils (e.g. ASMR by Castrol) have been developed for the lubrication of mill bearings.</a:t>
            </a:r>
            <a:endParaRPr lang="en-US" dirty="0"/>
          </a:p>
          <a:p>
            <a:pPr lvl="0"/>
            <a:endParaRPr lang="en-ZA" dirty="0"/>
          </a:p>
        </p:txBody>
      </p:sp>
    </p:spTree>
    <p:extLst>
      <p:ext uri="{BB962C8B-B14F-4D97-AF65-F5344CB8AC3E}">
        <p14:creationId xmlns:p14="http://schemas.microsoft.com/office/powerpoint/2010/main" val="30606473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Bearings</a:t>
            </a:r>
            <a:endParaRPr lang="en-ZA" sz="4800" dirty="0"/>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916832"/>
            <a:ext cx="3685728" cy="36857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4210067"/>
            <a:ext cx="4292600" cy="247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Related image"/>
          <p:cNvPicPr/>
          <p:nvPr/>
        </p:nvPicPr>
        <p:blipFill rotWithShape="1">
          <a:blip r:embed="rId4">
            <a:extLst>
              <a:ext uri="{28A0092B-C50C-407E-A947-70E740481C1C}">
                <a14:useLocalDpi xmlns:a14="http://schemas.microsoft.com/office/drawing/2010/main" val="0"/>
              </a:ext>
            </a:extLst>
          </a:blip>
          <a:srcRect t="6711"/>
          <a:stretch/>
        </p:blipFill>
        <p:spPr bwMode="auto">
          <a:xfrm>
            <a:off x="5364088" y="476672"/>
            <a:ext cx="3558530" cy="3584054"/>
          </a:xfrm>
          <a:prstGeom prst="rect">
            <a:avLst/>
          </a:prstGeom>
          <a:solidFill>
            <a:schemeClr val="bg1"/>
          </a:solid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798959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Settings</a:t>
            </a:r>
            <a:endParaRPr lang="en-ZA" sz="4800" dirty="0"/>
          </a:p>
        </p:txBody>
      </p:sp>
      <p:sp>
        <p:nvSpPr>
          <p:cNvPr id="9" name="Content Placeholder 2"/>
          <p:cNvSpPr>
            <a:spLocks noGrp="1"/>
          </p:cNvSpPr>
          <p:nvPr>
            <p:ph idx="1"/>
          </p:nvPr>
        </p:nvSpPr>
        <p:spPr>
          <a:xfrm>
            <a:off x="457200" y="1600200"/>
            <a:ext cx="5194920" cy="4997152"/>
          </a:xfrm>
          <a:solidFill>
            <a:schemeClr val="bg1">
              <a:lumMod val="95000"/>
              <a:alpha val="75000"/>
            </a:schemeClr>
          </a:solidFill>
          <a:scene3d>
            <a:camera prst="orthographicFront"/>
            <a:lightRig rig="threePt" dir="t"/>
          </a:scene3d>
          <a:sp3d>
            <a:bevelT/>
          </a:sp3d>
        </p:spPr>
        <p:txBody>
          <a:bodyPr>
            <a:normAutofit/>
          </a:bodyPr>
          <a:lstStyle/>
          <a:p>
            <a:pPr lvl="0"/>
            <a:r>
              <a:rPr lang="en-US" sz="3600" dirty="0" smtClean="0"/>
              <a:t>Mill lift</a:t>
            </a:r>
          </a:p>
          <a:p>
            <a:pPr lvl="0"/>
            <a:r>
              <a:rPr lang="en-US" sz="3600" dirty="0" smtClean="0"/>
              <a:t>Mill speed</a:t>
            </a:r>
          </a:p>
          <a:p>
            <a:pPr lvl="0"/>
            <a:r>
              <a:rPr lang="en-US" sz="3600" dirty="0" smtClean="0"/>
              <a:t>Pinion reaction</a:t>
            </a:r>
          </a:p>
          <a:p>
            <a:pPr lvl="0"/>
            <a:r>
              <a:rPr lang="en-US" sz="3600" dirty="0" smtClean="0"/>
              <a:t>Mill settings</a:t>
            </a:r>
          </a:p>
          <a:p>
            <a:pPr lvl="0"/>
            <a:r>
              <a:rPr lang="en-US" sz="3600" dirty="0" smtClean="0"/>
              <a:t>Settings on feeding devices</a:t>
            </a:r>
          </a:p>
          <a:p>
            <a:pPr lvl="0"/>
            <a:r>
              <a:rPr lang="en-US" sz="3600" dirty="0" err="1" smtClean="0"/>
              <a:t>Trashplate</a:t>
            </a:r>
            <a:r>
              <a:rPr lang="en-US" sz="3600" dirty="0" smtClean="0"/>
              <a:t> settings</a:t>
            </a:r>
            <a:endParaRPr lang="en-US" sz="3600" dirty="0"/>
          </a:p>
          <a:p>
            <a:pPr lvl="0"/>
            <a:endParaRPr lang="en-ZA"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2636912"/>
            <a:ext cx="3227511" cy="25741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4798959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The Milling Tandem</a:t>
            </a:r>
            <a:endParaRPr lang="en-ZA" sz="4800" dirty="0"/>
          </a:p>
        </p:txBody>
      </p:sp>
      <p:sp>
        <p:nvSpPr>
          <p:cNvPr id="9" name="Content Placeholder 2"/>
          <p:cNvSpPr>
            <a:spLocks noGrp="1"/>
          </p:cNvSpPr>
          <p:nvPr>
            <p:ph idx="1"/>
          </p:nvPr>
        </p:nvSpPr>
        <p:spPr>
          <a:xfrm>
            <a:off x="251520" y="1268760"/>
            <a:ext cx="8640960" cy="3196952"/>
          </a:xfrm>
          <a:solidFill>
            <a:schemeClr val="bg1">
              <a:lumMod val="95000"/>
              <a:alpha val="75000"/>
            </a:schemeClr>
          </a:solidFill>
          <a:scene3d>
            <a:camera prst="orthographicFront"/>
            <a:lightRig rig="threePt" dir="t"/>
          </a:scene3d>
          <a:sp3d>
            <a:bevelT/>
          </a:sp3d>
        </p:spPr>
        <p:txBody>
          <a:bodyPr>
            <a:normAutofit fontScale="70000" lnSpcReduction="20000"/>
          </a:bodyPr>
          <a:lstStyle/>
          <a:p>
            <a:r>
              <a:rPr lang="en-US" sz="2400" dirty="0" smtClean="0"/>
              <a:t>In South Africa usually consists of 3, 6 or 7 milling units</a:t>
            </a:r>
          </a:p>
          <a:p>
            <a:r>
              <a:rPr lang="en-US" sz="2400" dirty="0"/>
              <a:t>Shredded cane is fed into the first mill and </a:t>
            </a:r>
            <a:r>
              <a:rPr lang="en-US" sz="2400" dirty="0" smtClean="0"/>
              <a:t>via </a:t>
            </a:r>
            <a:r>
              <a:rPr lang="en-US" sz="2400" dirty="0" err="1"/>
              <a:t>intercarriers</a:t>
            </a:r>
            <a:r>
              <a:rPr lang="en-US" sz="2400" dirty="0"/>
              <a:t> into the following </a:t>
            </a:r>
            <a:r>
              <a:rPr lang="en-US" sz="2400" dirty="0" smtClean="0"/>
              <a:t>units</a:t>
            </a:r>
          </a:p>
          <a:p>
            <a:r>
              <a:rPr lang="en-US" sz="2400" dirty="0" smtClean="0"/>
              <a:t>Final </a:t>
            </a:r>
            <a:r>
              <a:rPr lang="en-US" sz="2400" dirty="0"/>
              <a:t>bagasse </a:t>
            </a:r>
            <a:r>
              <a:rPr lang="en-US" sz="2400" dirty="0" smtClean="0"/>
              <a:t>leaves the </a:t>
            </a:r>
            <a:r>
              <a:rPr lang="en-US" sz="2400" dirty="0"/>
              <a:t>last mill. </a:t>
            </a:r>
            <a:endParaRPr lang="en-US" sz="2400" dirty="0" smtClean="0"/>
          </a:p>
          <a:p>
            <a:r>
              <a:rPr lang="en-US" sz="2400" dirty="0" smtClean="0"/>
              <a:t>The </a:t>
            </a:r>
            <a:r>
              <a:rPr lang="en-US" sz="2400" dirty="0"/>
              <a:t>expressed juice from the first and second mill is screened before it is pumped away as mixed juice for further processing.</a:t>
            </a:r>
          </a:p>
          <a:p>
            <a:r>
              <a:rPr lang="en-US" sz="2400" dirty="0"/>
              <a:t>The “</a:t>
            </a:r>
            <a:r>
              <a:rPr lang="en-US" sz="2400" dirty="0" err="1"/>
              <a:t>cush</a:t>
            </a:r>
            <a:r>
              <a:rPr lang="en-US" sz="2400" dirty="0"/>
              <a:t> </a:t>
            </a:r>
            <a:r>
              <a:rPr lang="en-US" sz="2400" dirty="0" err="1"/>
              <a:t>cush</a:t>
            </a:r>
            <a:r>
              <a:rPr lang="en-US" sz="2400" dirty="0"/>
              <a:t>” (insoluble solids from the juice screens) is usually washed into the number 1 </a:t>
            </a:r>
            <a:r>
              <a:rPr lang="en-US" sz="2400" dirty="0" err="1"/>
              <a:t>intercarrier</a:t>
            </a:r>
            <a:r>
              <a:rPr lang="en-US" sz="2400" dirty="0"/>
              <a:t> by the maceration juice from 3 mill. </a:t>
            </a:r>
            <a:endParaRPr lang="en-US" sz="2400" dirty="0" smtClean="0"/>
          </a:p>
          <a:p>
            <a:r>
              <a:rPr lang="en-US" sz="2400" dirty="0" smtClean="0"/>
              <a:t>The </a:t>
            </a:r>
            <a:r>
              <a:rPr lang="en-US" sz="2400" dirty="0"/>
              <a:t>juice from the other mills is pumped into the </a:t>
            </a:r>
            <a:r>
              <a:rPr lang="en-US" sz="2400" dirty="0" err="1"/>
              <a:t>intercarriers</a:t>
            </a:r>
            <a:r>
              <a:rPr lang="en-US" sz="2400" dirty="0"/>
              <a:t> of the proceeding mills as imbibition juice.  </a:t>
            </a:r>
            <a:endParaRPr lang="en-US" sz="2400" dirty="0" smtClean="0"/>
          </a:p>
          <a:p>
            <a:r>
              <a:rPr lang="en-US" sz="2400" dirty="0" smtClean="0"/>
              <a:t>Imbibition </a:t>
            </a:r>
            <a:r>
              <a:rPr lang="en-US" sz="2400" dirty="0"/>
              <a:t>water is applied in front of the last mill. </a:t>
            </a:r>
          </a:p>
          <a:p>
            <a:r>
              <a:rPr lang="en-US" sz="2400" dirty="0"/>
              <a:t>The first and last mills are usually pressure fed mills while the mills between are usually 4 roll units.</a:t>
            </a:r>
          </a:p>
          <a:p>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4149080"/>
            <a:ext cx="5268665" cy="2558772"/>
          </a:xfrm>
          <a:prstGeom prst="rect">
            <a:avLst/>
          </a:prstGeom>
          <a:solidFill>
            <a:schemeClr val="bg1"/>
          </a:solidFill>
          <a:ln>
            <a:noFill/>
          </a:ln>
          <a:effectLst/>
        </p:spPr>
      </p:pic>
    </p:spTree>
    <p:extLst>
      <p:ext uri="{BB962C8B-B14F-4D97-AF65-F5344CB8AC3E}">
        <p14:creationId xmlns:p14="http://schemas.microsoft.com/office/powerpoint/2010/main" val="14798959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Imbibition</a:t>
            </a:r>
            <a:endParaRPr lang="en-ZA" sz="4800" dirty="0"/>
          </a:p>
        </p:txBody>
      </p:sp>
      <p:sp>
        <p:nvSpPr>
          <p:cNvPr id="9" name="Content Placeholder 2"/>
          <p:cNvSpPr>
            <a:spLocks noGrp="1"/>
          </p:cNvSpPr>
          <p:nvPr>
            <p:ph idx="1"/>
          </p:nvPr>
        </p:nvSpPr>
        <p:spPr>
          <a:xfrm>
            <a:off x="323528" y="1600200"/>
            <a:ext cx="8496944" cy="4997152"/>
          </a:xfrm>
          <a:solidFill>
            <a:schemeClr val="bg1">
              <a:lumMod val="95000"/>
              <a:alpha val="75000"/>
            </a:schemeClr>
          </a:solidFill>
          <a:scene3d>
            <a:camera prst="orthographicFront"/>
            <a:lightRig rig="threePt" dir="t"/>
          </a:scene3d>
          <a:sp3d>
            <a:bevelT/>
          </a:sp3d>
        </p:spPr>
        <p:txBody>
          <a:bodyPr>
            <a:normAutofit fontScale="70000" lnSpcReduction="20000"/>
          </a:bodyPr>
          <a:lstStyle/>
          <a:p>
            <a:pPr lvl="0"/>
            <a:r>
              <a:rPr lang="en-US" dirty="0"/>
              <a:t>Even after repeated squeezes the liquid (juice) in bagasse will be 40% at best. </a:t>
            </a:r>
            <a:endParaRPr lang="en-US" dirty="0" smtClean="0"/>
          </a:p>
          <a:p>
            <a:pPr lvl="0"/>
            <a:r>
              <a:rPr lang="en-US" dirty="0" smtClean="0"/>
              <a:t>This </a:t>
            </a:r>
            <a:r>
              <a:rPr lang="en-US" dirty="0"/>
              <a:t>means that with dry crushing the limit of extraction is very soon attained and is not more than about 80%. </a:t>
            </a:r>
            <a:endParaRPr lang="en-US" dirty="0" smtClean="0"/>
          </a:p>
          <a:p>
            <a:pPr lvl="0"/>
            <a:r>
              <a:rPr lang="en-US" dirty="0" smtClean="0"/>
              <a:t>To </a:t>
            </a:r>
            <a:r>
              <a:rPr lang="en-US" dirty="0"/>
              <a:t>improve on this </a:t>
            </a:r>
            <a:r>
              <a:rPr lang="en-US" dirty="0" smtClean="0"/>
              <a:t>extraction, </a:t>
            </a:r>
            <a:r>
              <a:rPr lang="en-US" dirty="0"/>
              <a:t>water needs to be added to displace and dilute the liquid in the bagasse. </a:t>
            </a:r>
            <a:endParaRPr lang="en-US" dirty="0" smtClean="0"/>
          </a:p>
          <a:p>
            <a:pPr lvl="0"/>
            <a:r>
              <a:rPr lang="en-US" dirty="0" smtClean="0"/>
              <a:t>This </a:t>
            </a:r>
            <a:r>
              <a:rPr lang="en-US" dirty="0"/>
              <a:t>process is called </a:t>
            </a:r>
            <a:r>
              <a:rPr lang="en-US" b="1" dirty="0" smtClean="0"/>
              <a:t>IMBIBITION</a:t>
            </a:r>
            <a:r>
              <a:rPr lang="en-US" dirty="0" smtClean="0"/>
              <a:t>. </a:t>
            </a:r>
          </a:p>
          <a:p>
            <a:pPr lvl="0"/>
            <a:r>
              <a:rPr lang="en-US" dirty="0" smtClean="0"/>
              <a:t>If </a:t>
            </a:r>
            <a:r>
              <a:rPr lang="en-US" dirty="0"/>
              <a:t>this water is added between each mill it is called simple imbibition. </a:t>
            </a:r>
            <a:endParaRPr lang="en-US" dirty="0" smtClean="0"/>
          </a:p>
          <a:p>
            <a:pPr lvl="0"/>
            <a:r>
              <a:rPr lang="en-US" dirty="0" smtClean="0"/>
              <a:t>This </a:t>
            </a:r>
            <a:r>
              <a:rPr lang="en-US" dirty="0"/>
              <a:t>would however use a lot of water which later has to be evaporated in the evaporators. </a:t>
            </a:r>
            <a:endParaRPr lang="en-US" dirty="0" smtClean="0"/>
          </a:p>
          <a:p>
            <a:pPr lvl="0"/>
            <a:r>
              <a:rPr lang="en-US" dirty="0" smtClean="0"/>
              <a:t>To </a:t>
            </a:r>
            <a:r>
              <a:rPr lang="en-US" dirty="0"/>
              <a:t>reduce the evaporator </a:t>
            </a:r>
            <a:r>
              <a:rPr lang="en-US" dirty="0" smtClean="0"/>
              <a:t>load, water </a:t>
            </a:r>
            <a:r>
              <a:rPr lang="en-US" dirty="0"/>
              <a:t>is only added before the last mill while the expressed juice from the individual mills is pumped and added to the bagasse at a point in front of the preceding mills. </a:t>
            </a:r>
            <a:endParaRPr lang="en-US" dirty="0" smtClean="0"/>
          </a:p>
          <a:p>
            <a:pPr lvl="0"/>
            <a:r>
              <a:rPr lang="en-US" dirty="0" smtClean="0"/>
              <a:t>This </a:t>
            </a:r>
            <a:r>
              <a:rPr lang="en-US" dirty="0"/>
              <a:t>is called compound imbibition. </a:t>
            </a:r>
            <a:endParaRPr lang="en-US" dirty="0" smtClean="0"/>
          </a:p>
        </p:txBody>
      </p:sp>
    </p:spTree>
    <p:extLst>
      <p:ext uri="{BB962C8B-B14F-4D97-AF65-F5344CB8AC3E}">
        <p14:creationId xmlns:p14="http://schemas.microsoft.com/office/powerpoint/2010/main" val="14798959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Imbibition (cont.)</a:t>
            </a:r>
            <a:endParaRPr lang="en-ZA" sz="4800" dirty="0"/>
          </a:p>
        </p:txBody>
      </p:sp>
      <p:sp>
        <p:nvSpPr>
          <p:cNvPr id="9" name="Content Placeholder 2"/>
          <p:cNvSpPr>
            <a:spLocks noGrp="1"/>
          </p:cNvSpPr>
          <p:nvPr>
            <p:ph idx="1"/>
          </p:nvPr>
        </p:nvSpPr>
        <p:spPr>
          <a:xfrm>
            <a:off x="323528" y="1600200"/>
            <a:ext cx="8496944" cy="4997152"/>
          </a:xfrm>
          <a:solidFill>
            <a:schemeClr val="bg1">
              <a:lumMod val="95000"/>
              <a:alpha val="75000"/>
            </a:schemeClr>
          </a:solidFill>
          <a:scene3d>
            <a:camera prst="orthographicFront"/>
            <a:lightRig rig="threePt" dir="t"/>
          </a:scene3d>
          <a:sp3d>
            <a:bevelT/>
          </a:sp3d>
        </p:spPr>
        <p:txBody>
          <a:bodyPr>
            <a:normAutofit fontScale="70000" lnSpcReduction="20000"/>
          </a:bodyPr>
          <a:lstStyle/>
          <a:p>
            <a:pPr lvl="0"/>
            <a:r>
              <a:rPr lang="en-US" dirty="0" smtClean="0"/>
              <a:t>The </a:t>
            </a:r>
            <a:r>
              <a:rPr lang="en-US" dirty="0"/>
              <a:t>imbibition rate is expressed as a percentage </a:t>
            </a:r>
            <a:r>
              <a:rPr lang="en-US" dirty="0" smtClean="0"/>
              <a:t>of </a:t>
            </a:r>
            <a:r>
              <a:rPr lang="en-US" dirty="0" err="1"/>
              <a:t>fibre</a:t>
            </a:r>
            <a:r>
              <a:rPr lang="en-US" dirty="0"/>
              <a:t> in bagasse and is, for a milling tandem, between 250 and 350%. </a:t>
            </a:r>
            <a:endParaRPr lang="en-US" dirty="0" smtClean="0"/>
          </a:p>
          <a:p>
            <a:pPr lvl="0"/>
            <a:r>
              <a:rPr lang="en-US" dirty="0" smtClean="0"/>
              <a:t>It </a:t>
            </a:r>
            <a:r>
              <a:rPr lang="en-US" dirty="0"/>
              <a:t>is important to note that a 10% reduction in imbibition will reduce the quantity of mixed juice by only 3%.</a:t>
            </a:r>
          </a:p>
          <a:p>
            <a:pPr lvl="0"/>
            <a:r>
              <a:rPr lang="en-US" dirty="0"/>
              <a:t>The water must be distributed laterally across the bagasse in the last </a:t>
            </a:r>
            <a:r>
              <a:rPr lang="en-US" dirty="0" err="1"/>
              <a:t>intercarrier</a:t>
            </a:r>
            <a:r>
              <a:rPr lang="en-US" dirty="0"/>
              <a:t>. </a:t>
            </a:r>
            <a:endParaRPr lang="en-US" dirty="0" smtClean="0"/>
          </a:p>
          <a:p>
            <a:pPr lvl="0"/>
            <a:r>
              <a:rPr lang="en-US" dirty="0" smtClean="0"/>
              <a:t>The </a:t>
            </a:r>
            <a:r>
              <a:rPr lang="en-US" dirty="0"/>
              <a:t>water and juice is usually applied using some sort of splash or deflector plate. </a:t>
            </a:r>
            <a:endParaRPr lang="en-US" dirty="0" smtClean="0"/>
          </a:p>
          <a:p>
            <a:pPr lvl="0"/>
            <a:r>
              <a:rPr lang="en-US" dirty="0" smtClean="0"/>
              <a:t>The </a:t>
            </a:r>
            <a:r>
              <a:rPr lang="en-US" dirty="0"/>
              <a:t>water should be as hot as possible without causing a feeding </a:t>
            </a:r>
            <a:r>
              <a:rPr lang="en-US" dirty="0" smtClean="0"/>
              <a:t>problem (At </a:t>
            </a:r>
            <a:r>
              <a:rPr lang="en-US" dirty="0"/>
              <a:t>high temperatures the </a:t>
            </a:r>
            <a:r>
              <a:rPr lang="en-US" dirty="0" err="1"/>
              <a:t>fibre</a:t>
            </a:r>
            <a:r>
              <a:rPr lang="en-US" dirty="0"/>
              <a:t> becomes “plastic</a:t>
            </a:r>
            <a:r>
              <a:rPr lang="en-US" dirty="0" smtClean="0"/>
              <a:t>”) </a:t>
            </a:r>
          </a:p>
          <a:p>
            <a:pPr lvl="0"/>
            <a:r>
              <a:rPr lang="en-US" dirty="0" smtClean="0"/>
              <a:t>In </a:t>
            </a:r>
            <a:r>
              <a:rPr lang="en-US" dirty="0"/>
              <a:t>this state it is easy to compress and so there will be better juice expression. </a:t>
            </a:r>
            <a:endParaRPr lang="en-US" dirty="0" smtClean="0"/>
          </a:p>
          <a:p>
            <a:pPr lvl="0"/>
            <a:r>
              <a:rPr lang="en-US" dirty="0" smtClean="0"/>
              <a:t>On </a:t>
            </a:r>
            <a:r>
              <a:rPr lang="en-US" dirty="0"/>
              <a:t>the negative side high temperatures melt the waxes which cause slippage problems on feeding</a:t>
            </a:r>
            <a:r>
              <a:rPr lang="en-US" dirty="0" smtClean="0"/>
              <a:t>.</a:t>
            </a:r>
            <a:endParaRPr lang="en-US" dirty="0"/>
          </a:p>
        </p:txBody>
      </p:sp>
    </p:spTree>
    <p:extLst>
      <p:ext uri="{BB962C8B-B14F-4D97-AF65-F5344CB8AC3E}">
        <p14:creationId xmlns:p14="http://schemas.microsoft.com/office/powerpoint/2010/main" val="17153991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Imbibition (cont.)</a:t>
            </a:r>
            <a:endParaRPr lang="en-ZA" sz="4800" dirty="0"/>
          </a:p>
        </p:txBody>
      </p:sp>
      <p:sp>
        <p:nvSpPr>
          <p:cNvPr id="9" name="Content Placeholder 2"/>
          <p:cNvSpPr>
            <a:spLocks noGrp="1"/>
          </p:cNvSpPr>
          <p:nvPr>
            <p:ph idx="1"/>
          </p:nvPr>
        </p:nvSpPr>
        <p:spPr>
          <a:xfrm>
            <a:off x="323528" y="1600200"/>
            <a:ext cx="8496944" cy="4997152"/>
          </a:xfrm>
          <a:solidFill>
            <a:schemeClr val="bg1">
              <a:lumMod val="95000"/>
              <a:alpha val="75000"/>
            </a:schemeClr>
          </a:solidFill>
          <a:scene3d>
            <a:camera prst="orthographicFront"/>
            <a:lightRig rig="threePt" dir="t"/>
          </a:scene3d>
          <a:sp3d>
            <a:bevelT/>
          </a:sp3d>
        </p:spPr>
        <p:txBody>
          <a:bodyPr>
            <a:normAutofit fontScale="77500" lnSpcReduction="20000"/>
          </a:bodyPr>
          <a:lstStyle/>
          <a:p>
            <a:pPr lvl="0"/>
            <a:r>
              <a:rPr lang="en-US" dirty="0" smtClean="0"/>
              <a:t>The </a:t>
            </a:r>
            <a:r>
              <a:rPr lang="en-US" dirty="0"/>
              <a:t>mixing of bagasse and water does not take place in the carrier. </a:t>
            </a:r>
            <a:endParaRPr lang="en-US" dirty="0" smtClean="0"/>
          </a:p>
          <a:p>
            <a:pPr lvl="0"/>
            <a:r>
              <a:rPr lang="en-US" dirty="0" smtClean="0"/>
              <a:t>Mixing </a:t>
            </a:r>
            <a:r>
              <a:rPr lang="en-US" dirty="0"/>
              <a:t>is done in the feed opening as the increasing pressure forces the liquid into the </a:t>
            </a:r>
            <a:r>
              <a:rPr lang="en-US" dirty="0" err="1"/>
              <a:t>fibre</a:t>
            </a:r>
            <a:r>
              <a:rPr lang="en-US" dirty="0"/>
              <a:t>.</a:t>
            </a:r>
          </a:p>
          <a:p>
            <a:pPr lvl="0"/>
            <a:r>
              <a:rPr lang="en-US" dirty="0"/>
              <a:t>The process of adding water to the bagasse to improve extraction is sometimes wrongly called maceration. </a:t>
            </a:r>
            <a:endParaRPr lang="en-US" dirty="0" smtClean="0"/>
          </a:p>
          <a:p>
            <a:pPr lvl="0"/>
            <a:r>
              <a:rPr lang="en-US" dirty="0" smtClean="0"/>
              <a:t>Maceration </a:t>
            </a:r>
            <a:r>
              <a:rPr lang="en-US" dirty="0"/>
              <a:t>is the process whereby the bagasse is totally immersed in water. Clearly this is not the case with imbibition. </a:t>
            </a:r>
            <a:endParaRPr lang="en-US" dirty="0" smtClean="0"/>
          </a:p>
          <a:p>
            <a:pPr lvl="0"/>
            <a:r>
              <a:rPr lang="en-US" dirty="0" smtClean="0"/>
              <a:t>Bagasse </a:t>
            </a:r>
            <a:r>
              <a:rPr lang="en-US" dirty="0" err="1"/>
              <a:t>fibre</a:t>
            </a:r>
            <a:r>
              <a:rPr lang="en-US" dirty="0"/>
              <a:t> is capable of absorbing ± 650% of its mass as liquid. </a:t>
            </a:r>
            <a:endParaRPr lang="en-US" dirty="0" smtClean="0"/>
          </a:p>
          <a:p>
            <a:pPr lvl="0"/>
            <a:r>
              <a:rPr lang="en-US" dirty="0" smtClean="0"/>
              <a:t>Under </a:t>
            </a:r>
            <a:r>
              <a:rPr lang="en-US" dirty="0"/>
              <a:t>operating conditions it is not advisable to go above 350% on </a:t>
            </a:r>
            <a:r>
              <a:rPr lang="en-US" dirty="0" err="1"/>
              <a:t>fibre</a:t>
            </a:r>
            <a:r>
              <a:rPr lang="en-US" dirty="0"/>
              <a:t> as the improvement in extraction is negligible and the extra water overloads the clarifiers and evaporators.</a:t>
            </a:r>
          </a:p>
        </p:txBody>
      </p:sp>
    </p:spTree>
    <p:extLst>
      <p:ext uri="{BB962C8B-B14F-4D97-AF65-F5344CB8AC3E}">
        <p14:creationId xmlns:p14="http://schemas.microsoft.com/office/powerpoint/2010/main" val="7550553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Imbibition Efficiency</a:t>
            </a:r>
            <a:endParaRPr lang="en-ZA" sz="4800" dirty="0"/>
          </a:p>
        </p:txBody>
      </p:sp>
      <p:sp>
        <p:nvSpPr>
          <p:cNvPr id="9" name="Content Placeholder 2"/>
          <p:cNvSpPr>
            <a:spLocks noGrp="1"/>
          </p:cNvSpPr>
          <p:nvPr>
            <p:ph idx="1"/>
          </p:nvPr>
        </p:nvSpPr>
        <p:spPr>
          <a:xfrm>
            <a:off x="323528" y="1600200"/>
            <a:ext cx="8496944" cy="4997152"/>
          </a:xfrm>
          <a:solidFill>
            <a:schemeClr val="bg1">
              <a:lumMod val="95000"/>
              <a:alpha val="75000"/>
            </a:schemeClr>
          </a:solidFill>
          <a:scene3d>
            <a:camera prst="orthographicFront"/>
            <a:lightRig rig="threePt" dir="t"/>
          </a:scene3d>
          <a:sp3d>
            <a:bevelT/>
          </a:sp3d>
        </p:spPr>
        <p:txBody>
          <a:bodyPr>
            <a:normAutofit fontScale="85000" lnSpcReduction="10000"/>
          </a:bodyPr>
          <a:lstStyle/>
          <a:p>
            <a:pPr lvl="0"/>
            <a:r>
              <a:rPr lang="en-US" dirty="0" smtClean="0"/>
              <a:t>The </a:t>
            </a:r>
            <a:r>
              <a:rPr lang="en-US" dirty="0"/>
              <a:t>water (or diluted juice) must be evenly distributed through the bagasse layer.</a:t>
            </a:r>
          </a:p>
          <a:p>
            <a:pPr lvl="0"/>
            <a:r>
              <a:rPr lang="en-US" dirty="0" smtClean="0"/>
              <a:t>Maximum </a:t>
            </a:r>
            <a:r>
              <a:rPr lang="en-US" dirty="0"/>
              <a:t>penetration of the layers must take place.</a:t>
            </a:r>
          </a:p>
          <a:p>
            <a:pPr lvl="0"/>
            <a:r>
              <a:rPr lang="en-US" dirty="0" smtClean="0"/>
              <a:t>The </a:t>
            </a:r>
            <a:r>
              <a:rPr lang="en-US" dirty="0"/>
              <a:t>bagasse must be finely prepared.</a:t>
            </a:r>
          </a:p>
          <a:p>
            <a:pPr lvl="0"/>
            <a:r>
              <a:rPr lang="en-US" dirty="0" smtClean="0"/>
              <a:t>The </a:t>
            </a:r>
            <a:r>
              <a:rPr lang="en-US" dirty="0"/>
              <a:t>first mill extraction must be good.</a:t>
            </a:r>
          </a:p>
          <a:p>
            <a:pPr lvl="0"/>
            <a:r>
              <a:rPr lang="en-US" dirty="0" smtClean="0"/>
              <a:t>The </a:t>
            </a:r>
            <a:r>
              <a:rPr lang="en-US" dirty="0"/>
              <a:t>weight of the water used varies from 45 to 60% of the weight of cane or 300 to 400% of </a:t>
            </a:r>
            <a:r>
              <a:rPr lang="en-US" dirty="0" err="1"/>
              <a:t>fibre</a:t>
            </a:r>
            <a:r>
              <a:rPr lang="en-US" dirty="0"/>
              <a:t> in cane. In practice the amount of imbibition is usually limited by:-</a:t>
            </a:r>
          </a:p>
          <a:p>
            <a:pPr lvl="1"/>
            <a:r>
              <a:rPr lang="en-US" dirty="0" smtClean="0"/>
              <a:t>The </a:t>
            </a:r>
            <a:r>
              <a:rPr lang="en-US" dirty="0"/>
              <a:t>mill itself i.e. juice capacity, drainage etc.</a:t>
            </a:r>
          </a:p>
          <a:p>
            <a:pPr lvl="1"/>
            <a:r>
              <a:rPr lang="en-US" dirty="0" smtClean="0"/>
              <a:t>Juice </a:t>
            </a:r>
            <a:r>
              <a:rPr lang="en-US" dirty="0"/>
              <a:t>heater and evaporator capacity.</a:t>
            </a:r>
          </a:p>
          <a:p>
            <a:pPr lvl="1"/>
            <a:r>
              <a:rPr lang="en-US" dirty="0" smtClean="0"/>
              <a:t>Steam </a:t>
            </a:r>
            <a:r>
              <a:rPr lang="en-US" dirty="0"/>
              <a:t>balance of the factory.</a:t>
            </a:r>
          </a:p>
        </p:txBody>
      </p:sp>
    </p:spTree>
    <p:extLst>
      <p:ext uri="{BB962C8B-B14F-4D97-AF65-F5344CB8AC3E}">
        <p14:creationId xmlns:p14="http://schemas.microsoft.com/office/powerpoint/2010/main" val="4736902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Source of Imbibition </a:t>
            </a:r>
            <a:r>
              <a:rPr lang="en-ZA" sz="4800" dirty="0"/>
              <a:t>W</a:t>
            </a:r>
            <a:r>
              <a:rPr lang="en-ZA" sz="4800" dirty="0" smtClean="0"/>
              <a:t>ater</a:t>
            </a:r>
            <a:endParaRPr lang="en-ZA" sz="48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rmAutofit fontScale="85000" lnSpcReduction="20000"/>
          </a:bodyPr>
          <a:lstStyle/>
          <a:p>
            <a:pPr lvl="0"/>
            <a:r>
              <a:rPr lang="en-US" dirty="0" smtClean="0"/>
              <a:t>Provided </a:t>
            </a:r>
            <a:r>
              <a:rPr lang="en-US" dirty="0"/>
              <a:t>by condensate from the lower level effects of the </a:t>
            </a:r>
            <a:r>
              <a:rPr lang="en-US" dirty="0" smtClean="0"/>
              <a:t>evaporator</a:t>
            </a:r>
          </a:p>
          <a:p>
            <a:pPr lvl="0"/>
            <a:r>
              <a:rPr lang="en-US" dirty="0" smtClean="0"/>
              <a:t>Would </a:t>
            </a:r>
            <a:r>
              <a:rPr lang="en-US" dirty="0"/>
              <a:t>be available at a temperature of 70 – </a:t>
            </a:r>
            <a:r>
              <a:rPr lang="en-US" dirty="0" smtClean="0"/>
              <a:t>80°C </a:t>
            </a:r>
          </a:p>
          <a:p>
            <a:pPr lvl="0"/>
            <a:r>
              <a:rPr lang="en-US" dirty="0" smtClean="0"/>
              <a:t>It </a:t>
            </a:r>
            <a:r>
              <a:rPr lang="en-US" dirty="0"/>
              <a:t>is theoretically beneficial for extraction to use hot imbibition, because hot water will dissolve sugar more readily and will tend to break down cell walls to expose sugar inside the cells. </a:t>
            </a:r>
            <a:endParaRPr lang="en-US" dirty="0" smtClean="0"/>
          </a:p>
          <a:p>
            <a:pPr lvl="0"/>
            <a:r>
              <a:rPr lang="en-US" dirty="0" smtClean="0"/>
              <a:t>This </a:t>
            </a:r>
            <a:r>
              <a:rPr lang="en-US" dirty="0"/>
              <a:t>does introduce some difficulties, such as slippage and excessive </a:t>
            </a:r>
            <a:r>
              <a:rPr lang="en-US" dirty="0" err="1"/>
              <a:t>vapour</a:t>
            </a:r>
            <a:r>
              <a:rPr lang="en-US" dirty="0"/>
              <a:t>, but they can be overcome. </a:t>
            </a:r>
            <a:endParaRPr lang="en-US" dirty="0" smtClean="0"/>
          </a:p>
          <a:p>
            <a:pPr lvl="0"/>
            <a:r>
              <a:rPr lang="en-US" dirty="0" smtClean="0"/>
              <a:t>The </a:t>
            </a:r>
            <a:r>
              <a:rPr lang="en-US" dirty="0"/>
              <a:t>main reason that more mills are able to use hot imbibition is the improved roller roughening technique since the mid- 70’s, using a new type of welding rod developed in Australia.</a:t>
            </a:r>
            <a:endParaRPr lang="en-ZA" dirty="0"/>
          </a:p>
        </p:txBody>
      </p:sp>
    </p:spTree>
    <p:extLst>
      <p:ext uri="{BB962C8B-B14F-4D97-AF65-F5344CB8AC3E}">
        <p14:creationId xmlns:p14="http://schemas.microsoft.com/office/powerpoint/2010/main" val="14798959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600" dirty="0" smtClean="0"/>
              <a:t>Milling</a:t>
            </a:r>
            <a:endParaRPr lang="en-ZA" sz="3600" dirty="0"/>
          </a:p>
        </p:txBody>
      </p:sp>
      <p:sp>
        <p:nvSpPr>
          <p:cNvPr id="5" name="Content Placeholder 2"/>
          <p:cNvSpPr>
            <a:spLocks noGrp="1"/>
          </p:cNvSpPr>
          <p:nvPr>
            <p:ph idx="1"/>
          </p:nvPr>
        </p:nvSpPr>
        <p:spPr>
          <a:xfrm>
            <a:off x="467544" y="1556792"/>
            <a:ext cx="8208912" cy="5184576"/>
          </a:xfrm>
          <a:solidFill>
            <a:schemeClr val="bg1">
              <a:lumMod val="95000"/>
              <a:alpha val="75000"/>
            </a:schemeClr>
          </a:solidFill>
          <a:scene3d>
            <a:camera prst="orthographicFront"/>
            <a:lightRig rig="threePt" dir="t"/>
          </a:scene3d>
          <a:sp3d>
            <a:bevelT/>
          </a:sp3d>
        </p:spPr>
        <p:txBody>
          <a:bodyPr>
            <a:noAutofit/>
          </a:bodyPr>
          <a:lstStyle/>
          <a:p>
            <a:r>
              <a:rPr lang="en-ZA" sz="2000" dirty="0"/>
              <a:t>E</a:t>
            </a:r>
            <a:r>
              <a:rPr lang="en-ZA" sz="2000" dirty="0" smtClean="0"/>
              <a:t>ssentially </a:t>
            </a:r>
            <a:r>
              <a:rPr lang="en-ZA" sz="2000" dirty="0"/>
              <a:t>a solid-liquid separation process. </a:t>
            </a:r>
            <a:endParaRPr lang="en-ZA" sz="2000" dirty="0" smtClean="0"/>
          </a:p>
          <a:p>
            <a:r>
              <a:rPr lang="en-ZA" sz="2000" dirty="0" smtClean="0"/>
              <a:t>The </a:t>
            </a:r>
            <a:r>
              <a:rPr lang="en-ZA" sz="2000" dirty="0"/>
              <a:t>solids are fibre (i.e. insoluble material) and the liquid is a solution of brix in water called mixed juice. </a:t>
            </a:r>
            <a:endParaRPr lang="en-ZA" sz="2000" dirty="0" smtClean="0"/>
          </a:p>
          <a:p>
            <a:r>
              <a:rPr lang="en-ZA" sz="2000" dirty="0" smtClean="0"/>
              <a:t>The </a:t>
            </a:r>
            <a:r>
              <a:rPr lang="en-ZA" sz="2000" dirty="0"/>
              <a:t>purpose of milling is to effect this separation as effectively and efficiently as possible.</a:t>
            </a:r>
            <a:endParaRPr lang="en-US" sz="2000" dirty="0"/>
          </a:p>
          <a:p>
            <a:r>
              <a:rPr lang="en-ZA" sz="2000" dirty="0"/>
              <a:t>Milling involves squeezing the prepared cane between rollers to remove the juice.</a:t>
            </a:r>
            <a:endParaRPr lang="en-US" sz="2000" dirty="0"/>
          </a:p>
          <a:p>
            <a:r>
              <a:rPr lang="en-ZA" sz="2000" dirty="0"/>
              <a:t>The process of separating cane into fibre and juice is termed extraction and this performance figure is calculated as follows</a:t>
            </a:r>
            <a:r>
              <a:rPr lang="en-ZA" sz="2000" dirty="0" smtClean="0"/>
              <a:t>:</a:t>
            </a:r>
          </a:p>
          <a:p>
            <a:pPr marL="0" indent="0" algn="ctr">
              <a:buNone/>
            </a:pPr>
            <a:r>
              <a:rPr lang="en-ZA" sz="2000" b="1" dirty="0" smtClean="0"/>
              <a:t>EXTRACTION </a:t>
            </a:r>
            <a:r>
              <a:rPr lang="en-ZA" sz="2000" b="1" dirty="0"/>
              <a:t>= </a:t>
            </a:r>
            <a:r>
              <a:rPr lang="en-ZA" sz="2000" b="1" u="sng" dirty="0"/>
              <a:t>Tons pol in mixed juice</a:t>
            </a:r>
            <a:r>
              <a:rPr lang="en-ZA" sz="2000" b="1" dirty="0"/>
              <a:t> x </a:t>
            </a:r>
            <a:r>
              <a:rPr lang="en-ZA" sz="2000" b="1" dirty="0" smtClean="0"/>
              <a:t>100</a:t>
            </a:r>
            <a:endParaRPr lang="en-US" sz="2000" dirty="0"/>
          </a:p>
          <a:p>
            <a:pPr marL="0" indent="0" algn="ctr">
              <a:buNone/>
            </a:pPr>
            <a:r>
              <a:rPr lang="en-ZA" sz="2000" b="1" dirty="0" smtClean="0"/>
              <a:t>                Tons </a:t>
            </a:r>
            <a:r>
              <a:rPr lang="en-ZA" sz="2000" b="1" dirty="0"/>
              <a:t>pol in cane</a:t>
            </a:r>
            <a:endParaRPr lang="en-US" sz="2000" dirty="0"/>
          </a:p>
          <a:p>
            <a:r>
              <a:rPr lang="en-ZA" sz="2000" dirty="0"/>
              <a:t>Milling achieves extractions of 96 - 97 % of the Pol (apparent sucrose) in the cane.</a:t>
            </a:r>
            <a:endParaRPr lang="en-US" sz="2000" dirty="0"/>
          </a:p>
          <a:p>
            <a:pPr>
              <a:buFont typeface="Arial" charset="0"/>
              <a:buChar char="•"/>
            </a:pPr>
            <a:endParaRPr lang="en-ZA" sz="3000" dirty="0" smtClean="0"/>
          </a:p>
        </p:txBody>
      </p:sp>
    </p:spTree>
    <p:extLst>
      <p:ext uri="{BB962C8B-B14F-4D97-AF65-F5344CB8AC3E}">
        <p14:creationId xmlns:p14="http://schemas.microsoft.com/office/powerpoint/2010/main" val="42664379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Brix Gradient</a:t>
            </a:r>
            <a:endParaRPr lang="en-ZA" sz="48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rmAutofit fontScale="92500"/>
          </a:bodyPr>
          <a:lstStyle/>
          <a:p>
            <a:pPr lvl="0"/>
            <a:r>
              <a:rPr lang="en-US" dirty="0"/>
              <a:t>The brix gradient down the milling tandem means that the imbibition applied at a point has a lower brix than the bagasse at that point. </a:t>
            </a:r>
            <a:endParaRPr lang="en-US" dirty="0" smtClean="0"/>
          </a:p>
          <a:p>
            <a:pPr lvl="0"/>
            <a:r>
              <a:rPr lang="en-US" dirty="0" smtClean="0"/>
              <a:t>To </a:t>
            </a:r>
            <a:r>
              <a:rPr lang="en-US" dirty="0"/>
              <a:t>maintain this basic gradient it is important that the imbibition juices be pumped to the appropriate mill, with no by-passing or short circuiting occurring. </a:t>
            </a:r>
            <a:endParaRPr lang="en-US" dirty="0" smtClean="0"/>
          </a:p>
          <a:p>
            <a:pPr lvl="0"/>
            <a:r>
              <a:rPr lang="en-US" dirty="0" smtClean="0"/>
              <a:t>This </a:t>
            </a:r>
            <a:r>
              <a:rPr lang="en-US" dirty="0"/>
              <a:t>would change the “dissolving effect” of the imbibition and performance (extraction) would suffer.</a:t>
            </a:r>
            <a:endParaRPr lang="en-ZA" dirty="0"/>
          </a:p>
        </p:txBody>
      </p:sp>
    </p:spTree>
    <p:extLst>
      <p:ext uri="{BB962C8B-B14F-4D97-AF65-F5344CB8AC3E}">
        <p14:creationId xmlns:p14="http://schemas.microsoft.com/office/powerpoint/2010/main" val="14798959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Capacity Rating of a Tandem</a:t>
            </a:r>
            <a:endParaRPr lang="en-ZA" sz="48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rmAutofit fontScale="77500" lnSpcReduction="20000"/>
          </a:bodyPr>
          <a:lstStyle/>
          <a:p>
            <a:pPr lvl="0"/>
            <a:r>
              <a:rPr lang="en-US" dirty="0" smtClean="0"/>
              <a:t>Expressed as the quantity of cane the tandem is able to crush per unit time (tons cane per hour)</a:t>
            </a:r>
          </a:p>
          <a:p>
            <a:pPr lvl="0"/>
            <a:r>
              <a:rPr lang="en-US" dirty="0" smtClean="0"/>
              <a:t>Capacity is influenced by:</a:t>
            </a:r>
          </a:p>
          <a:p>
            <a:pPr lvl="1"/>
            <a:r>
              <a:rPr lang="en-US" dirty="0" err="1" smtClean="0"/>
              <a:t>Fibre</a:t>
            </a:r>
            <a:r>
              <a:rPr lang="en-US" dirty="0" smtClean="0"/>
              <a:t> % cane</a:t>
            </a:r>
          </a:p>
          <a:p>
            <a:pPr lvl="1"/>
            <a:r>
              <a:rPr lang="en-US" dirty="0" smtClean="0"/>
              <a:t>Dimensions and speed of rollers</a:t>
            </a:r>
          </a:p>
          <a:p>
            <a:pPr lvl="1"/>
            <a:r>
              <a:rPr lang="en-US" dirty="0" smtClean="0"/>
              <a:t>Length of the tandem</a:t>
            </a:r>
          </a:p>
          <a:p>
            <a:pPr lvl="1"/>
            <a:r>
              <a:rPr lang="en-US" dirty="0" smtClean="0"/>
              <a:t>Preparation equipment</a:t>
            </a:r>
          </a:p>
          <a:p>
            <a:pPr lvl="1"/>
            <a:r>
              <a:rPr lang="en-US" dirty="0" smtClean="0"/>
              <a:t>Imbibition</a:t>
            </a:r>
          </a:p>
          <a:p>
            <a:pPr lvl="1"/>
            <a:r>
              <a:rPr lang="en-US" dirty="0" smtClean="0"/>
              <a:t>Grooving and surface conditions of the rollers</a:t>
            </a:r>
          </a:p>
          <a:p>
            <a:pPr lvl="1"/>
            <a:r>
              <a:rPr lang="en-US" dirty="0" smtClean="0"/>
              <a:t>Hydraulic load</a:t>
            </a:r>
          </a:p>
          <a:p>
            <a:pPr lvl="1"/>
            <a:r>
              <a:rPr lang="en-US" dirty="0" smtClean="0"/>
              <a:t>Uniform feeding</a:t>
            </a:r>
          </a:p>
          <a:p>
            <a:pPr lvl="1"/>
            <a:r>
              <a:rPr lang="en-US" dirty="0" smtClean="0"/>
              <a:t>Drainage</a:t>
            </a:r>
          </a:p>
          <a:p>
            <a:pPr lvl="1"/>
            <a:r>
              <a:rPr lang="en-US" dirty="0" smtClean="0"/>
              <a:t>Design and condition of the plant</a:t>
            </a:r>
          </a:p>
          <a:p>
            <a:pPr lvl="1"/>
            <a:r>
              <a:rPr lang="en-US" dirty="0" smtClean="0"/>
              <a:t>Personnel</a:t>
            </a:r>
            <a:endParaRPr lang="en-US" dirty="0"/>
          </a:p>
          <a:p>
            <a:pPr lvl="0"/>
            <a:endParaRPr lang="en-ZA" dirty="0"/>
          </a:p>
        </p:txBody>
      </p:sp>
    </p:spTree>
    <p:extLst>
      <p:ext uri="{BB962C8B-B14F-4D97-AF65-F5344CB8AC3E}">
        <p14:creationId xmlns:p14="http://schemas.microsoft.com/office/powerpoint/2010/main" val="14798959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Control and Instrumentation</a:t>
            </a:r>
            <a:endParaRPr lang="en-ZA" sz="48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rmAutofit fontScale="92500" lnSpcReduction="10000"/>
          </a:bodyPr>
          <a:lstStyle/>
          <a:p>
            <a:pPr lvl="0"/>
            <a:r>
              <a:rPr lang="en-US" dirty="0" smtClean="0"/>
              <a:t>The following variables are visible to the operator on the control panel:</a:t>
            </a:r>
          </a:p>
          <a:p>
            <a:pPr lvl="1"/>
            <a:r>
              <a:rPr lang="en-US" dirty="0"/>
              <a:t> 	Mill speed</a:t>
            </a:r>
          </a:p>
          <a:p>
            <a:pPr lvl="1"/>
            <a:r>
              <a:rPr lang="en-US" dirty="0"/>
              <a:t> 	Donnelly chute feed height</a:t>
            </a:r>
          </a:p>
          <a:p>
            <a:pPr lvl="1"/>
            <a:r>
              <a:rPr lang="en-US" dirty="0"/>
              <a:t> 	Roll lift</a:t>
            </a:r>
          </a:p>
          <a:p>
            <a:pPr lvl="1"/>
            <a:r>
              <a:rPr lang="en-US" dirty="0"/>
              <a:t> 	Hydraulic pressure</a:t>
            </a:r>
          </a:p>
          <a:p>
            <a:pPr lvl="1"/>
            <a:r>
              <a:rPr lang="en-US" dirty="0"/>
              <a:t> 	Steam pressures and temperatures</a:t>
            </a:r>
          </a:p>
          <a:p>
            <a:pPr lvl="1"/>
            <a:r>
              <a:rPr lang="en-US" dirty="0"/>
              <a:t> 	Pump and conveyor motor amperages</a:t>
            </a:r>
          </a:p>
          <a:p>
            <a:pPr lvl="1"/>
            <a:r>
              <a:rPr lang="en-US" dirty="0"/>
              <a:t> 	Feed conveyor speed</a:t>
            </a:r>
          </a:p>
          <a:p>
            <a:pPr lvl="1"/>
            <a:r>
              <a:rPr lang="en-US" dirty="0"/>
              <a:t> 	Preparation equipment speeds amperages</a:t>
            </a:r>
          </a:p>
          <a:p>
            <a:pPr lvl="1"/>
            <a:r>
              <a:rPr lang="en-US" dirty="0"/>
              <a:t> 	Imbibition water flow and </a:t>
            </a:r>
            <a:r>
              <a:rPr lang="en-US" dirty="0" smtClean="0"/>
              <a:t>temperature</a:t>
            </a:r>
            <a:endParaRPr lang="en-US" dirty="0"/>
          </a:p>
          <a:p>
            <a:pPr lvl="0"/>
            <a:endParaRPr lang="en-ZA" dirty="0"/>
          </a:p>
        </p:txBody>
      </p:sp>
    </p:spTree>
    <p:extLst>
      <p:ext uri="{BB962C8B-B14F-4D97-AF65-F5344CB8AC3E}">
        <p14:creationId xmlns:p14="http://schemas.microsoft.com/office/powerpoint/2010/main" val="14798959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Pumping and Circulation</a:t>
            </a:r>
            <a:endParaRPr lang="en-ZA" sz="48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rmAutofit fontScale="70000" lnSpcReduction="20000"/>
          </a:bodyPr>
          <a:lstStyle/>
          <a:p>
            <a:pPr lvl="0"/>
            <a:r>
              <a:rPr lang="en-US" dirty="0"/>
              <a:t>Juice collected in the tray below each mill is pumped onto the bagasse being fed into the previous mill</a:t>
            </a:r>
            <a:r>
              <a:rPr lang="en-US" dirty="0" smtClean="0"/>
              <a:t>..</a:t>
            </a:r>
            <a:endParaRPr lang="en-US" dirty="0"/>
          </a:p>
          <a:p>
            <a:pPr lvl="0"/>
            <a:r>
              <a:rPr lang="en-US" dirty="0"/>
              <a:t>The juice collected in the trays is full of fibrous material coming from the cane, which would tend to choke pumps and piping if not dealt with properly. </a:t>
            </a:r>
            <a:endParaRPr lang="en-US" dirty="0" smtClean="0"/>
          </a:p>
          <a:p>
            <a:pPr lvl="0"/>
            <a:r>
              <a:rPr lang="en-US" dirty="0" smtClean="0"/>
              <a:t>Juice is collected </a:t>
            </a:r>
            <a:r>
              <a:rPr lang="en-US" dirty="0"/>
              <a:t>in a “swirl tank” next to the mill, which keeps the material in suspension. </a:t>
            </a:r>
            <a:endParaRPr lang="en-US" dirty="0" smtClean="0"/>
          </a:p>
          <a:p>
            <a:pPr lvl="0"/>
            <a:r>
              <a:rPr lang="en-US" dirty="0" smtClean="0"/>
              <a:t>The </a:t>
            </a:r>
            <a:r>
              <a:rPr lang="en-US" dirty="0"/>
              <a:t>pumps are “</a:t>
            </a:r>
            <a:r>
              <a:rPr lang="en-US" dirty="0" err="1"/>
              <a:t>chokeless</a:t>
            </a:r>
            <a:r>
              <a:rPr lang="en-US" dirty="0"/>
              <a:t>”, </a:t>
            </a:r>
            <a:r>
              <a:rPr lang="en-US" dirty="0" smtClean="0"/>
              <a:t>having </a:t>
            </a:r>
            <a:r>
              <a:rPr lang="en-US" dirty="0"/>
              <a:t>simple, open </a:t>
            </a:r>
            <a:r>
              <a:rPr lang="en-US" dirty="0" smtClean="0"/>
              <a:t>impellers.</a:t>
            </a:r>
          </a:p>
          <a:p>
            <a:pPr lvl="0"/>
            <a:r>
              <a:rPr lang="en-US" dirty="0"/>
              <a:t>A</a:t>
            </a:r>
            <a:r>
              <a:rPr lang="en-US" dirty="0" smtClean="0"/>
              <a:t>ll </a:t>
            </a:r>
            <a:r>
              <a:rPr lang="en-US" dirty="0"/>
              <a:t>the piping is designed to </a:t>
            </a:r>
            <a:r>
              <a:rPr lang="en-US" dirty="0" err="1"/>
              <a:t>minimise</a:t>
            </a:r>
            <a:r>
              <a:rPr lang="en-US" dirty="0"/>
              <a:t> choking. </a:t>
            </a:r>
            <a:endParaRPr lang="en-US" dirty="0" smtClean="0"/>
          </a:p>
          <a:p>
            <a:pPr lvl="0"/>
            <a:r>
              <a:rPr lang="en-US" dirty="0" smtClean="0"/>
              <a:t>The </a:t>
            </a:r>
            <a:r>
              <a:rPr lang="en-US" dirty="0"/>
              <a:t>swirl tanks are provided with overflow channels so that they will overflow to a previous mill if the pumps cannot cope with the flow for any reason. </a:t>
            </a:r>
            <a:endParaRPr lang="en-US" dirty="0" smtClean="0"/>
          </a:p>
          <a:p>
            <a:pPr lvl="0"/>
            <a:r>
              <a:rPr lang="en-US" dirty="0" smtClean="0"/>
              <a:t>In </a:t>
            </a:r>
            <a:r>
              <a:rPr lang="en-US" dirty="0"/>
              <a:t>this way, juice is not wasted. </a:t>
            </a:r>
            <a:endParaRPr lang="en-US" dirty="0" smtClean="0"/>
          </a:p>
          <a:p>
            <a:pPr lvl="0"/>
            <a:r>
              <a:rPr lang="en-US" dirty="0" smtClean="0"/>
              <a:t>If overflow </a:t>
            </a:r>
            <a:r>
              <a:rPr lang="en-US" dirty="0"/>
              <a:t>occurs, the pumps must be quickly brought back into service, otherwise mill performance will suffer.</a:t>
            </a:r>
          </a:p>
          <a:p>
            <a:pPr lvl="0"/>
            <a:endParaRPr lang="en-ZA" dirty="0"/>
          </a:p>
        </p:txBody>
      </p:sp>
    </p:spTree>
    <p:extLst>
      <p:ext uri="{BB962C8B-B14F-4D97-AF65-F5344CB8AC3E}">
        <p14:creationId xmlns:p14="http://schemas.microsoft.com/office/powerpoint/2010/main" val="14798959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Performance Indicators</a:t>
            </a:r>
            <a:endParaRPr lang="en-ZA" sz="48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rmAutofit/>
          </a:bodyPr>
          <a:lstStyle/>
          <a:p>
            <a:pPr lvl="0"/>
            <a:r>
              <a:rPr lang="en-ZA" dirty="0" smtClean="0"/>
              <a:t>Brix Extraction</a:t>
            </a:r>
          </a:p>
          <a:p>
            <a:pPr lvl="0"/>
            <a:endParaRPr lang="en-ZA" dirty="0"/>
          </a:p>
          <a:p>
            <a:pPr lvl="0"/>
            <a:endParaRPr lang="en-ZA" dirty="0" smtClean="0"/>
          </a:p>
          <a:p>
            <a:pPr lvl="0"/>
            <a:r>
              <a:rPr lang="en-ZA" dirty="0" smtClean="0"/>
              <a:t>Corrected Reduced Extraction</a:t>
            </a:r>
          </a:p>
          <a:p>
            <a:pPr lvl="0"/>
            <a:endParaRPr lang="en-ZA" dirty="0"/>
          </a:p>
          <a:p>
            <a:pPr lvl="0"/>
            <a:endParaRPr lang="en-ZA" dirty="0" smtClean="0"/>
          </a:p>
          <a:p>
            <a:pPr lvl="0"/>
            <a:r>
              <a:rPr lang="en-ZA" dirty="0" smtClean="0"/>
              <a:t>Reabsorption</a:t>
            </a:r>
          </a:p>
          <a:p>
            <a:pPr lvl="0"/>
            <a:endParaRPr lang="en-US" dirty="0" smtClean="0"/>
          </a:p>
          <a:p>
            <a:pPr lvl="0"/>
            <a:endParaRPr lang="en-ZA" dirty="0"/>
          </a:p>
        </p:txBody>
      </p:sp>
      <p:pic>
        <p:nvPicPr>
          <p:cNvPr id="5" name="Picture 4"/>
          <p:cNvPicPr/>
          <p:nvPr/>
        </p:nvPicPr>
        <p:blipFill rotWithShape="1">
          <a:blip r:embed="rId2">
            <a:extLst>
              <a:ext uri="{28A0092B-C50C-407E-A947-70E740481C1C}">
                <a14:useLocalDpi xmlns:a14="http://schemas.microsoft.com/office/drawing/2010/main" val="0"/>
              </a:ext>
            </a:extLst>
          </a:blip>
          <a:srcRect l="5190"/>
          <a:stretch/>
        </p:blipFill>
        <p:spPr bwMode="auto">
          <a:xfrm>
            <a:off x="1366302" y="2132856"/>
            <a:ext cx="6120000" cy="729615"/>
          </a:xfrm>
          <a:prstGeom prst="rect">
            <a:avLst/>
          </a:prstGeom>
          <a:noFill/>
          <a:ln>
            <a:noFill/>
          </a:ln>
          <a:extLst>
            <a:ext uri="{53640926-AAD7-44D8-BBD7-CCE9431645EC}">
              <a14:shadowObscured xmlns:a14="http://schemas.microsoft.com/office/drawing/2010/main"/>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39" y="3945593"/>
            <a:ext cx="6120000" cy="9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1295849" y="5589240"/>
            <a:ext cx="6120000" cy="786765"/>
          </a:xfrm>
          <a:prstGeom prst="rect">
            <a:avLst/>
          </a:prstGeom>
          <a:noFill/>
        </p:spPr>
      </p:pic>
    </p:spTree>
    <p:extLst>
      <p:ext uri="{BB962C8B-B14F-4D97-AF65-F5344CB8AC3E}">
        <p14:creationId xmlns:p14="http://schemas.microsoft.com/office/powerpoint/2010/main" val="14798959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Performance Indicators (cont.)</a:t>
            </a:r>
            <a:endParaRPr lang="en-ZA" sz="4800" dirty="0"/>
          </a:p>
        </p:txBody>
      </p:sp>
      <p:sp>
        <p:nvSpPr>
          <p:cNvPr id="9" name="Content Placeholder 2"/>
          <p:cNvSpPr>
            <a:spLocks noGrp="1"/>
          </p:cNvSpPr>
          <p:nvPr>
            <p:ph idx="1"/>
          </p:nvPr>
        </p:nvSpPr>
        <p:spPr>
          <a:xfrm>
            <a:off x="457200" y="1672208"/>
            <a:ext cx="8229600" cy="4997152"/>
          </a:xfrm>
          <a:solidFill>
            <a:schemeClr val="bg1">
              <a:lumMod val="95000"/>
              <a:alpha val="75000"/>
            </a:schemeClr>
          </a:solidFill>
          <a:scene3d>
            <a:camera prst="orthographicFront"/>
            <a:lightRig rig="threePt" dir="t"/>
          </a:scene3d>
          <a:sp3d>
            <a:bevelT/>
          </a:sp3d>
        </p:spPr>
        <p:txBody>
          <a:bodyPr>
            <a:normAutofit/>
          </a:bodyPr>
          <a:lstStyle/>
          <a:p>
            <a:r>
              <a:rPr lang="en-US" dirty="0"/>
              <a:t>Imbibition efficiency</a:t>
            </a:r>
          </a:p>
          <a:p>
            <a:pPr lvl="0"/>
            <a:endParaRPr lang="en-US" dirty="0" smtClean="0"/>
          </a:p>
          <a:p>
            <a:pPr lvl="0"/>
            <a:endParaRPr lang="en-US" dirty="0" smtClean="0"/>
          </a:p>
          <a:p>
            <a:pPr lvl="0"/>
            <a:r>
              <a:rPr lang="en-US" dirty="0" smtClean="0"/>
              <a:t>Separation Efficiency</a:t>
            </a:r>
          </a:p>
          <a:p>
            <a:pPr lvl="0"/>
            <a:endParaRPr lang="en-US" dirty="0" smtClean="0"/>
          </a:p>
          <a:p>
            <a:pPr lvl="0"/>
            <a:endParaRPr lang="en-US" dirty="0" smtClean="0"/>
          </a:p>
          <a:p>
            <a:pPr lvl="0"/>
            <a:r>
              <a:rPr lang="en-US" dirty="0" smtClean="0"/>
              <a:t>Juice recycling</a:t>
            </a:r>
            <a:endParaRPr lang="en-ZA" dirty="0"/>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971600" y="4005064"/>
            <a:ext cx="6984776" cy="1080120"/>
          </a:xfrm>
          <a:prstGeom prst="rect">
            <a:avLst/>
          </a:prstGeom>
          <a:noFill/>
        </p:spPr>
      </p:pic>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1367371" y="5634023"/>
            <a:ext cx="6049218" cy="1008112"/>
          </a:xfrm>
          <a:prstGeom prst="rect">
            <a:avLst/>
          </a:prstGeom>
          <a:noFill/>
        </p:spPr>
      </p:pic>
      <p:pic>
        <p:nvPicPr>
          <p:cNvPr id="11" name="Picture 10"/>
          <p:cNvPicPr/>
          <p:nvPr/>
        </p:nvPicPr>
        <p:blipFill>
          <a:blip r:embed="rId4">
            <a:extLst>
              <a:ext uri="{28A0092B-C50C-407E-A947-70E740481C1C}">
                <a14:useLocalDpi xmlns:a14="http://schemas.microsoft.com/office/drawing/2010/main" val="0"/>
              </a:ext>
            </a:extLst>
          </a:blip>
          <a:srcRect/>
          <a:stretch>
            <a:fillRect/>
          </a:stretch>
        </p:blipFill>
        <p:spPr bwMode="auto">
          <a:xfrm>
            <a:off x="1259632" y="2204864"/>
            <a:ext cx="6624736" cy="1008112"/>
          </a:xfrm>
          <a:prstGeom prst="rect">
            <a:avLst/>
          </a:prstGeom>
          <a:noFill/>
        </p:spPr>
      </p:pic>
    </p:spTree>
    <p:extLst>
      <p:ext uri="{BB962C8B-B14F-4D97-AF65-F5344CB8AC3E}">
        <p14:creationId xmlns:p14="http://schemas.microsoft.com/office/powerpoint/2010/main" val="4921715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General Milling Data</a:t>
            </a:r>
            <a:endParaRPr lang="en-ZA" sz="4800"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196551811"/>
              </p:ext>
            </p:extLst>
          </p:nvPr>
        </p:nvGraphicFramePr>
        <p:xfrm>
          <a:off x="755576" y="2060847"/>
          <a:ext cx="7488832" cy="4413308"/>
        </p:xfrm>
        <a:graphic>
          <a:graphicData uri="http://schemas.openxmlformats.org/drawingml/2006/table">
            <a:tbl>
              <a:tblPr firstRow="1" firstCol="1" bandRow="1">
                <a:tableStyleId>{18603FDC-E32A-4AB5-989C-0864C3EAD2B8}</a:tableStyleId>
              </a:tblPr>
              <a:tblGrid>
                <a:gridCol w="4437517"/>
                <a:gridCol w="3051315"/>
              </a:tblGrid>
              <a:tr h="572828">
                <a:tc>
                  <a:txBody>
                    <a:bodyPr/>
                    <a:lstStyle/>
                    <a:p>
                      <a:pPr algn="ctr">
                        <a:spcBef>
                          <a:spcPts val="400"/>
                        </a:spcBef>
                        <a:spcAft>
                          <a:spcPts val="400"/>
                        </a:spcAft>
                        <a:tabLst>
                          <a:tab pos="4581525" algn="l"/>
                        </a:tabLst>
                      </a:pPr>
                      <a:r>
                        <a:rPr lang="en-ZA" sz="3600" dirty="0">
                          <a:effectLst/>
                        </a:rPr>
                        <a:t>Description</a:t>
                      </a:r>
                      <a:endParaRPr lang="en-US" sz="3600" dirty="0">
                        <a:solidFill>
                          <a:srgbClr val="943634"/>
                        </a:solidFill>
                        <a:effectLst/>
                        <a:latin typeface="Calibri"/>
                        <a:ea typeface="Calibri"/>
                        <a:cs typeface="Times New Roman"/>
                      </a:endParaRPr>
                    </a:p>
                  </a:txBody>
                  <a:tcPr marL="68580" marR="68580" marT="0" marB="0"/>
                </a:tc>
                <a:tc>
                  <a:txBody>
                    <a:bodyPr/>
                    <a:lstStyle/>
                    <a:p>
                      <a:pPr algn="ctr">
                        <a:spcBef>
                          <a:spcPts val="400"/>
                        </a:spcBef>
                        <a:spcAft>
                          <a:spcPts val="400"/>
                        </a:spcAft>
                        <a:tabLst>
                          <a:tab pos="4581525" algn="l"/>
                        </a:tabLst>
                      </a:pPr>
                      <a:r>
                        <a:rPr lang="en-ZA" sz="3600">
                          <a:effectLst/>
                        </a:rPr>
                        <a:t> </a:t>
                      </a:r>
                      <a:endParaRPr lang="en-US" sz="3600">
                        <a:solidFill>
                          <a:srgbClr val="943634"/>
                        </a:solidFill>
                        <a:effectLst/>
                        <a:latin typeface="Calibri"/>
                        <a:ea typeface="Calibri"/>
                        <a:cs typeface="Times New Roman"/>
                      </a:endParaRPr>
                    </a:p>
                  </a:txBody>
                  <a:tcPr marL="68580" marR="68580" marT="0" marB="0"/>
                </a:tc>
              </a:tr>
              <a:tr h="525092">
                <a:tc>
                  <a:txBody>
                    <a:bodyPr/>
                    <a:lstStyle/>
                    <a:p>
                      <a:pPr algn="ctr">
                        <a:spcBef>
                          <a:spcPts val="400"/>
                        </a:spcBef>
                        <a:spcAft>
                          <a:spcPts val="400"/>
                        </a:spcAft>
                        <a:tabLst>
                          <a:tab pos="4581525" algn="l"/>
                        </a:tabLst>
                      </a:pPr>
                      <a:r>
                        <a:rPr lang="en-ZA" sz="3600" dirty="0">
                          <a:effectLst/>
                        </a:rPr>
                        <a:t>Cane (t)</a:t>
                      </a:r>
                      <a:endParaRPr lang="en-US" sz="3600" dirty="0">
                        <a:solidFill>
                          <a:srgbClr val="943634"/>
                        </a:solidFill>
                        <a:effectLst/>
                        <a:latin typeface="Calibri"/>
                        <a:ea typeface="Calibri"/>
                        <a:cs typeface="Times New Roman"/>
                      </a:endParaRPr>
                    </a:p>
                  </a:txBody>
                  <a:tcPr marL="68580" marR="68580" marT="0" marB="0"/>
                </a:tc>
                <a:tc>
                  <a:txBody>
                    <a:bodyPr/>
                    <a:lstStyle/>
                    <a:p>
                      <a:pPr algn="ctr">
                        <a:spcBef>
                          <a:spcPts val="400"/>
                        </a:spcBef>
                        <a:spcAft>
                          <a:spcPts val="400"/>
                        </a:spcAft>
                        <a:tabLst>
                          <a:tab pos="4581525" algn="l"/>
                        </a:tabLst>
                      </a:pPr>
                      <a:r>
                        <a:rPr lang="en-ZA" sz="3600">
                          <a:effectLst/>
                        </a:rPr>
                        <a:t>250.00</a:t>
                      </a:r>
                      <a:endParaRPr lang="en-US" sz="3600">
                        <a:solidFill>
                          <a:srgbClr val="943634"/>
                        </a:solidFill>
                        <a:effectLst/>
                        <a:latin typeface="Calibri"/>
                        <a:ea typeface="Calibri"/>
                        <a:cs typeface="Times New Roman"/>
                      </a:endParaRPr>
                    </a:p>
                  </a:txBody>
                  <a:tcPr marL="68580" marR="68580" marT="0" marB="0"/>
                </a:tc>
              </a:tr>
              <a:tr h="525092">
                <a:tc>
                  <a:txBody>
                    <a:bodyPr/>
                    <a:lstStyle/>
                    <a:p>
                      <a:pPr algn="ctr">
                        <a:spcBef>
                          <a:spcPts val="400"/>
                        </a:spcBef>
                        <a:spcAft>
                          <a:spcPts val="400"/>
                        </a:spcAft>
                        <a:tabLst>
                          <a:tab pos="4581525" algn="l"/>
                        </a:tabLst>
                      </a:pPr>
                      <a:r>
                        <a:rPr lang="en-ZA" sz="3600" dirty="0">
                          <a:effectLst/>
                        </a:rPr>
                        <a:t>Brix Cane (t)</a:t>
                      </a:r>
                      <a:endParaRPr lang="en-US" sz="3600" dirty="0">
                        <a:solidFill>
                          <a:srgbClr val="943634"/>
                        </a:solidFill>
                        <a:effectLst/>
                        <a:latin typeface="Calibri"/>
                        <a:ea typeface="Calibri"/>
                        <a:cs typeface="Times New Roman"/>
                      </a:endParaRPr>
                    </a:p>
                  </a:txBody>
                  <a:tcPr marL="68580" marR="68580" marT="0" marB="0"/>
                </a:tc>
                <a:tc>
                  <a:txBody>
                    <a:bodyPr/>
                    <a:lstStyle/>
                    <a:p>
                      <a:pPr algn="ctr">
                        <a:spcBef>
                          <a:spcPts val="400"/>
                        </a:spcBef>
                        <a:spcAft>
                          <a:spcPts val="400"/>
                        </a:spcAft>
                        <a:tabLst>
                          <a:tab pos="4581525" algn="l"/>
                        </a:tabLst>
                      </a:pPr>
                      <a:r>
                        <a:rPr lang="en-ZA" sz="3600" dirty="0">
                          <a:effectLst/>
                        </a:rPr>
                        <a:t>14.00</a:t>
                      </a:r>
                      <a:endParaRPr lang="en-US" sz="3600" dirty="0">
                        <a:solidFill>
                          <a:srgbClr val="943634"/>
                        </a:solidFill>
                        <a:effectLst/>
                        <a:latin typeface="Calibri"/>
                        <a:ea typeface="Calibri"/>
                        <a:cs typeface="Times New Roman"/>
                      </a:endParaRPr>
                    </a:p>
                  </a:txBody>
                  <a:tcPr marL="68580" marR="68580" marT="0" marB="0"/>
                </a:tc>
              </a:tr>
              <a:tr h="525092">
                <a:tc>
                  <a:txBody>
                    <a:bodyPr/>
                    <a:lstStyle/>
                    <a:p>
                      <a:pPr algn="ctr">
                        <a:spcBef>
                          <a:spcPts val="400"/>
                        </a:spcBef>
                        <a:spcAft>
                          <a:spcPts val="400"/>
                        </a:spcAft>
                        <a:tabLst>
                          <a:tab pos="4581525" algn="l"/>
                        </a:tabLst>
                      </a:pPr>
                      <a:r>
                        <a:rPr lang="en-ZA" sz="3600">
                          <a:effectLst/>
                        </a:rPr>
                        <a:t>Fibre Cane (t</a:t>
                      </a:r>
                      <a:endParaRPr lang="en-US" sz="3600">
                        <a:solidFill>
                          <a:srgbClr val="943634"/>
                        </a:solidFill>
                        <a:effectLst/>
                        <a:latin typeface="Calibri"/>
                        <a:ea typeface="Calibri"/>
                        <a:cs typeface="Times New Roman"/>
                      </a:endParaRPr>
                    </a:p>
                  </a:txBody>
                  <a:tcPr marL="68580" marR="68580" marT="0" marB="0"/>
                </a:tc>
                <a:tc>
                  <a:txBody>
                    <a:bodyPr/>
                    <a:lstStyle/>
                    <a:p>
                      <a:pPr algn="ctr">
                        <a:spcBef>
                          <a:spcPts val="400"/>
                        </a:spcBef>
                        <a:spcAft>
                          <a:spcPts val="400"/>
                        </a:spcAft>
                        <a:tabLst>
                          <a:tab pos="4581525" algn="l"/>
                        </a:tabLst>
                      </a:pPr>
                      <a:r>
                        <a:rPr lang="en-ZA" sz="3600" dirty="0">
                          <a:effectLst/>
                        </a:rPr>
                        <a:t>15.00</a:t>
                      </a:r>
                      <a:endParaRPr lang="en-US" sz="3600" dirty="0">
                        <a:solidFill>
                          <a:srgbClr val="943634"/>
                        </a:solidFill>
                        <a:effectLst/>
                        <a:latin typeface="Calibri"/>
                        <a:ea typeface="Calibri"/>
                        <a:cs typeface="Times New Roman"/>
                      </a:endParaRPr>
                    </a:p>
                  </a:txBody>
                  <a:tcPr marL="68580" marR="68580" marT="0" marB="0"/>
                </a:tc>
              </a:tr>
              <a:tr h="525092">
                <a:tc>
                  <a:txBody>
                    <a:bodyPr/>
                    <a:lstStyle/>
                    <a:p>
                      <a:pPr algn="ctr">
                        <a:spcBef>
                          <a:spcPts val="400"/>
                        </a:spcBef>
                        <a:spcAft>
                          <a:spcPts val="400"/>
                        </a:spcAft>
                        <a:tabLst>
                          <a:tab pos="4581525" algn="l"/>
                        </a:tabLst>
                      </a:pPr>
                      <a:r>
                        <a:rPr lang="en-ZA" sz="3600">
                          <a:effectLst/>
                        </a:rPr>
                        <a:t>Imbibition% Juice</a:t>
                      </a:r>
                      <a:endParaRPr lang="en-US" sz="3600">
                        <a:solidFill>
                          <a:srgbClr val="943634"/>
                        </a:solidFill>
                        <a:effectLst/>
                        <a:latin typeface="Calibri"/>
                        <a:ea typeface="Calibri"/>
                        <a:cs typeface="Times New Roman"/>
                      </a:endParaRPr>
                    </a:p>
                  </a:txBody>
                  <a:tcPr marL="68580" marR="68580" marT="0" marB="0"/>
                </a:tc>
                <a:tc>
                  <a:txBody>
                    <a:bodyPr/>
                    <a:lstStyle/>
                    <a:p>
                      <a:pPr algn="ctr">
                        <a:spcBef>
                          <a:spcPts val="400"/>
                        </a:spcBef>
                        <a:spcAft>
                          <a:spcPts val="400"/>
                        </a:spcAft>
                        <a:tabLst>
                          <a:tab pos="4581525" algn="l"/>
                        </a:tabLst>
                      </a:pPr>
                      <a:r>
                        <a:rPr lang="en-ZA" sz="3600" dirty="0">
                          <a:effectLst/>
                        </a:rPr>
                        <a:t>300.00</a:t>
                      </a:r>
                      <a:endParaRPr lang="en-US" sz="3600" dirty="0">
                        <a:solidFill>
                          <a:srgbClr val="943634"/>
                        </a:solidFill>
                        <a:effectLst/>
                        <a:latin typeface="Calibri"/>
                        <a:ea typeface="Calibri"/>
                        <a:cs typeface="Times New Roman"/>
                      </a:endParaRPr>
                    </a:p>
                  </a:txBody>
                  <a:tcPr marL="68580" marR="68580" marT="0" marB="0"/>
                </a:tc>
              </a:tr>
              <a:tr h="525092">
                <a:tc>
                  <a:txBody>
                    <a:bodyPr/>
                    <a:lstStyle/>
                    <a:p>
                      <a:pPr algn="ctr">
                        <a:spcBef>
                          <a:spcPts val="400"/>
                        </a:spcBef>
                        <a:spcAft>
                          <a:spcPts val="400"/>
                        </a:spcAft>
                        <a:tabLst>
                          <a:tab pos="4581525" algn="l"/>
                        </a:tabLst>
                      </a:pPr>
                      <a:r>
                        <a:rPr lang="en-ZA" sz="3600">
                          <a:effectLst/>
                        </a:rPr>
                        <a:t>Brix Mixed Juice (%)</a:t>
                      </a:r>
                      <a:endParaRPr lang="en-US" sz="3600">
                        <a:solidFill>
                          <a:srgbClr val="943634"/>
                        </a:solidFill>
                        <a:effectLst/>
                        <a:latin typeface="Calibri"/>
                        <a:ea typeface="Calibri"/>
                        <a:cs typeface="Times New Roman"/>
                      </a:endParaRPr>
                    </a:p>
                  </a:txBody>
                  <a:tcPr marL="68580" marR="68580" marT="0" marB="0"/>
                </a:tc>
                <a:tc>
                  <a:txBody>
                    <a:bodyPr/>
                    <a:lstStyle/>
                    <a:p>
                      <a:pPr algn="ctr">
                        <a:spcBef>
                          <a:spcPts val="400"/>
                        </a:spcBef>
                        <a:spcAft>
                          <a:spcPts val="400"/>
                        </a:spcAft>
                        <a:tabLst>
                          <a:tab pos="4581525" algn="l"/>
                        </a:tabLst>
                      </a:pPr>
                      <a:r>
                        <a:rPr lang="en-ZA" sz="3600" dirty="0">
                          <a:effectLst/>
                        </a:rPr>
                        <a:t>12.05</a:t>
                      </a:r>
                      <a:endParaRPr lang="en-US" sz="3600" dirty="0">
                        <a:solidFill>
                          <a:srgbClr val="943634"/>
                        </a:solidFill>
                        <a:effectLst/>
                        <a:latin typeface="Calibri"/>
                        <a:ea typeface="Calibri"/>
                        <a:cs typeface="Times New Roman"/>
                      </a:endParaRPr>
                    </a:p>
                  </a:txBody>
                  <a:tcPr marL="68580" marR="68580" marT="0" marB="0"/>
                </a:tc>
              </a:tr>
              <a:tr h="525092">
                <a:tc>
                  <a:txBody>
                    <a:bodyPr/>
                    <a:lstStyle/>
                    <a:p>
                      <a:pPr algn="ctr">
                        <a:spcBef>
                          <a:spcPts val="400"/>
                        </a:spcBef>
                        <a:spcAft>
                          <a:spcPts val="400"/>
                        </a:spcAft>
                        <a:tabLst>
                          <a:tab pos="4581525" algn="l"/>
                        </a:tabLst>
                      </a:pPr>
                      <a:r>
                        <a:rPr lang="en-ZA" sz="3600">
                          <a:effectLst/>
                        </a:rPr>
                        <a:t>Fibre Mixed Juice (%)</a:t>
                      </a:r>
                      <a:endParaRPr lang="en-US" sz="3600">
                        <a:solidFill>
                          <a:srgbClr val="943634"/>
                        </a:solidFill>
                        <a:effectLst/>
                        <a:latin typeface="Calibri"/>
                        <a:ea typeface="Calibri"/>
                        <a:cs typeface="Times New Roman"/>
                      </a:endParaRPr>
                    </a:p>
                  </a:txBody>
                  <a:tcPr marL="68580" marR="68580" marT="0" marB="0"/>
                </a:tc>
                <a:tc>
                  <a:txBody>
                    <a:bodyPr/>
                    <a:lstStyle/>
                    <a:p>
                      <a:pPr algn="ctr">
                        <a:spcBef>
                          <a:spcPts val="400"/>
                        </a:spcBef>
                        <a:spcAft>
                          <a:spcPts val="400"/>
                        </a:spcAft>
                        <a:tabLst>
                          <a:tab pos="4581525" algn="l"/>
                        </a:tabLst>
                      </a:pPr>
                      <a:r>
                        <a:rPr lang="en-ZA" sz="3600" dirty="0">
                          <a:effectLst/>
                        </a:rPr>
                        <a:t>0.98</a:t>
                      </a:r>
                      <a:endParaRPr lang="en-US" sz="3600" dirty="0">
                        <a:solidFill>
                          <a:srgbClr val="943634"/>
                        </a:solidFill>
                        <a:effectLst/>
                        <a:latin typeface="Calibri"/>
                        <a:ea typeface="Calibri"/>
                        <a:cs typeface="Times New Roman"/>
                      </a:endParaRPr>
                    </a:p>
                  </a:txBody>
                  <a:tcPr marL="68580" marR="68580" marT="0" marB="0"/>
                </a:tc>
              </a:tr>
              <a:tr h="525092">
                <a:tc>
                  <a:txBody>
                    <a:bodyPr/>
                    <a:lstStyle/>
                    <a:p>
                      <a:pPr algn="ctr">
                        <a:spcBef>
                          <a:spcPts val="400"/>
                        </a:spcBef>
                        <a:spcAft>
                          <a:spcPts val="400"/>
                        </a:spcAft>
                        <a:tabLst>
                          <a:tab pos="4581525" algn="l"/>
                        </a:tabLst>
                      </a:pPr>
                      <a:r>
                        <a:rPr lang="en-ZA" sz="3600">
                          <a:effectLst/>
                        </a:rPr>
                        <a:t>Brix bagasse (%)</a:t>
                      </a:r>
                      <a:endParaRPr lang="en-US" sz="3600">
                        <a:solidFill>
                          <a:srgbClr val="943634"/>
                        </a:solidFill>
                        <a:effectLst/>
                        <a:latin typeface="Calibri"/>
                        <a:ea typeface="Calibri"/>
                        <a:cs typeface="Times New Roman"/>
                      </a:endParaRPr>
                    </a:p>
                  </a:txBody>
                  <a:tcPr marL="68580" marR="68580" marT="0" marB="0"/>
                </a:tc>
                <a:tc>
                  <a:txBody>
                    <a:bodyPr/>
                    <a:lstStyle/>
                    <a:p>
                      <a:pPr algn="ctr">
                        <a:spcBef>
                          <a:spcPts val="400"/>
                        </a:spcBef>
                        <a:spcAft>
                          <a:spcPts val="400"/>
                        </a:spcAft>
                        <a:tabLst>
                          <a:tab pos="4581525" algn="l"/>
                        </a:tabLst>
                      </a:pPr>
                      <a:r>
                        <a:rPr lang="en-ZA" sz="3600" dirty="0">
                          <a:effectLst/>
                        </a:rPr>
                        <a:t>1.65</a:t>
                      </a:r>
                      <a:endParaRPr lang="en-US" sz="3600" dirty="0">
                        <a:solidFill>
                          <a:srgbClr val="943634"/>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4798959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ZA" sz="4800" dirty="0" smtClean="0"/>
              <a:t>Comparison of mixed juice and cane purity</a:t>
            </a:r>
            <a:endParaRPr lang="en-ZA" sz="48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rmAutofit fontScale="77500" lnSpcReduction="20000"/>
          </a:bodyPr>
          <a:lstStyle/>
          <a:p>
            <a:pPr lvl="0"/>
            <a:r>
              <a:rPr lang="en-US" dirty="0"/>
              <a:t>The purity of mixed juice is about 86% as compared to cane at about 85%. </a:t>
            </a:r>
            <a:endParaRPr lang="en-US" dirty="0" smtClean="0"/>
          </a:p>
          <a:p>
            <a:pPr lvl="0"/>
            <a:r>
              <a:rPr lang="en-US" dirty="0" smtClean="0"/>
              <a:t>The </a:t>
            </a:r>
            <a:r>
              <a:rPr lang="en-US" dirty="0"/>
              <a:t>purity of mixed juice is approximately 1% higher than </a:t>
            </a:r>
            <a:r>
              <a:rPr lang="en-US" dirty="0" smtClean="0"/>
              <a:t>that of </a:t>
            </a:r>
            <a:r>
              <a:rPr lang="en-US" dirty="0"/>
              <a:t>cane because the sucrose in cane is more readily/easily extracted in relation to the non-sucrose. </a:t>
            </a:r>
            <a:endParaRPr lang="en-US" dirty="0" smtClean="0"/>
          </a:p>
          <a:p>
            <a:pPr lvl="0"/>
            <a:r>
              <a:rPr lang="en-US" dirty="0" smtClean="0"/>
              <a:t>The </a:t>
            </a:r>
            <a:r>
              <a:rPr lang="en-US" dirty="0"/>
              <a:t>fact that sucrose is preferentially extracted is also clearly evident when we compare the purity of bagasse at about 50% with that of cane.</a:t>
            </a:r>
          </a:p>
          <a:p>
            <a:pPr lvl="0"/>
            <a:r>
              <a:rPr lang="en-US" dirty="0"/>
              <a:t>At moderation extractions the ratio of sucrose extracted to non-sucrose extracted is relatively large and the purity of the juice obtained will be high. </a:t>
            </a:r>
            <a:endParaRPr lang="en-US" dirty="0" smtClean="0"/>
          </a:p>
          <a:p>
            <a:pPr lvl="0"/>
            <a:r>
              <a:rPr lang="en-US" dirty="0" smtClean="0"/>
              <a:t>If </a:t>
            </a:r>
            <a:r>
              <a:rPr lang="en-US" dirty="0"/>
              <a:t>the extraction is high, the amount of non-sucrose extracted relative to sucrose increases and the resultant purity decreases slightly.</a:t>
            </a:r>
          </a:p>
        </p:txBody>
      </p:sp>
    </p:spTree>
    <p:extLst>
      <p:ext uri="{BB962C8B-B14F-4D97-AF65-F5344CB8AC3E}">
        <p14:creationId xmlns:p14="http://schemas.microsoft.com/office/powerpoint/2010/main" val="14798959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800" dirty="0" smtClean="0"/>
              <a:t>Sucrose Degradation during Extraction</a:t>
            </a:r>
            <a:endParaRPr lang="en-ZA" sz="38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rmAutofit fontScale="62500" lnSpcReduction="20000"/>
          </a:bodyPr>
          <a:lstStyle/>
          <a:p>
            <a:pPr lvl="0"/>
            <a:r>
              <a:rPr lang="en-US" dirty="0"/>
              <a:t>S</a:t>
            </a:r>
            <a:r>
              <a:rPr lang="en-US" dirty="0" smtClean="0"/>
              <a:t>ucrose stored </a:t>
            </a:r>
            <a:r>
              <a:rPr lang="en-US" dirty="0"/>
              <a:t>in the cane cells is subject to degradation before it is crushed due to the action of naturally occurring enzymes in the cane stalk. </a:t>
            </a:r>
            <a:endParaRPr lang="en-US" dirty="0" smtClean="0"/>
          </a:p>
          <a:p>
            <a:pPr lvl="0"/>
            <a:r>
              <a:rPr lang="en-US" dirty="0" smtClean="0"/>
              <a:t>As </a:t>
            </a:r>
            <a:r>
              <a:rPr lang="en-US" dirty="0"/>
              <a:t>soon as the cane is crushed the expressed juice comes into contact with adhering extraneous matter and becomes contaminated with soil bacteria. </a:t>
            </a:r>
            <a:endParaRPr lang="en-US" dirty="0" smtClean="0"/>
          </a:p>
          <a:p>
            <a:pPr lvl="0"/>
            <a:r>
              <a:rPr lang="en-US" dirty="0" smtClean="0"/>
              <a:t>These </a:t>
            </a:r>
            <a:r>
              <a:rPr lang="en-US" dirty="0"/>
              <a:t>bacteria commence growing using the sucrose for their growth. </a:t>
            </a:r>
            <a:endParaRPr lang="en-US" dirty="0" smtClean="0"/>
          </a:p>
          <a:p>
            <a:pPr lvl="0"/>
            <a:r>
              <a:rPr lang="en-US" dirty="0" smtClean="0"/>
              <a:t>The </a:t>
            </a:r>
            <a:r>
              <a:rPr lang="en-US" dirty="0"/>
              <a:t>first step in bacterial metabolism is the conversion of sucrose to reducing sugars using enzyme </a:t>
            </a:r>
            <a:r>
              <a:rPr lang="en-US" dirty="0" err="1"/>
              <a:t>invertase</a:t>
            </a:r>
            <a:r>
              <a:rPr lang="en-US" dirty="0"/>
              <a:t>.</a:t>
            </a:r>
          </a:p>
          <a:p>
            <a:pPr lvl="0"/>
            <a:r>
              <a:rPr lang="en-US" dirty="0"/>
              <a:t>The enzymatic breakdown of sucrose occurs primarily due to the </a:t>
            </a:r>
            <a:r>
              <a:rPr lang="en-US" dirty="0" err="1"/>
              <a:t>invertase</a:t>
            </a:r>
            <a:r>
              <a:rPr lang="en-US" dirty="0"/>
              <a:t> present in the cane juice and secondly due to enzymes secreted by the bacteria.</a:t>
            </a:r>
          </a:p>
          <a:p>
            <a:pPr lvl="0"/>
            <a:r>
              <a:rPr lang="en-US" dirty="0"/>
              <a:t>The rate of inversion due to bacteria depends </a:t>
            </a:r>
            <a:r>
              <a:rPr lang="en-US" dirty="0" smtClean="0"/>
              <a:t>upon:</a:t>
            </a:r>
          </a:p>
          <a:p>
            <a:pPr lvl="1"/>
            <a:r>
              <a:rPr lang="en-US" dirty="0" smtClean="0"/>
              <a:t>the </a:t>
            </a:r>
            <a:r>
              <a:rPr lang="en-US" dirty="0"/>
              <a:t>number and activity of the bacteria, </a:t>
            </a:r>
            <a:endParaRPr lang="en-US" dirty="0" smtClean="0"/>
          </a:p>
          <a:p>
            <a:pPr lvl="1"/>
            <a:r>
              <a:rPr lang="en-US" dirty="0" smtClean="0"/>
              <a:t>pH</a:t>
            </a:r>
            <a:r>
              <a:rPr lang="en-US" dirty="0"/>
              <a:t>, </a:t>
            </a:r>
            <a:endParaRPr lang="en-US" dirty="0" smtClean="0"/>
          </a:p>
          <a:p>
            <a:pPr lvl="1"/>
            <a:r>
              <a:rPr lang="en-US" dirty="0" smtClean="0"/>
              <a:t>temperature </a:t>
            </a:r>
            <a:r>
              <a:rPr lang="en-US" dirty="0"/>
              <a:t>and </a:t>
            </a:r>
            <a:endParaRPr lang="en-US" dirty="0" smtClean="0"/>
          </a:p>
          <a:p>
            <a:pPr lvl="1"/>
            <a:r>
              <a:rPr lang="en-US" dirty="0" smtClean="0"/>
              <a:t>oxygen </a:t>
            </a:r>
            <a:r>
              <a:rPr lang="en-US" dirty="0"/>
              <a:t>content of the juice. </a:t>
            </a:r>
            <a:endParaRPr lang="en-US" dirty="0" smtClean="0"/>
          </a:p>
          <a:p>
            <a:r>
              <a:rPr lang="en-US" dirty="0" smtClean="0"/>
              <a:t>The </a:t>
            </a:r>
            <a:r>
              <a:rPr lang="en-US" dirty="0"/>
              <a:t>number of bacteria is influenced by the cleanliness of the extraction plant and the condition of the cane brought to the factory.</a:t>
            </a:r>
          </a:p>
          <a:p>
            <a:pPr lvl="0"/>
            <a:endParaRPr lang="en-ZA" dirty="0"/>
          </a:p>
        </p:txBody>
      </p:sp>
    </p:spTree>
    <p:extLst>
      <p:ext uri="{BB962C8B-B14F-4D97-AF65-F5344CB8AC3E}">
        <p14:creationId xmlns:p14="http://schemas.microsoft.com/office/powerpoint/2010/main" val="14798959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Mill Sanitation</a:t>
            </a:r>
            <a:endParaRPr lang="en-ZA" sz="48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rmAutofit fontScale="55000" lnSpcReduction="20000"/>
          </a:bodyPr>
          <a:lstStyle/>
          <a:p>
            <a:pPr lvl="0"/>
            <a:r>
              <a:rPr lang="en-US" dirty="0"/>
              <a:t>A clean extraction plant will ensure minimal microbial destruction of sucrose. </a:t>
            </a:r>
            <a:endParaRPr lang="en-US" dirty="0" smtClean="0"/>
          </a:p>
          <a:p>
            <a:pPr lvl="0"/>
            <a:r>
              <a:rPr lang="en-US" dirty="0"/>
              <a:t>E</a:t>
            </a:r>
            <a:r>
              <a:rPr lang="en-US" dirty="0" smtClean="0"/>
              <a:t>xtraction </a:t>
            </a:r>
            <a:r>
              <a:rPr lang="en-US" dirty="0"/>
              <a:t>plant should be designed so that there are no dead corners in juice gutters. </a:t>
            </a:r>
            <a:endParaRPr lang="en-US" dirty="0" smtClean="0"/>
          </a:p>
          <a:p>
            <a:pPr lvl="0"/>
            <a:r>
              <a:rPr lang="en-US" dirty="0" smtClean="0"/>
              <a:t>Gutters </a:t>
            </a:r>
            <a:r>
              <a:rPr lang="en-US" dirty="0"/>
              <a:t>and troughs should be sloped so that bagasse is not held up but flows with the juice stream. </a:t>
            </a:r>
            <a:endParaRPr lang="en-US" dirty="0" smtClean="0"/>
          </a:p>
          <a:p>
            <a:pPr lvl="0"/>
            <a:r>
              <a:rPr lang="en-US" dirty="0" smtClean="0"/>
              <a:t>All </a:t>
            </a:r>
            <a:r>
              <a:rPr lang="en-US" dirty="0"/>
              <a:t>moving parts should be constructed to that they are easily accessible for cleaning. </a:t>
            </a:r>
            <a:endParaRPr lang="en-US" dirty="0" smtClean="0"/>
          </a:p>
          <a:p>
            <a:pPr lvl="0"/>
            <a:r>
              <a:rPr lang="en-US" dirty="0" smtClean="0"/>
              <a:t>Sucrose </a:t>
            </a:r>
            <a:r>
              <a:rPr lang="en-US" dirty="0"/>
              <a:t>losses can be reduced by the use of high pressure water hoses (70 – 95oC) used every 3 to 8 hours. This will dislodge accumulated bacteria around strainers, gutters, elevators etc.</a:t>
            </a:r>
          </a:p>
          <a:p>
            <a:pPr lvl="0"/>
            <a:r>
              <a:rPr lang="en-US" dirty="0"/>
              <a:t>Spillage of juice and cane and leakage from the mill into inaccessible areas is a source of direct loss of sucrose and also sucrose destruction due to inversion and bacterial activity. </a:t>
            </a:r>
            <a:endParaRPr lang="en-US" dirty="0" smtClean="0"/>
          </a:p>
          <a:p>
            <a:pPr lvl="0"/>
            <a:r>
              <a:rPr lang="en-US" dirty="0" smtClean="0"/>
              <a:t>These </a:t>
            </a:r>
            <a:r>
              <a:rPr lang="en-US" dirty="0"/>
              <a:t>losses are difficult to detect by the normal methods of milling control, but they will reveal themselves </a:t>
            </a:r>
            <a:r>
              <a:rPr lang="en-US" dirty="0" smtClean="0"/>
              <a:t>by:</a:t>
            </a:r>
          </a:p>
          <a:p>
            <a:pPr lvl="1"/>
            <a:r>
              <a:rPr lang="en-US" dirty="0" smtClean="0"/>
              <a:t>smell </a:t>
            </a:r>
            <a:r>
              <a:rPr lang="en-US" dirty="0"/>
              <a:t>and </a:t>
            </a:r>
            <a:endParaRPr lang="en-US" dirty="0" smtClean="0"/>
          </a:p>
          <a:p>
            <a:pPr lvl="1"/>
            <a:r>
              <a:rPr lang="en-US" dirty="0" smtClean="0"/>
              <a:t>by </a:t>
            </a:r>
            <a:r>
              <a:rPr lang="en-US" dirty="0"/>
              <a:t>the slimy appearance of parts of the mill caused by “</a:t>
            </a:r>
            <a:r>
              <a:rPr lang="en-US" dirty="0" err="1"/>
              <a:t>Leuconostoc</a:t>
            </a:r>
            <a:r>
              <a:rPr lang="en-US" dirty="0"/>
              <a:t>” bacteria.</a:t>
            </a:r>
          </a:p>
          <a:p>
            <a:pPr lvl="0"/>
            <a:r>
              <a:rPr lang="en-US" dirty="0"/>
              <a:t>Regular inspection of the mills to detect leaks and sources of spills is essential.</a:t>
            </a:r>
          </a:p>
          <a:p>
            <a:pPr lvl="0"/>
            <a:r>
              <a:rPr lang="en-US" dirty="0"/>
              <a:t>Bactericides are available but are expensive, and should only be used </a:t>
            </a:r>
            <a:r>
              <a:rPr lang="en-US" dirty="0" smtClean="0"/>
              <a:t>when </a:t>
            </a:r>
            <a:r>
              <a:rPr lang="en-US" dirty="0"/>
              <a:t>other methods have failed.</a:t>
            </a:r>
          </a:p>
          <a:p>
            <a:pPr lvl="0"/>
            <a:endParaRPr lang="en-ZA" dirty="0"/>
          </a:p>
        </p:txBody>
      </p:sp>
    </p:spTree>
    <p:extLst>
      <p:ext uri="{BB962C8B-B14F-4D97-AF65-F5344CB8AC3E}">
        <p14:creationId xmlns:p14="http://schemas.microsoft.com/office/powerpoint/2010/main" val="14798959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600" dirty="0" smtClean="0"/>
              <a:t>The 3-Roller Mill</a:t>
            </a:r>
            <a:endParaRPr lang="en-ZA" sz="3600" dirty="0"/>
          </a:p>
        </p:txBody>
      </p:sp>
      <p:sp>
        <p:nvSpPr>
          <p:cNvPr id="5" name="Content Placeholder 2"/>
          <p:cNvSpPr>
            <a:spLocks noGrp="1"/>
          </p:cNvSpPr>
          <p:nvPr>
            <p:ph idx="1"/>
          </p:nvPr>
        </p:nvSpPr>
        <p:spPr>
          <a:xfrm>
            <a:off x="251520" y="1484784"/>
            <a:ext cx="5904656" cy="5256584"/>
          </a:xfrm>
          <a:solidFill>
            <a:schemeClr val="bg1">
              <a:lumMod val="95000"/>
              <a:alpha val="75000"/>
            </a:schemeClr>
          </a:solidFill>
          <a:scene3d>
            <a:camera prst="orthographicFront"/>
            <a:lightRig rig="threePt" dir="t"/>
          </a:scene3d>
          <a:sp3d>
            <a:bevelT/>
          </a:sp3d>
        </p:spPr>
        <p:txBody>
          <a:bodyPr>
            <a:noAutofit/>
          </a:bodyPr>
          <a:lstStyle/>
          <a:p>
            <a:r>
              <a:rPr lang="en-ZA" sz="2000" dirty="0"/>
              <a:t>C</a:t>
            </a:r>
            <a:r>
              <a:rPr lang="en-ZA" sz="2000" dirty="0" smtClean="0"/>
              <a:t>onsists </a:t>
            </a:r>
            <a:r>
              <a:rPr lang="en-ZA" sz="2000" dirty="0"/>
              <a:t>of 3 horizontal rollers arranged at fixed centres in a robust housing. </a:t>
            </a:r>
            <a:endParaRPr lang="en-ZA" sz="2000" dirty="0" smtClean="0"/>
          </a:p>
          <a:p>
            <a:r>
              <a:rPr lang="en-ZA" sz="2000" dirty="0" smtClean="0"/>
              <a:t>The </a:t>
            </a:r>
            <a:r>
              <a:rPr lang="en-ZA" sz="2000" dirty="0"/>
              <a:t>shafts of the rollers rest in bearings located in the housing. </a:t>
            </a:r>
            <a:endParaRPr lang="en-ZA" sz="2000" dirty="0" smtClean="0"/>
          </a:p>
          <a:p>
            <a:r>
              <a:rPr lang="en-ZA" sz="2000" dirty="0" smtClean="0"/>
              <a:t>The </a:t>
            </a:r>
            <a:r>
              <a:rPr lang="en-ZA" sz="2000" dirty="0"/>
              <a:t>3 rollers are termed the top roll, feed roll and discharge roll. </a:t>
            </a:r>
            <a:endParaRPr lang="en-ZA" sz="2000" dirty="0" smtClean="0"/>
          </a:p>
          <a:p>
            <a:r>
              <a:rPr lang="en-ZA" sz="2000" dirty="0" smtClean="0"/>
              <a:t>Prepared </a:t>
            </a:r>
            <a:r>
              <a:rPr lang="en-ZA" sz="2000" dirty="0"/>
              <a:t>cane/ bagasse is fed through the bagasse chute into the opening between the feed and top rolls for the first squeeze. </a:t>
            </a:r>
            <a:endParaRPr lang="en-ZA" sz="2000" dirty="0" smtClean="0"/>
          </a:p>
          <a:p>
            <a:r>
              <a:rPr lang="en-ZA" sz="2000" dirty="0" smtClean="0"/>
              <a:t>A </a:t>
            </a:r>
            <a:r>
              <a:rPr lang="en-ZA" sz="2000" dirty="0"/>
              <a:t>trash-plate mounted on a trash bar (“</a:t>
            </a:r>
            <a:r>
              <a:rPr lang="en-ZA" sz="2000" dirty="0" err="1"/>
              <a:t>dumbturner</a:t>
            </a:r>
            <a:r>
              <a:rPr lang="en-ZA" sz="2000" dirty="0"/>
              <a:t>”) is located under the top roller and it turns the bagasse and allows the bagasse to enter the opening between the discharge and top rolls for a second squeeze. </a:t>
            </a:r>
            <a:endParaRPr lang="en-ZA" sz="2000" dirty="0" smtClean="0"/>
          </a:p>
          <a:p>
            <a:r>
              <a:rPr lang="en-ZA" sz="2000" dirty="0" smtClean="0"/>
              <a:t>The </a:t>
            </a:r>
            <a:r>
              <a:rPr lang="en-ZA" sz="2000" dirty="0"/>
              <a:t>juice expelled is collected under the mill in a trough. </a:t>
            </a:r>
            <a:endParaRPr lang="en-ZA" sz="2000" dirty="0" smtClean="0"/>
          </a:p>
        </p:txBody>
      </p:sp>
      <p:pic>
        <p:nvPicPr>
          <p:cNvPr id="6" name="Picture 5" descr="page 55 module 308086720170824110555_001"/>
          <p:cNvPicPr/>
          <p:nvPr/>
        </p:nvPicPr>
        <p:blipFill>
          <a:blip r:embed="rId2" cstate="print">
            <a:extLst>
              <a:ext uri="{28A0092B-C50C-407E-A947-70E740481C1C}">
                <a14:useLocalDpi xmlns:a14="http://schemas.microsoft.com/office/drawing/2010/main" val="0"/>
              </a:ext>
            </a:extLst>
          </a:blip>
          <a:srcRect l="2228" t="9320" r="39230" b="9824"/>
          <a:stretch>
            <a:fillRect/>
          </a:stretch>
        </p:blipFill>
        <p:spPr bwMode="auto">
          <a:xfrm>
            <a:off x="6156176" y="2492896"/>
            <a:ext cx="2808858" cy="3039740"/>
          </a:xfrm>
          <a:prstGeom prst="rect">
            <a:avLst/>
          </a:prstGeom>
          <a:noFill/>
          <a:ln>
            <a:noFill/>
          </a:ln>
        </p:spPr>
      </p:pic>
    </p:spTree>
    <p:extLst>
      <p:ext uri="{BB962C8B-B14F-4D97-AF65-F5344CB8AC3E}">
        <p14:creationId xmlns:p14="http://schemas.microsoft.com/office/powerpoint/2010/main" val="37040789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200" dirty="0" smtClean="0"/>
              <a:t>A Milling Arrangement – A Mill Train</a:t>
            </a:r>
            <a:endParaRPr lang="en-ZA" sz="3200" dirty="0"/>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452" r="6652" b="47647"/>
          <a:stretch/>
        </p:blipFill>
        <p:spPr bwMode="auto">
          <a:xfrm>
            <a:off x="467544" y="1673542"/>
            <a:ext cx="8208912" cy="3843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77244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467544" y="1556792"/>
            <a:ext cx="8208912" cy="5184576"/>
          </a:xfrm>
          <a:prstGeom prst="rect">
            <a:avLst/>
          </a:prstGeom>
          <a:solidFill>
            <a:schemeClr val="bg1">
              <a:lumMod val="95000"/>
              <a:alpha val="75000"/>
            </a:schemeClr>
          </a:solidFill>
          <a:scene3d>
            <a:camera prst="orthographicFront"/>
            <a:lightRig rig="threePt" dir="t"/>
          </a:scene3d>
          <a:sp3d>
            <a:bevelT/>
          </a:sp3d>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Char char="•"/>
            </a:pPr>
            <a:endParaRPr lang="en-ZA" sz="3000" dirty="0" smtClean="0"/>
          </a:p>
        </p:txBody>
      </p:sp>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200" dirty="0" smtClean="0"/>
              <a:t>Roller </a:t>
            </a:r>
            <a:r>
              <a:rPr lang="en-ZA" sz="3200" dirty="0"/>
              <a:t>Grooving</a:t>
            </a:r>
          </a:p>
        </p:txBody>
      </p:sp>
      <p:sp>
        <p:nvSpPr>
          <p:cNvPr id="7" name="Content Placeholder 6"/>
          <p:cNvSpPr>
            <a:spLocks noGrp="1"/>
          </p:cNvSpPr>
          <p:nvPr>
            <p:ph idx="1"/>
          </p:nvPr>
        </p:nvSpPr>
        <p:spPr>
          <a:xfrm>
            <a:off x="468313" y="1557338"/>
            <a:ext cx="8207375" cy="5133713"/>
          </a:xfrm>
          <a:prstGeom prst="rect">
            <a:avLst/>
          </a:prstGeom>
        </p:spPr>
        <p:txBody>
          <a:bodyPr>
            <a:spAutoFit/>
          </a:bodyPr>
          <a:lstStyle/>
          <a:p>
            <a:r>
              <a:rPr lang="en-US" sz="2100" dirty="0"/>
              <a:t>The purpose of grooving is </a:t>
            </a:r>
            <a:r>
              <a:rPr lang="en-US" sz="2100" dirty="0" smtClean="0"/>
              <a:t>threefold:</a:t>
            </a:r>
          </a:p>
          <a:p>
            <a:pPr lvl="1"/>
            <a:r>
              <a:rPr lang="en-US" sz="2100" dirty="0" smtClean="0"/>
              <a:t>To </a:t>
            </a:r>
            <a:r>
              <a:rPr lang="en-US" sz="2100" dirty="0"/>
              <a:t>increase the capacity of the mill by increasing the surface </a:t>
            </a:r>
            <a:r>
              <a:rPr lang="en-US" sz="2100" dirty="0" smtClean="0"/>
              <a:t>area.</a:t>
            </a:r>
          </a:p>
          <a:p>
            <a:pPr lvl="1"/>
            <a:r>
              <a:rPr lang="en-US" sz="2100" dirty="0" smtClean="0"/>
              <a:t>To </a:t>
            </a:r>
            <a:r>
              <a:rPr lang="en-US" sz="2100" dirty="0"/>
              <a:t>break up the bagasse even more due to shearing/tearing effect of </a:t>
            </a:r>
            <a:r>
              <a:rPr lang="en-US" sz="2100" dirty="0" smtClean="0"/>
              <a:t>the </a:t>
            </a:r>
            <a:r>
              <a:rPr lang="en-US" sz="2100" dirty="0"/>
              <a:t>rollers on the </a:t>
            </a:r>
            <a:r>
              <a:rPr lang="en-US" sz="2100" dirty="0" smtClean="0"/>
              <a:t>bagasse.</a:t>
            </a:r>
          </a:p>
          <a:p>
            <a:pPr lvl="1"/>
            <a:r>
              <a:rPr lang="en-US" sz="2100" dirty="0" smtClean="0"/>
              <a:t>To </a:t>
            </a:r>
            <a:r>
              <a:rPr lang="en-US" sz="2100" dirty="0"/>
              <a:t>provide passages for juice drainage.</a:t>
            </a:r>
          </a:p>
          <a:p>
            <a:r>
              <a:rPr lang="en-US" sz="2100" dirty="0"/>
              <a:t>There are 3 types of roller grooving:</a:t>
            </a:r>
          </a:p>
          <a:p>
            <a:pPr lvl="1"/>
            <a:r>
              <a:rPr lang="en-US" sz="2100" dirty="0" smtClean="0"/>
              <a:t>Circumferential </a:t>
            </a:r>
            <a:r>
              <a:rPr lang="en-US" sz="2100" dirty="0"/>
              <a:t>grooving</a:t>
            </a:r>
          </a:p>
          <a:p>
            <a:pPr lvl="1"/>
            <a:r>
              <a:rPr lang="en-US" sz="2100" dirty="0" smtClean="0"/>
              <a:t>Chevron </a:t>
            </a:r>
            <a:r>
              <a:rPr lang="en-US" sz="2100" dirty="0"/>
              <a:t>grooving</a:t>
            </a:r>
          </a:p>
          <a:p>
            <a:pPr lvl="1"/>
            <a:r>
              <a:rPr lang="en-US" sz="2100" dirty="0" err="1" smtClean="0"/>
              <a:t>Messchaert</a:t>
            </a:r>
            <a:r>
              <a:rPr lang="en-US" sz="2100" dirty="0" smtClean="0"/>
              <a:t> </a:t>
            </a:r>
            <a:r>
              <a:rPr lang="en-US" sz="2100" dirty="0"/>
              <a:t>or Juice Grooving</a:t>
            </a:r>
          </a:p>
          <a:p>
            <a:r>
              <a:rPr lang="en-US" sz="2100" dirty="0" smtClean="0"/>
              <a:t>For </a:t>
            </a:r>
            <a:r>
              <a:rPr lang="en-US" sz="2100" dirty="0"/>
              <a:t>the juice groove to function properly it must be kept free of bagasse. Scrapers are provided to keep the grooves clean. The scrapers are situated below the bagasse exit chute so that the fine, juice rich bagasse particles are dropped into the juice tray and are not removed with the bagasse.</a:t>
            </a:r>
          </a:p>
        </p:txBody>
      </p:sp>
    </p:spTree>
    <p:extLst>
      <p:ext uri="{BB962C8B-B14F-4D97-AF65-F5344CB8AC3E}">
        <p14:creationId xmlns:p14="http://schemas.microsoft.com/office/powerpoint/2010/main" val="5794961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600" dirty="0" err="1" smtClean="0"/>
              <a:t>Scraperplates</a:t>
            </a:r>
            <a:endParaRPr lang="en-ZA" sz="3600" dirty="0"/>
          </a:p>
        </p:txBody>
      </p:sp>
      <p:sp>
        <p:nvSpPr>
          <p:cNvPr id="5" name="Content Placeholder 2"/>
          <p:cNvSpPr>
            <a:spLocks noGrp="1"/>
          </p:cNvSpPr>
          <p:nvPr>
            <p:ph idx="1"/>
          </p:nvPr>
        </p:nvSpPr>
        <p:spPr>
          <a:xfrm>
            <a:off x="467544" y="1556792"/>
            <a:ext cx="8208912" cy="5184576"/>
          </a:xfrm>
          <a:solidFill>
            <a:schemeClr val="bg1">
              <a:lumMod val="95000"/>
              <a:alpha val="75000"/>
            </a:schemeClr>
          </a:solidFill>
          <a:scene3d>
            <a:camera prst="orthographicFront"/>
            <a:lightRig rig="threePt" dir="t"/>
          </a:scene3d>
          <a:sp3d>
            <a:bevelT/>
          </a:sp3d>
        </p:spPr>
        <p:txBody>
          <a:bodyPr>
            <a:noAutofit/>
          </a:bodyPr>
          <a:lstStyle/>
          <a:p>
            <a:r>
              <a:rPr lang="en-US" sz="2400" dirty="0"/>
              <a:t>The top and discharge roll have scrapers fitted to clean the grooves of these rolls. </a:t>
            </a:r>
            <a:endParaRPr lang="en-US" sz="2400" dirty="0" smtClean="0"/>
          </a:p>
          <a:p>
            <a:r>
              <a:rPr lang="en-US" sz="2400" dirty="0" smtClean="0"/>
              <a:t>Scrapers </a:t>
            </a:r>
            <a:r>
              <a:rPr lang="en-US" sz="2400" dirty="0"/>
              <a:t>are flat plates with teeth arranged to suite the roll grooving. </a:t>
            </a:r>
            <a:endParaRPr lang="en-US" sz="2400" dirty="0" smtClean="0"/>
          </a:p>
          <a:p>
            <a:r>
              <a:rPr lang="en-US" sz="2400" dirty="0" smtClean="0"/>
              <a:t>They </a:t>
            </a:r>
            <a:r>
              <a:rPr lang="en-US" sz="2400" dirty="0"/>
              <a:t>are usually made from mild steel and are protected against wear by means of hard facing. </a:t>
            </a:r>
            <a:endParaRPr lang="en-US" sz="2400" dirty="0" smtClean="0"/>
          </a:p>
          <a:p>
            <a:r>
              <a:rPr lang="en-US" sz="2400" dirty="0" smtClean="0"/>
              <a:t>The </a:t>
            </a:r>
            <a:r>
              <a:rPr lang="en-US" sz="2400" dirty="0"/>
              <a:t>angle of attack between scraper and roll should be about 13°. </a:t>
            </a:r>
            <a:endParaRPr lang="en-US" sz="2400" dirty="0" smtClean="0"/>
          </a:p>
          <a:p>
            <a:r>
              <a:rPr lang="en-US" sz="2400" dirty="0" smtClean="0"/>
              <a:t>A </a:t>
            </a:r>
            <a:r>
              <a:rPr lang="en-US" sz="2400" dirty="0"/>
              <a:t>smaller angle runs the risks of flipping of the scraper.  </a:t>
            </a:r>
            <a:endParaRPr lang="en-US" sz="2400" dirty="0" smtClean="0"/>
          </a:p>
          <a:p>
            <a:r>
              <a:rPr lang="en-US" sz="2400" dirty="0" smtClean="0"/>
              <a:t>Where </a:t>
            </a:r>
            <a:r>
              <a:rPr lang="en-US" sz="2400" dirty="0"/>
              <a:t>juice grooves are being used special </a:t>
            </a:r>
            <a:r>
              <a:rPr lang="en-US" sz="2400" dirty="0" err="1"/>
              <a:t>Messchaert</a:t>
            </a:r>
            <a:r>
              <a:rPr lang="en-US" sz="2400" dirty="0"/>
              <a:t> knives are installed for the cleaning of these grooves.</a:t>
            </a:r>
          </a:p>
        </p:txBody>
      </p:sp>
    </p:spTree>
    <p:extLst>
      <p:ext uri="{BB962C8B-B14F-4D97-AF65-F5344CB8AC3E}">
        <p14:creationId xmlns:p14="http://schemas.microsoft.com/office/powerpoint/2010/main" val="16077454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600" dirty="0" err="1" smtClean="0"/>
              <a:t>Trashplate</a:t>
            </a:r>
            <a:endParaRPr lang="en-ZA" sz="3600" dirty="0"/>
          </a:p>
        </p:txBody>
      </p:sp>
      <p:sp>
        <p:nvSpPr>
          <p:cNvPr id="5" name="Content Placeholder 2"/>
          <p:cNvSpPr>
            <a:spLocks noGrp="1"/>
          </p:cNvSpPr>
          <p:nvPr>
            <p:ph idx="1"/>
          </p:nvPr>
        </p:nvSpPr>
        <p:spPr>
          <a:xfrm>
            <a:off x="467544" y="1556792"/>
            <a:ext cx="8208912" cy="5184576"/>
          </a:xfrm>
          <a:solidFill>
            <a:schemeClr val="bg1">
              <a:lumMod val="95000"/>
              <a:alpha val="75000"/>
            </a:schemeClr>
          </a:solidFill>
          <a:scene3d>
            <a:camera prst="orthographicFront"/>
            <a:lightRig rig="threePt" dir="t"/>
          </a:scene3d>
          <a:sp3d>
            <a:bevelT/>
          </a:sp3d>
        </p:spPr>
        <p:txBody>
          <a:bodyPr>
            <a:noAutofit/>
          </a:bodyPr>
          <a:lstStyle/>
          <a:p>
            <a:r>
              <a:rPr lang="en-US" sz="2000" dirty="0" smtClean="0"/>
              <a:t>Turns </a:t>
            </a:r>
            <a:r>
              <a:rPr lang="en-US" sz="2000" dirty="0"/>
              <a:t>the bagasse into the discharge nip </a:t>
            </a:r>
            <a:endParaRPr lang="en-US" sz="2000" dirty="0" smtClean="0"/>
          </a:p>
          <a:p>
            <a:r>
              <a:rPr lang="en-US" sz="2000" dirty="0" smtClean="0"/>
              <a:t>Does not </a:t>
            </a:r>
            <a:r>
              <a:rPr lang="en-US" sz="2000" dirty="0"/>
              <a:t>exert pressure on the bagasse. </a:t>
            </a:r>
          </a:p>
          <a:p>
            <a:r>
              <a:rPr lang="en-US" sz="2000" dirty="0"/>
              <a:t>The trash plate is mounted on a large beam which spans the width of the mill and which in turn is carried on adjustable supports so that the angle, height and horizontal position of the trash plate can be easily adjusted.</a:t>
            </a:r>
          </a:p>
          <a:p>
            <a:r>
              <a:rPr lang="en-US" sz="2000" dirty="0"/>
              <a:t>The top surface of the trash plate is hard faced by arc welding using proprietary rods or wire. </a:t>
            </a:r>
            <a:r>
              <a:rPr lang="en-US" sz="2000" dirty="0" smtClean="0"/>
              <a:t>The </a:t>
            </a:r>
            <a:r>
              <a:rPr lang="en-US" sz="2000" dirty="0"/>
              <a:t>two factors that cause excessive wear are over-tightening and bad setting. </a:t>
            </a:r>
            <a:endParaRPr lang="en-US" sz="2000" dirty="0" smtClean="0"/>
          </a:p>
          <a:p>
            <a:r>
              <a:rPr lang="en-US" sz="2000" dirty="0" smtClean="0"/>
              <a:t>The </a:t>
            </a:r>
            <a:r>
              <a:rPr lang="en-US" sz="2000" dirty="0"/>
              <a:t>trash plate keeps the grooves of the feed roll clear of </a:t>
            </a:r>
            <a:r>
              <a:rPr lang="en-US" sz="2000" dirty="0" err="1"/>
              <a:t>fibre</a:t>
            </a:r>
            <a:r>
              <a:rPr lang="en-US" sz="2000" dirty="0"/>
              <a:t> and this acts as a scraper for that roll.</a:t>
            </a:r>
          </a:p>
          <a:p>
            <a:r>
              <a:rPr lang="en-US" sz="2000" dirty="0" smtClean="0"/>
              <a:t>The </a:t>
            </a:r>
            <a:r>
              <a:rPr lang="en-US" sz="2000" dirty="0" err="1"/>
              <a:t>trashplate</a:t>
            </a:r>
            <a:r>
              <a:rPr lang="en-US" sz="2000" dirty="0"/>
              <a:t> is supported and fixed on a tapered wedge. </a:t>
            </a:r>
            <a:r>
              <a:rPr lang="en-US" sz="2000" dirty="0" smtClean="0"/>
              <a:t> </a:t>
            </a:r>
            <a:endParaRPr lang="en-US" sz="2000" dirty="0"/>
          </a:p>
          <a:p>
            <a:r>
              <a:rPr lang="en-US" sz="2000" dirty="0"/>
              <a:t>The upward force exerted by the </a:t>
            </a:r>
            <a:r>
              <a:rPr lang="en-US" sz="2000" dirty="0" err="1"/>
              <a:t>trashplate</a:t>
            </a:r>
            <a:r>
              <a:rPr lang="en-US" sz="2000" dirty="0"/>
              <a:t> on the top roll makes a small angle of about 10º with the vertical towards the discharge side. This ensures a positive pressure from the </a:t>
            </a:r>
            <a:r>
              <a:rPr lang="en-US" sz="2000" dirty="0" err="1"/>
              <a:t>trashplate</a:t>
            </a:r>
            <a:r>
              <a:rPr lang="en-US" sz="2000" dirty="0"/>
              <a:t> onto the feed roll during operation.</a:t>
            </a:r>
          </a:p>
        </p:txBody>
      </p:sp>
    </p:spTree>
    <p:extLst>
      <p:ext uri="{BB962C8B-B14F-4D97-AF65-F5344CB8AC3E}">
        <p14:creationId xmlns:p14="http://schemas.microsoft.com/office/powerpoint/2010/main" val="20726148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600" dirty="0" smtClean="0"/>
              <a:t>Feeding Devices</a:t>
            </a:r>
            <a:endParaRPr lang="en-ZA" sz="3600" dirty="0"/>
          </a:p>
        </p:txBody>
      </p:sp>
      <p:sp>
        <p:nvSpPr>
          <p:cNvPr id="5" name="Content Placeholder 2"/>
          <p:cNvSpPr>
            <a:spLocks noGrp="1"/>
          </p:cNvSpPr>
          <p:nvPr>
            <p:ph idx="1"/>
          </p:nvPr>
        </p:nvSpPr>
        <p:spPr>
          <a:xfrm>
            <a:off x="467544" y="1556792"/>
            <a:ext cx="8208912" cy="5184576"/>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000" dirty="0" smtClean="0"/>
              <a:t>                </a:t>
            </a:r>
          </a:p>
          <a:p>
            <a:pPr marL="0" indent="0">
              <a:buNone/>
            </a:pPr>
            <a:r>
              <a:rPr lang="en-US" sz="2000" dirty="0" smtClean="0"/>
              <a:t>                Donnelly chute                                              Underfeed Roller</a:t>
            </a:r>
          </a:p>
          <a:p>
            <a:endParaRPr lang="en-US" sz="2000"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534" y="2540545"/>
            <a:ext cx="3606434" cy="3264719"/>
          </a:xfrm>
          <a:prstGeom prst="rect">
            <a:avLst/>
          </a:prstGeom>
          <a:solidFill>
            <a:schemeClr val="bg1"/>
          </a:solidFill>
          <a:ln>
            <a:noFill/>
          </a:ln>
          <a:effectLst/>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4499993" y="2564904"/>
            <a:ext cx="4032448" cy="2808312"/>
          </a:xfrm>
          <a:prstGeom prst="rect">
            <a:avLst/>
          </a:prstGeom>
          <a:solidFill>
            <a:schemeClr val="bg1"/>
          </a:solidFill>
        </p:spPr>
      </p:pic>
    </p:spTree>
    <p:extLst>
      <p:ext uri="{BB962C8B-B14F-4D97-AF65-F5344CB8AC3E}">
        <p14:creationId xmlns:p14="http://schemas.microsoft.com/office/powerpoint/2010/main" val="12512098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4 Roll Mills</a:t>
            </a:r>
            <a:endParaRPr lang="en-ZA" sz="4800"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925877"/>
            <a:ext cx="3438442" cy="4163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2996952"/>
            <a:ext cx="5499100" cy="23098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036742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83F3D944B9D242BC2B2B737E9F12DD" ma:contentTypeVersion="0" ma:contentTypeDescription="Create a new document." ma:contentTypeScope="" ma:versionID="ed1326efab41682ffb28ddec26180793">
  <xsd:schema xmlns:xsd="http://www.w3.org/2001/XMLSchema" xmlns:xs="http://www.w3.org/2001/XMLSchema" xmlns:p="http://schemas.microsoft.com/office/2006/metadata/properties" targetNamespace="http://schemas.microsoft.com/office/2006/metadata/properties" ma:root="true" ma:fieldsID="553f2d8843fd2aa64b81f9e8c63a661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C5EC865-440F-499A-9CB3-BE878CD88C37}"/>
</file>

<file path=customXml/itemProps2.xml><?xml version="1.0" encoding="utf-8"?>
<ds:datastoreItem xmlns:ds="http://schemas.openxmlformats.org/officeDocument/2006/customXml" ds:itemID="{1398B18B-85EC-46A2-94EA-6A2F41259E5E}"/>
</file>

<file path=customXml/itemProps3.xml><?xml version="1.0" encoding="utf-8"?>
<ds:datastoreItem xmlns:ds="http://schemas.openxmlformats.org/officeDocument/2006/customXml" ds:itemID="{984BD753-C3C3-412F-A35D-FECB56492450}"/>
</file>

<file path=docProps/app.xml><?xml version="1.0" encoding="utf-8"?>
<Properties xmlns="http://schemas.openxmlformats.org/officeDocument/2006/extended-properties" xmlns:vt="http://schemas.openxmlformats.org/officeDocument/2006/docPropsVTypes">
  <Template/>
  <TotalTime>4813</TotalTime>
  <Words>2375</Words>
  <Application>Microsoft Office PowerPoint</Application>
  <PresentationFormat>On-screen Show (4:3)</PresentationFormat>
  <Paragraphs>213</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Milling</vt:lpstr>
      <vt:lpstr>The 3-Roller Mill</vt:lpstr>
      <vt:lpstr>A Milling Arrangement – A Mill Train</vt:lpstr>
      <vt:lpstr>Roller Grooving</vt:lpstr>
      <vt:lpstr>Scraperplates</vt:lpstr>
      <vt:lpstr>Trashplate</vt:lpstr>
      <vt:lpstr>Feeding Devices</vt:lpstr>
      <vt:lpstr>4 Roll Mills</vt:lpstr>
      <vt:lpstr>4 Roller Milling Train</vt:lpstr>
      <vt:lpstr>Bearings</vt:lpstr>
      <vt:lpstr>Bearings</vt:lpstr>
      <vt:lpstr>Settings</vt:lpstr>
      <vt:lpstr>The Milling Tandem</vt:lpstr>
      <vt:lpstr>Imbibition</vt:lpstr>
      <vt:lpstr>Imbibition (cont.)</vt:lpstr>
      <vt:lpstr>Imbibition (cont.)</vt:lpstr>
      <vt:lpstr>Imbibition Efficiency</vt:lpstr>
      <vt:lpstr>Source of Imbibition Water</vt:lpstr>
      <vt:lpstr>Brix Gradient</vt:lpstr>
      <vt:lpstr>Capacity Rating of a Tandem</vt:lpstr>
      <vt:lpstr>Control and Instrumentation</vt:lpstr>
      <vt:lpstr>Pumping and Circulation</vt:lpstr>
      <vt:lpstr>Performance Indicators</vt:lpstr>
      <vt:lpstr>Performance Indicators (cont.)</vt:lpstr>
      <vt:lpstr>General Milling Data</vt:lpstr>
      <vt:lpstr>Comparison of mixed juice and cane purity</vt:lpstr>
      <vt:lpstr>Sucrose Degradation during Extraction</vt:lpstr>
      <vt:lpstr>Mill Sanitation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Merida Roets</dc:creator>
  <cp:lastModifiedBy>User</cp:lastModifiedBy>
  <cp:revision>226</cp:revision>
  <dcterms:created xsi:type="dcterms:W3CDTF">2016-11-15T07:03:29Z</dcterms:created>
  <dcterms:modified xsi:type="dcterms:W3CDTF">2019-05-10T10:54:58Z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0x010100D883F3D944B9D242BC2B2B737E9F12DD</vt:lpwstr>
  </property>
</Properties>
</file>