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8.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7.xml" ContentType="application/vnd.openxmlformats-officedocument.presentationml.slide+xml"/>
  <Override PartName="/ppt/slides/slide44.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442" r:id="rId3"/>
    <p:sldId id="448" r:id="rId4"/>
    <p:sldId id="459" r:id="rId5"/>
    <p:sldId id="443" r:id="rId6"/>
    <p:sldId id="449" r:id="rId7"/>
    <p:sldId id="450" r:id="rId8"/>
    <p:sldId id="451" r:id="rId9"/>
    <p:sldId id="452" r:id="rId10"/>
    <p:sldId id="453" r:id="rId11"/>
    <p:sldId id="454" r:id="rId12"/>
    <p:sldId id="460" r:id="rId13"/>
    <p:sldId id="461" r:id="rId14"/>
    <p:sldId id="462" r:id="rId15"/>
    <p:sldId id="455" r:id="rId16"/>
    <p:sldId id="456" r:id="rId17"/>
    <p:sldId id="457" r:id="rId18"/>
    <p:sldId id="458" r:id="rId19"/>
    <p:sldId id="463" r:id="rId20"/>
    <p:sldId id="464" r:id="rId21"/>
    <p:sldId id="465" r:id="rId22"/>
    <p:sldId id="466" r:id="rId23"/>
    <p:sldId id="467" r:id="rId24"/>
    <p:sldId id="468" r:id="rId25"/>
    <p:sldId id="469" r:id="rId26"/>
    <p:sldId id="471" r:id="rId27"/>
    <p:sldId id="470" r:id="rId28"/>
    <p:sldId id="472" r:id="rId29"/>
    <p:sldId id="473" r:id="rId30"/>
    <p:sldId id="474" r:id="rId31"/>
    <p:sldId id="475" r:id="rId32"/>
    <p:sldId id="476" r:id="rId33"/>
    <p:sldId id="477" r:id="rId34"/>
    <p:sldId id="478" r:id="rId35"/>
    <p:sldId id="489" r:id="rId36"/>
    <p:sldId id="479" r:id="rId37"/>
    <p:sldId id="488" r:id="rId38"/>
    <p:sldId id="483" r:id="rId39"/>
    <p:sldId id="480" r:id="rId40"/>
    <p:sldId id="481" r:id="rId41"/>
    <p:sldId id="484" r:id="rId42"/>
    <p:sldId id="487" r:id="rId43"/>
    <p:sldId id="485" r:id="rId44"/>
    <p:sldId id="48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75" autoAdjust="0"/>
    <p:restoredTop sz="94582" autoAdjust="0"/>
  </p:normalViewPr>
  <p:slideViewPr>
    <p:cSldViewPr>
      <p:cViewPr>
        <p:scale>
          <a:sx n="66" d="100"/>
          <a:sy n="66" d="100"/>
        </p:scale>
        <p:origin x="-8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2019/05/10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2019/05/10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2019/05/10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2019/05/10</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2996952"/>
            <a:ext cx="7056784" cy="2232248"/>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COMPONENT: MODULE 4: SUGAR JUICE </a:t>
            </a:r>
            <a:r>
              <a:rPr lang="en-US" sz="2800" dirty="0" smtClean="0">
                <a:solidFill>
                  <a:srgbClr val="C0504D">
                    <a:lumMod val="75000"/>
                  </a:srgbClr>
                </a:solidFill>
              </a:rPr>
              <a:t>EXTRACTION: KT5: DIFFUSION</a:t>
            </a:r>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Moving Bed Cane Diffuser</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spcBef>
                <a:spcPts val="0"/>
              </a:spcBef>
            </a:pPr>
            <a:r>
              <a:rPr lang="en-US" sz="1800" dirty="0"/>
              <a:t>Prepared cane is fed into the diffuser via a </a:t>
            </a:r>
            <a:r>
              <a:rPr lang="en-US" sz="1800" dirty="0" smtClean="0"/>
              <a:t>conveyor</a:t>
            </a:r>
          </a:p>
          <a:p>
            <a:pPr lvl="0">
              <a:spcBef>
                <a:spcPts val="0"/>
              </a:spcBef>
            </a:pPr>
            <a:r>
              <a:rPr lang="en-US" sz="1800" dirty="0" smtClean="0"/>
              <a:t>Bed </a:t>
            </a:r>
            <a:r>
              <a:rPr lang="en-US" sz="1800" dirty="0"/>
              <a:t>of cane of depth 1 – 1.5 m is </a:t>
            </a:r>
            <a:r>
              <a:rPr lang="en-US" sz="1800" dirty="0" smtClean="0"/>
              <a:t>formed</a:t>
            </a:r>
            <a:endParaRPr lang="en-US" sz="1800" dirty="0"/>
          </a:p>
          <a:p>
            <a:pPr lvl="0">
              <a:spcBef>
                <a:spcPts val="0"/>
              </a:spcBef>
            </a:pPr>
            <a:r>
              <a:rPr lang="en-US" sz="1800" dirty="0"/>
              <a:t>Under the perforated floor, the diffuser is divided into 12 stages/ trays, each stage analogous to a single milling </a:t>
            </a:r>
            <a:r>
              <a:rPr lang="en-US" sz="1800" dirty="0" smtClean="0"/>
              <a:t>unit</a:t>
            </a:r>
            <a:endParaRPr lang="en-US" sz="1800" dirty="0"/>
          </a:p>
          <a:p>
            <a:pPr lvl="0">
              <a:spcBef>
                <a:spcPts val="0"/>
              </a:spcBef>
            </a:pPr>
            <a:r>
              <a:rPr lang="en-US" sz="1800" dirty="0"/>
              <a:t>Imbibition water is added ahead of stage 12; dilute juice from stage 12 is recycled and sprayed onto the cane just ahead of stage </a:t>
            </a:r>
            <a:r>
              <a:rPr lang="en-US" sz="1800" dirty="0" smtClean="0"/>
              <a:t>11 </a:t>
            </a:r>
          </a:p>
          <a:p>
            <a:pPr lvl="0">
              <a:spcBef>
                <a:spcPts val="0"/>
              </a:spcBef>
            </a:pPr>
            <a:r>
              <a:rPr lang="en-US" sz="1800" dirty="0" smtClean="0"/>
              <a:t>The </a:t>
            </a:r>
            <a:r>
              <a:rPr lang="en-US" sz="1800" dirty="0"/>
              <a:t>slightly more concentrated juice from stage 11 is recycled and sprayed onto the cane just ahead of stage 10 and so </a:t>
            </a:r>
            <a:r>
              <a:rPr lang="en-US" sz="1800" dirty="0" smtClean="0"/>
              <a:t>on </a:t>
            </a:r>
          </a:p>
          <a:p>
            <a:pPr lvl="0">
              <a:spcBef>
                <a:spcPts val="0"/>
              </a:spcBef>
            </a:pPr>
            <a:r>
              <a:rPr lang="en-US" sz="1800" dirty="0" smtClean="0"/>
              <a:t>The </a:t>
            </a:r>
            <a:r>
              <a:rPr lang="en-US" sz="1800" dirty="0"/>
              <a:t>juice is withdrawn from stage 1 and is known as draught juice or mixed </a:t>
            </a:r>
            <a:r>
              <a:rPr lang="en-US" sz="1800" dirty="0" smtClean="0"/>
              <a:t>juice</a:t>
            </a:r>
          </a:p>
          <a:p>
            <a:pPr lvl="0">
              <a:spcBef>
                <a:spcPts val="0"/>
              </a:spcBef>
            </a:pPr>
            <a:r>
              <a:rPr lang="en-US" sz="1800" dirty="0" smtClean="0"/>
              <a:t>The </a:t>
            </a:r>
            <a:r>
              <a:rPr lang="en-US" sz="1800" dirty="0"/>
              <a:t>juice thus moves counter to the </a:t>
            </a:r>
            <a:r>
              <a:rPr lang="en-US" sz="1800" dirty="0" err="1" smtClean="0"/>
              <a:t>fibre</a:t>
            </a:r>
            <a:endParaRPr lang="en-ZA" sz="18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8163" y="4367931"/>
            <a:ext cx="2987675" cy="215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Moving Bed Cane Diffuser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pPr lvl="0"/>
            <a:r>
              <a:rPr lang="en-US" dirty="0"/>
              <a:t>This method of recycling ensures that withdraws from a stage again percolates through the bed of cane and finds its way to the juice tray of the preceding stage. </a:t>
            </a:r>
          </a:p>
          <a:p>
            <a:pPr lvl="0"/>
            <a:r>
              <a:rPr lang="en-US" dirty="0"/>
              <a:t>Percolation through the </a:t>
            </a:r>
            <a:r>
              <a:rPr lang="en-US" dirty="0" err="1"/>
              <a:t>fibre</a:t>
            </a:r>
            <a:r>
              <a:rPr lang="en-US" dirty="0"/>
              <a:t> bed is critical in a diffuser. </a:t>
            </a:r>
            <a:endParaRPr lang="en-US" dirty="0" smtClean="0"/>
          </a:p>
          <a:p>
            <a:pPr lvl="0"/>
            <a:r>
              <a:rPr lang="en-US" dirty="0" smtClean="0"/>
              <a:t>Two </a:t>
            </a:r>
            <a:r>
              <a:rPr lang="en-US" dirty="0"/>
              <a:t>banks of lifting screws are placed across the bed of cane – one set towards the front of the diffuser and one set towards the back of the diffuser. </a:t>
            </a:r>
            <a:endParaRPr lang="en-US" dirty="0" smtClean="0"/>
          </a:p>
          <a:p>
            <a:pPr lvl="0"/>
            <a:r>
              <a:rPr lang="en-US" dirty="0" smtClean="0"/>
              <a:t>These </a:t>
            </a:r>
            <a:r>
              <a:rPr lang="en-US" dirty="0"/>
              <a:t>lifting screws disturb the bed, preventing any packing that may occur during its 1 – hour travel through the diffuser.</a:t>
            </a:r>
          </a:p>
          <a:p>
            <a:pPr lvl="0"/>
            <a:r>
              <a:rPr lang="en-US" dirty="0"/>
              <a:t>If the bed of cane becomes excessively compacted, it is “blinded” and results in juice travelling over the top of the </a:t>
            </a:r>
            <a:r>
              <a:rPr lang="en-US" dirty="0" err="1"/>
              <a:t>fibre</a:t>
            </a:r>
            <a:r>
              <a:rPr lang="en-US" dirty="0"/>
              <a:t> instead of through the bed of cane. </a:t>
            </a:r>
            <a:endParaRPr lang="en-US" dirty="0" smtClean="0"/>
          </a:p>
          <a:p>
            <a:pPr lvl="0"/>
            <a:r>
              <a:rPr lang="en-US" dirty="0" smtClean="0"/>
              <a:t>The </a:t>
            </a:r>
            <a:r>
              <a:rPr lang="en-US" dirty="0"/>
              <a:t>diffuser is then said to be flooded</a:t>
            </a:r>
            <a:r>
              <a:rPr lang="en-US" dirty="0" smtClean="0"/>
              <a:t>.</a:t>
            </a:r>
            <a:endParaRPr lang="en-US" dirty="0"/>
          </a:p>
        </p:txBody>
      </p:sp>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Moving Bed Cane Diffuser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62500" lnSpcReduction="20000"/>
          </a:bodyPr>
          <a:lstStyle/>
          <a:p>
            <a:pPr lvl="0"/>
            <a:r>
              <a:rPr lang="en-US" dirty="0" smtClean="0"/>
              <a:t>Solids </a:t>
            </a:r>
            <a:r>
              <a:rPr lang="en-US" dirty="0"/>
              <a:t>in the press water from the de-watering mills have been found to plug the cane bed where the press water is returned to the diffuser. </a:t>
            </a:r>
            <a:endParaRPr lang="en-US" dirty="0" smtClean="0"/>
          </a:p>
          <a:p>
            <a:pPr lvl="0"/>
            <a:r>
              <a:rPr lang="en-US" dirty="0" smtClean="0"/>
              <a:t>Early </a:t>
            </a:r>
            <a:r>
              <a:rPr lang="en-US" dirty="0"/>
              <a:t>installations required a press water clarifier similar to a raw juice clarifier to remove solids. </a:t>
            </a:r>
            <a:endParaRPr lang="en-US" dirty="0" smtClean="0"/>
          </a:p>
          <a:p>
            <a:pPr lvl="0"/>
            <a:r>
              <a:rPr lang="en-US" dirty="0" smtClean="0"/>
              <a:t>Some </a:t>
            </a:r>
            <a:r>
              <a:rPr lang="en-US" dirty="0" err="1"/>
              <a:t>presswater</a:t>
            </a:r>
            <a:r>
              <a:rPr lang="en-US" dirty="0"/>
              <a:t> clarifiers are still in use, but it is more common now to use rotating lifting screws in the cane bed at the point at which the press water is returned, to mix the fine solids into the cane bed, and prevent the formation of an impermeable layer of fines.</a:t>
            </a:r>
          </a:p>
          <a:p>
            <a:pPr lvl="0"/>
            <a:r>
              <a:rPr lang="en-US" dirty="0"/>
              <a:t>Experience with moving bed diffusers has shown that more stable liquid percolation conditions are achieved if the prepared cane is fed to the diffuser dry, with scalding juice applied to the bed after it has been formed. </a:t>
            </a:r>
            <a:endParaRPr lang="en-US" dirty="0" smtClean="0"/>
          </a:p>
          <a:p>
            <a:pPr lvl="0"/>
            <a:r>
              <a:rPr lang="en-US" dirty="0" smtClean="0"/>
              <a:t>At </a:t>
            </a:r>
            <a:r>
              <a:rPr lang="en-US" dirty="0"/>
              <a:t>the feed end of the diffuser, a portion of the stage 1 juice is heated up to about 90°C to heat the incoming cane to the required operating temperature as quickly as possible. </a:t>
            </a:r>
            <a:endParaRPr lang="en-US" dirty="0" smtClean="0"/>
          </a:p>
          <a:p>
            <a:pPr lvl="0"/>
            <a:r>
              <a:rPr lang="en-US" dirty="0" smtClean="0"/>
              <a:t>The </a:t>
            </a:r>
            <a:r>
              <a:rPr lang="en-US" dirty="0"/>
              <a:t>amount of scalding juice is about 250% - 300% on cane</a:t>
            </a:r>
            <a:r>
              <a:rPr lang="en-US" dirty="0" smtClean="0"/>
              <a:t>.</a:t>
            </a:r>
            <a:endParaRPr lang="en-US" dirty="0"/>
          </a:p>
        </p:txBody>
      </p:sp>
    </p:spTree>
    <p:extLst>
      <p:ext uri="{BB962C8B-B14F-4D97-AF65-F5344CB8AC3E}">
        <p14:creationId xmlns:p14="http://schemas.microsoft.com/office/powerpoint/2010/main" val="157701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Moving Bed Cane Diffuser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lvl="0"/>
            <a:r>
              <a:rPr lang="en-US" dirty="0" smtClean="0"/>
              <a:t>In </a:t>
            </a:r>
            <a:r>
              <a:rPr lang="en-US" dirty="0"/>
              <a:t>addition to scalding juice heating, press water and imbibition water are also heated, and </a:t>
            </a:r>
            <a:r>
              <a:rPr lang="en-US" dirty="0" err="1"/>
              <a:t>vapour</a:t>
            </a:r>
            <a:r>
              <a:rPr lang="en-US" dirty="0"/>
              <a:t> is injected directly into some of the stage trays to keep the entire vessel at above 80oC (± 85°C). </a:t>
            </a:r>
            <a:endParaRPr lang="en-US" dirty="0" smtClean="0"/>
          </a:p>
          <a:p>
            <a:pPr lvl="0"/>
            <a:r>
              <a:rPr lang="en-US" dirty="0" smtClean="0"/>
              <a:t>This </a:t>
            </a:r>
            <a:r>
              <a:rPr lang="en-US" dirty="0"/>
              <a:t>serves two </a:t>
            </a:r>
            <a:r>
              <a:rPr lang="en-US" dirty="0" smtClean="0"/>
              <a:t>functions:</a:t>
            </a:r>
          </a:p>
          <a:p>
            <a:pPr lvl="1"/>
            <a:r>
              <a:rPr lang="en-US" dirty="0" smtClean="0"/>
              <a:t>It </a:t>
            </a:r>
            <a:r>
              <a:rPr lang="en-US" dirty="0" err="1"/>
              <a:t>minimises</a:t>
            </a:r>
            <a:r>
              <a:rPr lang="en-US" dirty="0"/>
              <a:t> bacterial activity (sucrose is lost when </a:t>
            </a:r>
            <a:r>
              <a:rPr lang="en-US" dirty="0" err="1"/>
              <a:t>metabolised</a:t>
            </a:r>
            <a:r>
              <a:rPr lang="en-US" dirty="0"/>
              <a:t> by bacteria) and </a:t>
            </a:r>
            <a:endParaRPr lang="en-US" dirty="0" smtClean="0"/>
          </a:p>
          <a:p>
            <a:pPr lvl="1"/>
            <a:r>
              <a:rPr lang="en-US" dirty="0" smtClean="0"/>
              <a:t>It </a:t>
            </a:r>
            <a:r>
              <a:rPr lang="en-US" dirty="0"/>
              <a:t>improves the extraction.</a:t>
            </a:r>
          </a:p>
          <a:p>
            <a:pPr lvl="0"/>
            <a:r>
              <a:rPr lang="en-US" dirty="0"/>
              <a:t>The discharge end of the diffuser is sealed by a rotating weighted drum which dewaters the cane to some extent. </a:t>
            </a:r>
            <a:endParaRPr lang="en-US" dirty="0" smtClean="0"/>
          </a:p>
          <a:p>
            <a:pPr lvl="0"/>
            <a:r>
              <a:rPr lang="en-US" dirty="0" smtClean="0"/>
              <a:t>A </a:t>
            </a:r>
            <a:r>
              <a:rPr lang="en-US" dirty="0"/>
              <a:t>spiked rotor called a kicker breaks off chunks of the hot </a:t>
            </a:r>
            <a:r>
              <a:rPr lang="en-US" dirty="0" err="1"/>
              <a:t>fibre</a:t>
            </a:r>
            <a:r>
              <a:rPr lang="en-US" dirty="0"/>
              <a:t> that then falls onto a carrier</a:t>
            </a:r>
            <a:r>
              <a:rPr lang="en-US" dirty="0" smtClean="0"/>
              <a:t>.</a:t>
            </a:r>
            <a:endParaRPr lang="en-US" dirty="0"/>
          </a:p>
        </p:txBody>
      </p:sp>
    </p:spTree>
    <p:extLst>
      <p:ext uri="{BB962C8B-B14F-4D97-AF65-F5344CB8AC3E}">
        <p14:creationId xmlns:p14="http://schemas.microsoft.com/office/powerpoint/2010/main" val="4163610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Moving Bed Cane Diffuser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lvl="0"/>
            <a:r>
              <a:rPr lang="en-US" dirty="0" smtClean="0"/>
              <a:t>Bagasse </a:t>
            </a:r>
            <a:r>
              <a:rPr lang="en-US" dirty="0"/>
              <a:t>leaving the diffuser after stage 12 contains a great deal of water and this water is removed using one or two sets of dewatering mills.</a:t>
            </a:r>
          </a:p>
          <a:p>
            <a:pPr lvl="0"/>
            <a:r>
              <a:rPr lang="en-US" dirty="0"/>
              <a:t>Cane juice has a natural pH of 4.5 – 5.5. </a:t>
            </a:r>
            <a:endParaRPr lang="en-US" dirty="0" smtClean="0"/>
          </a:p>
          <a:p>
            <a:pPr lvl="0"/>
            <a:r>
              <a:rPr lang="en-US" dirty="0" smtClean="0"/>
              <a:t>At </a:t>
            </a:r>
            <a:r>
              <a:rPr lang="en-US" dirty="0"/>
              <a:t>this pH, inversion will take place, as well as corrosion of diffuser parts. </a:t>
            </a:r>
            <a:endParaRPr lang="en-US" dirty="0" smtClean="0"/>
          </a:p>
          <a:p>
            <a:pPr lvl="0"/>
            <a:r>
              <a:rPr lang="en-US" dirty="0" smtClean="0"/>
              <a:t>The </a:t>
            </a:r>
            <a:r>
              <a:rPr lang="en-US" dirty="0"/>
              <a:t>diffuser is therefore limed at points along its length to bring the pH to 6.0 – 6.5. </a:t>
            </a:r>
            <a:endParaRPr lang="en-US" dirty="0" smtClean="0"/>
          </a:p>
          <a:p>
            <a:pPr lvl="0"/>
            <a:r>
              <a:rPr lang="en-US" dirty="0" smtClean="0"/>
              <a:t>Liming </a:t>
            </a:r>
            <a:r>
              <a:rPr lang="en-US" dirty="0"/>
              <a:t>at higher rates will cause precipitation of impurities which will hinder percolation through the bed.</a:t>
            </a:r>
          </a:p>
          <a:p>
            <a:pPr lvl="0"/>
            <a:r>
              <a:rPr lang="en-US" dirty="0"/>
              <a:t>The draught juice withdraw at stage 1, having been “filtered” several times through a mat of </a:t>
            </a:r>
            <a:r>
              <a:rPr lang="en-US" dirty="0" err="1"/>
              <a:t>fibre</a:t>
            </a:r>
            <a:r>
              <a:rPr lang="en-US" dirty="0"/>
              <a:t>, contains less than half the amount of suspended solids found in mill mixed juice i.e. 0.3 – 0.5 %. </a:t>
            </a:r>
            <a:endParaRPr lang="en-US" dirty="0" smtClean="0"/>
          </a:p>
          <a:p>
            <a:pPr lvl="0"/>
            <a:r>
              <a:rPr lang="en-US" dirty="0" smtClean="0"/>
              <a:t>Diffuser </a:t>
            </a:r>
            <a:r>
              <a:rPr lang="en-US" dirty="0"/>
              <a:t>juice is sometimes not screened.</a:t>
            </a:r>
          </a:p>
          <a:p>
            <a:pPr lvl="0"/>
            <a:endParaRPr lang="en-ZA" dirty="0"/>
          </a:p>
        </p:txBody>
      </p:sp>
    </p:spTree>
    <p:extLst>
      <p:ext uri="{BB962C8B-B14F-4D97-AF65-F5344CB8AC3E}">
        <p14:creationId xmlns:p14="http://schemas.microsoft.com/office/powerpoint/2010/main" val="1319600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 BMA Cane Diffuser</a:t>
            </a:r>
            <a:endParaRPr lang="en-ZA" sz="4800"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9066" y="2060848"/>
            <a:ext cx="8177390"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Horizontal Bed Diffusers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47500" lnSpcReduction="20000"/>
          </a:bodyPr>
          <a:lstStyle/>
          <a:p>
            <a:pPr lvl="0"/>
            <a:r>
              <a:rPr lang="en-US" dirty="0" smtClean="0"/>
              <a:t>Advantage: Can </a:t>
            </a:r>
            <a:r>
              <a:rPr lang="en-US" dirty="0"/>
              <a:t>be lengthened to increase their capacity. </a:t>
            </a:r>
            <a:endParaRPr lang="en-US" dirty="0" smtClean="0"/>
          </a:p>
          <a:p>
            <a:pPr lvl="0"/>
            <a:r>
              <a:rPr lang="en-US" dirty="0" smtClean="0"/>
              <a:t>Disadvantages: The </a:t>
            </a:r>
            <a:r>
              <a:rPr lang="en-US" dirty="0"/>
              <a:t>space that they occupy and the distance between inlet and outlet which necessitates long and numerous conveyors.</a:t>
            </a:r>
          </a:p>
          <a:p>
            <a:pPr lvl="0"/>
            <a:r>
              <a:rPr lang="en-US" dirty="0"/>
              <a:t>A comparison of the moving screen and fixed screen diffuser leads to the following considerations:</a:t>
            </a:r>
          </a:p>
          <a:p>
            <a:pPr lvl="1"/>
            <a:r>
              <a:rPr lang="en-US" dirty="0" smtClean="0"/>
              <a:t>Chains </a:t>
            </a:r>
            <a:r>
              <a:rPr lang="en-US" dirty="0"/>
              <a:t>dragging cane across the fixed screen generally result in the formation of a more compact cane layer at the screen, which effect affects </a:t>
            </a:r>
            <a:r>
              <a:rPr lang="en-US" dirty="0" smtClean="0"/>
              <a:t>percolation.</a:t>
            </a:r>
          </a:p>
          <a:p>
            <a:pPr lvl="1"/>
            <a:r>
              <a:rPr lang="en-US" dirty="0" smtClean="0"/>
              <a:t>Because </a:t>
            </a:r>
            <a:r>
              <a:rPr lang="en-US" dirty="0"/>
              <a:t>of this, suppliers of the moving screen diffuser claim that a higher bed height (up to 2 m) is possible compared to about 1.3 m on a fixed screen diffuser, leading to a smaller screen area for a given cane retention time. This has not been </a:t>
            </a:r>
            <a:r>
              <a:rPr lang="en-US" dirty="0" smtClean="0"/>
              <a:t>substantiated.</a:t>
            </a:r>
          </a:p>
          <a:p>
            <a:pPr lvl="1"/>
            <a:r>
              <a:rPr lang="en-US" dirty="0" smtClean="0"/>
              <a:t>The </a:t>
            </a:r>
            <a:r>
              <a:rPr lang="en-US" dirty="0"/>
              <a:t>moving screen diffuser </a:t>
            </a:r>
            <a:r>
              <a:rPr lang="en-US" dirty="0" smtClean="0"/>
              <a:t>requires double the </a:t>
            </a:r>
            <a:r>
              <a:rPr lang="en-US" dirty="0"/>
              <a:t>screen area as half the screen is inoperative in the return </a:t>
            </a:r>
            <a:r>
              <a:rPr lang="en-US" dirty="0" smtClean="0"/>
              <a:t>strand.</a:t>
            </a:r>
          </a:p>
          <a:p>
            <a:pPr lvl="1"/>
            <a:r>
              <a:rPr lang="en-US" dirty="0" smtClean="0"/>
              <a:t>Because </a:t>
            </a:r>
            <a:r>
              <a:rPr lang="en-US" dirty="0"/>
              <a:t>of reduced friction, the drive power required on a moving screen diffuser is generally lower, typically 30 kW for a 300 ton/</a:t>
            </a:r>
            <a:r>
              <a:rPr lang="en-US" dirty="0" err="1"/>
              <a:t>hr</a:t>
            </a:r>
            <a:r>
              <a:rPr lang="en-US" dirty="0"/>
              <a:t> diffuser compared to 100 kW for a fixed screen </a:t>
            </a:r>
            <a:r>
              <a:rPr lang="en-US" dirty="0" smtClean="0"/>
              <a:t>diffuser.</a:t>
            </a:r>
          </a:p>
          <a:p>
            <a:pPr lvl="1"/>
            <a:r>
              <a:rPr lang="en-US" dirty="0" smtClean="0"/>
              <a:t>Discharge </a:t>
            </a:r>
            <a:r>
              <a:rPr lang="en-US" dirty="0"/>
              <a:t>of cane from moving screen diffusers is by lifting screws (Silver Ring) or lifting drum (De </a:t>
            </a:r>
            <a:r>
              <a:rPr lang="en-US" dirty="0" err="1"/>
              <a:t>Smet</a:t>
            </a:r>
            <a:r>
              <a:rPr lang="en-US" dirty="0"/>
              <a:t>). Discharge from fixed screen diffusers is simpler: By gravity with a kicker to smooth out the </a:t>
            </a:r>
            <a:r>
              <a:rPr lang="en-US" dirty="0" smtClean="0"/>
              <a:t>flow.</a:t>
            </a:r>
          </a:p>
          <a:p>
            <a:pPr lvl="1"/>
            <a:r>
              <a:rPr lang="en-US" dirty="0" smtClean="0"/>
              <a:t>Fixed </a:t>
            </a:r>
            <a:r>
              <a:rPr lang="en-US" dirty="0"/>
              <a:t>screen diffusers have a heavy press roller riding on the cane, which leads to a lower moisture content of the discharge </a:t>
            </a:r>
            <a:r>
              <a:rPr lang="en-US" dirty="0" smtClean="0"/>
              <a:t>bagasse.</a:t>
            </a:r>
          </a:p>
          <a:p>
            <a:pPr lvl="1"/>
            <a:r>
              <a:rPr lang="en-US" dirty="0" smtClean="0"/>
              <a:t>Perhaps </a:t>
            </a:r>
            <a:r>
              <a:rPr lang="en-US" dirty="0"/>
              <a:t>because of the difficulty of sealing between the moving screen and the stationary side walls, juice from De </a:t>
            </a:r>
            <a:r>
              <a:rPr lang="en-US" dirty="0" err="1"/>
              <a:t>Smet</a:t>
            </a:r>
            <a:r>
              <a:rPr lang="en-US" dirty="0"/>
              <a:t> diffusers have a higher suspended solids content (typically 0.6% vs 0.1 % on diffuser juice</a:t>
            </a:r>
            <a:r>
              <a:rPr lang="en-US" dirty="0" smtClean="0"/>
              <a:t>).</a:t>
            </a:r>
          </a:p>
          <a:p>
            <a:pPr lvl="1"/>
            <a:r>
              <a:rPr lang="en-US" dirty="0"/>
              <a:t>T</a:t>
            </a:r>
            <a:r>
              <a:rPr lang="en-US" dirty="0" smtClean="0"/>
              <a:t>he </a:t>
            </a:r>
            <a:r>
              <a:rPr lang="en-US" dirty="0"/>
              <a:t>moving bed type diffuser has captured the cane diffusion market to the exclusion of other types of diffuser, due </a:t>
            </a:r>
            <a:r>
              <a:rPr lang="en-US" dirty="0" smtClean="0"/>
              <a:t>to:</a:t>
            </a:r>
          </a:p>
          <a:p>
            <a:pPr lvl="2"/>
            <a:r>
              <a:rPr lang="en-US" dirty="0" smtClean="0"/>
              <a:t>their </a:t>
            </a:r>
            <a:r>
              <a:rPr lang="en-US" dirty="0"/>
              <a:t>relatively low cost, </a:t>
            </a:r>
            <a:endParaRPr lang="en-US" dirty="0" smtClean="0"/>
          </a:p>
          <a:p>
            <a:pPr lvl="2"/>
            <a:r>
              <a:rPr lang="en-US" dirty="0" smtClean="0"/>
              <a:t>simplicity </a:t>
            </a:r>
            <a:r>
              <a:rPr lang="en-US" dirty="0"/>
              <a:t>of operation and </a:t>
            </a:r>
            <a:endParaRPr lang="en-US" dirty="0" smtClean="0"/>
          </a:p>
          <a:p>
            <a:pPr lvl="2"/>
            <a:r>
              <a:rPr lang="en-US" dirty="0" smtClean="0"/>
              <a:t>ability </a:t>
            </a:r>
            <a:r>
              <a:rPr lang="en-US" dirty="0"/>
              <a:t>to achieve very high extractions</a:t>
            </a:r>
            <a:r>
              <a:rPr lang="en-US" dirty="0" smtClean="0"/>
              <a:t>.</a:t>
            </a:r>
            <a:endParaRPr lang="en-US" dirty="0"/>
          </a:p>
        </p:txBody>
      </p:sp>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900" dirty="0" smtClean="0"/>
              <a:t>Factors Affecting Extraction Efficiency</a:t>
            </a:r>
            <a:endParaRPr lang="en-ZA" sz="39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US" sz="3600" dirty="0" smtClean="0"/>
              <a:t>Cane preparation</a:t>
            </a:r>
          </a:p>
          <a:p>
            <a:pPr lvl="0"/>
            <a:r>
              <a:rPr lang="en-US" sz="3600" dirty="0" smtClean="0"/>
              <a:t>Imbibition rate</a:t>
            </a:r>
          </a:p>
          <a:p>
            <a:pPr lvl="0"/>
            <a:r>
              <a:rPr lang="en-US" sz="3600" dirty="0" smtClean="0"/>
              <a:t>Number of stages</a:t>
            </a:r>
          </a:p>
          <a:p>
            <a:pPr lvl="0"/>
            <a:r>
              <a:rPr lang="en-US" sz="3600" dirty="0" smtClean="0"/>
              <a:t>Percolation rate</a:t>
            </a:r>
          </a:p>
          <a:p>
            <a:pPr lvl="0"/>
            <a:r>
              <a:rPr lang="en-US" sz="3600" dirty="0" smtClean="0"/>
              <a:t>Cane retention time</a:t>
            </a:r>
          </a:p>
          <a:p>
            <a:pPr lvl="0"/>
            <a:r>
              <a:rPr lang="en-US" sz="3600" dirty="0" smtClean="0"/>
              <a:t>Temperature</a:t>
            </a:r>
          </a:p>
          <a:p>
            <a:pPr lvl="0"/>
            <a:r>
              <a:rPr lang="en-US" sz="3600" dirty="0" smtClean="0"/>
              <a:t>Bagasse dewatering</a:t>
            </a:r>
            <a:endParaRPr lang="en-US" sz="3600" dirty="0"/>
          </a:p>
          <a:p>
            <a:pPr lvl="0"/>
            <a:endParaRPr lang="en-ZA" dirty="0"/>
          </a:p>
        </p:txBody>
      </p:sp>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Operating Conditions: Temperature</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lnSpcReduction="10000"/>
          </a:bodyPr>
          <a:lstStyle/>
          <a:p>
            <a:pPr lvl="0"/>
            <a:r>
              <a:rPr lang="en-US" dirty="0" smtClean="0"/>
              <a:t>Temperature </a:t>
            </a:r>
            <a:r>
              <a:rPr lang="en-US" dirty="0"/>
              <a:t>can affect the quality of the juice. </a:t>
            </a:r>
            <a:endParaRPr lang="en-US" dirty="0" smtClean="0"/>
          </a:p>
          <a:p>
            <a:pPr lvl="0"/>
            <a:r>
              <a:rPr lang="en-US" dirty="0" smtClean="0"/>
              <a:t>Below </a:t>
            </a:r>
            <a:r>
              <a:rPr lang="en-US" dirty="0"/>
              <a:t>70°C starch extraction is lower than milling but above 70°C it is the same. </a:t>
            </a:r>
            <a:endParaRPr lang="en-US" dirty="0" smtClean="0"/>
          </a:p>
          <a:p>
            <a:pPr lvl="0"/>
            <a:r>
              <a:rPr lang="en-US" dirty="0" smtClean="0"/>
              <a:t>Temperatures </a:t>
            </a:r>
            <a:r>
              <a:rPr lang="en-US" dirty="0"/>
              <a:t>above 75°C restrict the activity of thermophilic bacteria and the formation of lactic acid. </a:t>
            </a:r>
            <a:endParaRPr lang="en-US" dirty="0" smtClean="0"/>
          </a:p>
          <a:p>
            <a:pPr lvl="0"/>
            <a:r>
              <a:rPr lang="en-US" dirty="0" smtClean="0"/>
              <a:t>As </a:t>
            </a:r>
            <a:r>
              <a:rPr lang="en-US" dirty="0"/>
              <a:t>the temperature profile along a diffuser varies, it may be necessary to go as high as 90°C in some parts to maintain temperature profile. </a:t>
            </a:r>
            <a:endParaRPr lang="en-US" dirty="0" smtClean="0"/>
          </a:p>
          <a:p>
            <a:pPr lvl="0"/>
            <a:r>
              <a:rPr lang="en-US" dirty="0" smtClean="0"/>
              <a:t>Most </a:t>
            </a:r>
            <a:r>
              <a:rPr lang="en-US" dirty="0"/>
              <a:t>diffusers have heaters to reheat press water and circulating juice.</a:t>
            </a:r>
          </a:p>
          <a:p>
            <a:pPr lvl="0"/>
            <a:endParaRPr lang="en-ZA" dirty="0"/>
          </a:p>
        </p:txBody>
      </p:sp>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Operating Conditions: pH</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spcBef>
                <a:spcPts val="0"/>
              </a:spcBef>
            </a:pPr>
            <a:r>
              <a:rPr lang="en-US" sz="1900" dirty="0"/>
              <a:t>The pH of juice is controlled by the addition of milk of </a:t>
            </a:r>
            <a:r>
              <a:rPr lang="en-US" sz="1900" dirty="0" smtClean="0"/>
              <a:t>lime </a:t>
            </a:r>
          </a:p>
          <a:p>
            <a:pPr lvl="0">
              <a:spcBef>
                <a:spcPts val="0"/>
              </a:spcBef>
            </a:pPr>
            <a:r>
              <a:rPr lang="en-US" sz="1900" dirty="0" smtClean="0"/>
              <a:t>Prevents </a:t>
            </a:r>
            <a:r>
              <a:rPr lang="en-US" sz="1900" dirty="0"/>
              <a:t>corrosion and </a:t>
            </a:r>
            <a:r>
              <a:rPr lang="en-US" sz="1900" dirty="0" smtClean="0"/>
              <a:t>helps </a:t>
            </a:r>
            <a:r>
              <a:rPr lang="en-US" sz="1900" dirty="0" err="1"/>
              <a:t>minimise</a:t>
            </a:r>
            <a:r>
              <a:rPr lang="en-US" sz="1900" dirty="0"/>
              <a:t> </a:t>
            </a:r>
            <a:r>
              <a:rPr lang="en-US" sz="1900" dirty="0" smtClean="0"/>
              <a:t>inversion </a:t>
            </a:r>
          </a:p>
          <a:p>
            <a:pPr lvl="0">
              <a:spcBef>
                <a:spcPts val="0"/>
              </a:spcBef>
            </a:pPr>
            <a:r>
              <a:rPr lang="en-US" sz="1900" dirty="0" smtClean="0"/>
              <a:t>Good </a:t>
            </a:r>
            <a:r>
              <a:rPr lang="en-US" sz="1900" dirty="0"/>
              <a:t>pH control </a:t>
            </a:r>
            <a:r>
              <a:rPr lang="en-US" sz="1900" dirty="0" smtClean="0"/>
              <a:t>is achieved </a:t>
            </a:r>
            <a:r>
              <a:rPr lang="en-US" sz="1900" dirty="0"/>
              <a:t>by automatic control of addition at a number of </a:t>
            </a:r>
            <a:r>
              <a:rPr lang="en-US" sz="1900" dirty="0" smtClean="0"/>
              <a:t>points</a:t>
            </a:r>
          </a:p>
          <a:p>
            <a:pPr lvl="0">
              <a:spcBef>
                <a:spcPts val="0"/>
              </a:spcBef>
            </a:pPr>
            <a:r>
              <a:rPr lang="en-US" sz="1900" dirty="0" smtClean="0"/>
              <a:t>pH should be kept at </a:t>
            </a:r>
            <a:r>
              <a:rPr lang="en-US" sz="1900" dirty="0"/>
              <a:t>about 5.8 to 6.0 in all stages of the diffuser to prevent </a:t>
            </a:r>
            <a:r>
              <a:rPr lang="en-US" sz="1900" dirty="0" smtClean="0"/>
              <a:t>corrosion</a:t>
            </a:r>
          </a:p>
          <a:p>
            <a:pPr lvl="0">
              <a:spcBef>
                <a:spcPts val="0"/>
              </a:spcBef>
            </a:pPr>
            <a:r>
              <a:rPr lang="en-US" sz="1900" dirty="0" smtClean="0"/>
              <a:t>pH </a:t>
            </a:r>
            <a:r>
              <a:rPr lang="en-US" sz="1900" dirty="0"/>
              <a:t>has no effect on sucrose </a:t>
            </a:r>
            <a:r>
              <a:rPr lang="en-US" sz="1900" dirty="0" smtClean="0"/>
              <a:t>extraction </a:t>
            </a:r>
          </a:p>
          <a:p>
            <a:pPr lvl="0">
              <a:spcBef>
                <a:spcPts val="0"/>
              </a:spcBef>
            </a:pPr>
            <a:r>
              <a:rPr lang="en-US" sz="1900" dirty="0" smtClean="0"/>
              <a:t>pH </a:t>
            </a:r>
            <a:r>
              <a:rPr lang="en-US" sz="1900" dirty="0"/>
              <a:t>is not allowed to rise too high in any one of the stages. </a:t>
            </a:r>
            <a:endParaRPr lang="en-US" sz="1900" dirty="0" smtClean="0"/>
          </a:p>
          <a:p>
            <a:pPr lvl="0">
              <a:spcBef>
                <a:spcPts val="0"/>
              </a:spcBef>
            </a:pPr>
            <a:r>
              <a:rPr lang="en-US" sz="1900" dirty="0" smtClean="0"/>
              <a:t>If </a:t>
            </a:r>
            <a:r>
              <a:rPr lang="en-US" sz="1900" dirty="0"/>
              <a:t>the pH rises much above 7, the percolation characteristics of the cane bed are adversely and irreversibly affected, seriously reducing percolation </a:t>
            </a:r>
            <a:r>
              <a:rPr lang="en-US" sz="1900" dirty="0" smtClean="0"/>
              <a:t>velocities – Since higher </a:t>
            </a:r>
            <a:r>
              <a:rPr lang="en-US" sz="1900" dirty="0"/>
              <a:t>pH softens the </a:t>
            </a:r>
            <a:r>
              <a:rPr lang="en-US" sz="1900" dirty="0" err="1"/>
              <a:t>fibres</a:t>
            </a:r>
            <a:r>
              <a:rPr lang="en-US" sz="1900" dirty="0"/>
              <a:t> and causes greater compaction. </a:t>
            </a:r>
            <a:endParaRPr lang="en-US" sz="1900" dirty="0" smtClean="0"/>
          </a:p>
          <a:p>
            <a:pPr lvl="0">
              <a:spcBef>
                <a:spcPts val="0"/>
              </a:spcBef>
            </a:pPr>
            <a:r>
              <a:rPr lang="en-US" sz="1900" dirty="0" err="1" smtClean="0"/>
              <a:t>Overliming</a:t>
            </a:r>
            <a:r>
              <a:rPr lang="en-US" sz="1900" dirty="0" smtClean="0"/>
              <a:t> </a:t>
            </a:r>
            <a:r>
              <a:rPr lang="en-US" sz="1900" dirty="0"/>
              <a:t>of diffusers can lead to the production of acetic acid from the hemi-cellulose of the cane </a:t>
            </a:r>
            <a:r>
              <a:rPr lang="en-US" sz="1900" dirty="0" err="1"/>
              <a:t>fibre</a:t>
            </a:r>
            <a:r>
              <a:rPr lang="en-US" sz="1900" dirty="0"/>
              <a:t>. </a:t>
            </a:r>
            <a:endParaRPr lang="en-US" sz="1900" dirty="0" smtClean="0"/>
          </a:p>
          <a:p>
            <a:pPr lvl="0">
              <a:spcBef>
                <a:spcPts val="0"/>
              </a:spcBef>
            </a:pPr>
            <a:r>
              <a:rPr lang="en-US" sz="1900" dirty="0" smtClean="0"/>
              <a:t>The </a:t>
            </a:r>
            <a:r>
              <a:rPr lang="en-US" sz="1900" dirty="0"/>
              <a:t>acetic acid may then be volatilized in the evaporators causing serious corrosion of V1 and V2 </a:t>
            </a:r>
            <a:r>
              <a:rPr lang="en-US" sz="1900" dirty="0" err="1"/>
              <a:t>vapour</a:t>
            </a:r>
            <a:r>
              <a:rPr lang="en-US" sz="1900" dirty="0"/>
              <a:t> lines, pan </a:t>
            </a:r>
            <a:r>
              <a:rPr lang="en-US" sz="1900" dirty="0" err="1"/>
              <a:t>calandrias</a:t>
            </a:r>
            <a:r>
              <a:rPr lang="en-US" sz="1900" dirty="0"/>
              <a:t> as well as condensate piping. </a:t>
            </a:r>
            <a:endParaRPr lang="en-US" sz="1900" dirty="0" smtClean="0"/>
          </a:p>
          <a:p>
            <a:pPr lvl="0">
              <a:spcBef>
                <a:spcPts val="0"/>
              </a:spcBef>
            </a:pPr>
            <a:r>
              <a:rPr lang="en-US" sz="1900" dirty="0" smtClean="0"/>
              <a:t>It </a:t>
            </a:r>
            <a:r>
              <a:rPr lang="en-US" sz="1900" dirty="0"/>
              <a:t>is important to note that a stainless steel diffuser does not need to be limed.</a:t>
            </a:r>
            <a:endParaRPr lang="en-ZA" sz="1900" dirty="0"/>
          </a:p>
        </p:txBody>
      </p:sp>
    </p:spTree>
    <p:extLst>
      <p:ext uri="{BB962C8B-B14F-4D97-AF65-F5344CB8AC3E}">
        <p14:creationId xmlns:p14="http://schemas.microsoft.com/office/powerpoint/2010/main" val="1978333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Diffusion</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lvl="0"/>
            <a:r>
              <a:rPr lang="en-US" dirty="0"/>
              <a:t>True diffusion is the phenomenon by which two solutions of different concentrations located side by side or, for example, separated by a membrane, exchange particles (molecules) across the membrane.</a:t>
            </a:r>
          </a:p>
          <a:p>
            <a:pPr lvl="0"/>
            <a:r>
              <a:rPr lang="en-US" dirty="0"/>
              <a:t>If it </a:t>
            </a:r>
            <a:r>
              <a:rPr lang="en-US" dirty="0" smtClean="0"/>
              <a:t>is </a:t>
            </a:r>
            <a:r>
              <a:rPr lang="en-US" dirty="0"/>
              <a:t>two solutions of the same substance, the exchange takes place until the concentration is the same on each side of the membrane. </a:t>
            </a:r>
            <a:endParaRPr lang="en-US" dirty="0" smtClean="0"/>
          </a:p>
          <a:p>
            <a:pPr lvl="0"/>
            <a:r>
              <a:rPr lang="en-US" dirty="0" smtClean="0"/>
              <a:t>True </a:t>
            </a:r>
            <a:r>
              <a:rPr lang="en-US" dirty="0"/>
              <a:t>diffusion is therefore the phenomenon by which the cells of the cane, immersed in water, give up to that water part or all of the excess of dissolved substances that they contain. </a:t>
            </a:r>
            <a:endParaRPr lang="en-US" dirty="0" smtClean="0"/>
          </a:p>
          <a:p>
            <a:pPr lvl="0"/>
            <a:r>
              <a:rPr lang="en-US" dirty="0" smtClean="0"/>
              <a:t>This </a:t>
            </a:r>
            <a:r>
              <a:rPr lang="en-US" dirty="0"/>
              <a:t>assumes that the membrane is permeable in relation to the substance dissolved</a:t>
            </a:r>
            <a:r>
              <a:rPr lang="en-US" dirty="0" smtClean="0"/>
              <a:t>.</a:t>
            </a:r>
            <a:endParaRPr lang="en-US" dirty="0"/>
          </a:p>
        </p:txBody>
      </p:sp>
    </p:spTree>
    <p:extLst>
      <p:ext uri="{BB962C8B-B14F-4D97-AF65-F5344CB8AC3E}">
        <p14:creationId xmlns:p14="http://schemas.microsoft.com/office/powerpoint/2010/main" val="1479895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100" dirty="0" smtClean="0"/>
              <a:t>Operating conditions: Imbibition rate</a:t>
            </a:r>
            <a:endParaRPr lang="en-ZA" sz="41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spcBef>
                <a:spcPts val="0"/>
              </a:spcBef>
            </a:pPr>
            <a:r>
              <a:rPr lang="en-US" sz="2300" dirty="0" smtClean="0"/>
              <a:t>To improve extraction - increase the imbibition rate.</a:t>
            </a:r>
          </a:p>
          <a:p>
            <a:pPr lvl="0">
              <a:spcBef>
                <a:spcPts val="0"/>
              </a:spcBef>
            </a:pPr>
            <a:r>
              <a:rPr lang="en-US" sz="2300" dirty="0" smtClean="0"/>
              <a:t>There is a limit to how much water can be used as it will affect evaporation and steam usage. </a:t>
            </a:r>
          </a:p>
          <a:p>
            <a:pPr lvl="0">
              <a:spcBef>
                <a:spcPts val="0"/>
              </a:spcBef>
            </a:pPr>
            <a:r>
              <a:rPr lang="en-US" sz="2300" dirty="0" smtClean="0"/>
              <a:t>It will also affect the percolation rate which will cause flooding if exceeded. </a:t>
            </a:r>
          </a:p>
          <a:p>
            <a:pPr lvl="0">
              <a:spcBef>
                <a:spcPts val="0"/>
              </a:spcBef>
            </a:pPr>
            <a:r>
              <a:rPr lang="en-US" sz="2300" dirty="0" smtClean="0"/>
              <a:t>A diffuser will react quickly to a reduction in imbibition rate. </a:t>
            </a:r>
          </a:p>
          <a:p>
            <a:pPr lvl="0">
              <a:spcBef>
                <a:spcPts val="0"/>
              </a:spcBef>
            </a:pPr>
            <a:r>
              <a:rPr lang="en-US" sz="2300" dirty="0" smtClean="0"/>
              <a:t>There must be a minimum volume of juice at each stage so that there is always juice being sprayed on the bagasse mat from above to displace the juice in the bed. </a:t>
            </a:r>
          </a:p>
          <a:p>
            <a:pPr lvl="0">
              <a:spcBef>
                <a:spcPts val="0"/>
              </a:spcBef>
            </a:pPr>
            <a:r>
              <a:rPr lang="en-US" sz="2300" dirty="0" smtClean="0"/>
              <a:t>Imbibition water is added at the last washing stage of the diffuser or in some installations part is added at the dewatering mills. </a:t>
            </a:r>
          </a:p>
          <a:p>
            <a:pPr lvl="0">
              <a:spcBef>
                <a:spcPts val="0"/>
              </a:spcBef>
            </a:pPr>
            <a:r>
              <a:rPr lang="en-US" sz="2300" dirty="0" smtClean="0"/>
              <a:t>Adding water to the dewatering mills will improve extraction if the preparation is below standard.</a:t>
            </a:r>
            <a:endParaRPr lang="en-ZA" sz="2300" dirty="0"/>
          </a:p>
        </p:txBody>
      </p:sp>
    </p:spTree>
    <p:extLst>
      <p:ext uri="{BB962C8B-B14F-4D97-AF65-F5344CB8AC3E}">
        <p14:creationId xmlns:p14="http://schemas.microsoft.com/office/powerpoint/2010/main" val="1978333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Operating Conditions: Bactericides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US" sz="4800" dirty="0"/>
              <a:t>Bactericides are very </a:t>
            </a:r>
            <a:r>
              <a:rPr lang="en-US" sz="4800" dirty="0" smtClean="0"/>
              <a:t>expensive</a:t>
            </a:r>
          </a:p>
          <a:p>
            <a:pPr lvl="0"/>
            <a:r>
              <a:rPr lang="en-US" sz="4800" dirty="0" smtClean="0"/>
              <a:t>High </a:t>
            </a:r>
            <a:r>
              <a:rPr lang="en-US" sz="4800" dirty="0"/>
              <a:t>temperatures are relied upon to control bacterial activity.</a:t>
            </a:r>
            <a:endParaRPr lang="en-ZA" sz="4800" dirty="0"/>
          </a:p>
        </p:txBody>
      </p:sp>
    </p:spTree>
    <p:extLst>
      <p:ext uri="{BB962C8B-B14F-4D97-AF65-F5344CB8AC3E}">
        <p14:creationId xmlns:p14="http://schemas.microsoft.com/office/powerpoint/2010/main" val="19783331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000" dirty="0" smtClean="0"/>
              <a:t>Operating conditions: Retention Time</a:t>
            </a:r>
            <a:endParaRPr lang="en-ZA" sz="40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lgn="just"/>
            <a:r>
              <a:rPr lang="en-US" sz="3400" dirty="0"/>
              <a:t>Retention time can be varied </a:t>
            </a:r>
            <a:r>
              <a:rPr lang="en-US" sz="3400" dirty="0" smtClean="0"/>
              <a:t>by:</a:t>
            </a:r>
          </a:p>
          <a:p>
            <a:pPr lvl="1" algn="just"/>
            <a:r>
              <a:rPr lang="en-US" sz="3400" dirty="0" smtClean="0"/>
              <a:t>Altering </a:t>
            </a:r>
            <a:r>
              <a:rPr lang="en-US" sz="3400" dirty="0"/>
              <a:t>bed height </a:t>
            </a:r>
            <a:endParaRPr lang="en-US" sz="3400" dirty="0" smtClean="0"/>
          </a:p>
          <a:p>
            <a:pPr lvl="1" algn="just"/>
            <a:r>
              <a:rPr lang="en-US" sz="3400" dirty="0" smtClean="0"/>
              <a:t>Altering carrier </a:t>
            </a:r>
            <a:r>
              <a:rPr lang="en-US" sz="3400" dirty="0"/>
              <a:t>speed. </a:t>
            </a:r>
            <a:endParaRPr lang="en-US" sz="3400" dirty="0" smtClean="0"/>
          </a:p>
          <a:p>
            <a:pPr algn="just"/>
            <a:r>
              <a:rPr lang="en-US" sz="3400" dirty="0" smtClean="0"/>
              <a:t>Of </a:t>
            </a:r>
            <a:r>
              <a:rPr lang="en-US" sz="3400" dirty="0"/>
              <a:t>these two it is preferable to alter the speed. </a:t>
            </a:r>
            <a:endParaRPr lang="en-US" sz="3400" dirty="0" smtClean="0"/>
          </a:p>
          <a:p>
            <a:pPr algn="just"/>
            <a:r>
              <a:rPr lang="en-US" sz="3400" dirty="0" smtClean="0"/>
              <a:t>Changes </a:t>
            </a:r>
            <a:r>
              <a:rPr lang="en-US" sz="3400" dirty="0"/>
              <a:t>in bed height </a:t>
            </a:r>
            <a:r>
              <a:rPr lang="en-US" sz="3400" dirty="0" smtClean="0"/>
              <a:t>can:</a:t>
            </a:r>
          </a:p>
          <a:p>
            <a:pPr lvl="1" algn="just"/>
            <a:r>
              <a:rPr lang="en-US" sz="3400" dirty="0" smtClean="0"/>
              <a:t>Upset </a:t>
            </a:r>
            <a:r>
              <a:rPr lang="en-US" sz="3400" dirty="0"/>
              <a:t>the juice flow between </a:t>
            </a:r>
            <a:r>
              <a:rPr lang="en-US" sz="3400" dirty="0" smtClean="0"/>
              <a:t>stages, and </a:t>
            </a:r>
          </a:p>
          <a:p>
            <a:pPr lvl="1" algn="just"/>
            <a:r>
              <a:rPr lang="en-US" sz="3400" dirty="0" smtClean="0"/>
              <a:t>Affect </a:t>
            </a:r>
            <a:r>
              <a:rPr lang="en-US" sz="3400" dirty="0"/>
              <a:t>performance.</a:t>
            </a:r>
            <a:endParaRPr lang="en-ZA" sz="3400" dirty="0"/>
          </a:p>
        </p:txBody>
      </p:sp>
    </p:spTree>
    <p:extLst>
      <p:ext uri="{BB962C8B-B14F-4D97-AF65-F5344CB8AC3E}">
        <p14:creationId xmlns:p14="http://schemas.microsoft.com/office/powerpoint/2010/main" val="1978333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Dewatering and Press Water</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lnSpcReduction="10000"/>
          </a:bodyPr>
          <a:lstStyle/>
          <a:p>
            <a:pPr lvl="0"/>
            <a:r>
              <a:rPr lang="en-US" dirty="0"/>
              <a:t>Bagasse in the last stages of a diffuser contains about 85% moisture. </a:t>
            </a:r>
            <a:endParaRPr lang="en-US" dirty="0" smtClean="0"/>
          </a:p>
          <a:p>
            <a:pPr lvl="0"/>
            <a:r>
              <a:rPr lang="en-US" dirty="0" smtClean="0"/>
              <a:t>Part </a:t>
            </a:r>
            <a:r>
              <a:rPr lang="en-US" dirty="0"/>
              <a:t>of this moisture, called ‘easy moisture’, is easily removed by a light squeeze. </a:t>
            </a:r>
            <a:endParaRPr lang="en-US" dirty="0" smtClean="0"/>
          </a:p>
          <a:p>
            <a:pPr lvl="0"/>
            <a:r>
              <a:rPr lang="en-US" dirty="0" smtClean="0"/>
              <a:t>This </a:t>
            </a:r>
            <a:r>
              <a:rPr lang="en-US" dirty="0"/>
              <a:t>is done by a light dewatering device in the final stage of the diffuser. </a:t>
            </a:r>
            <a:endParaRPr lang="en-US" dirty="0" smtClean="0"/>
          </a:p>
          <a:p>
            <a:pPr lvl="0"/>
            <a:r>
              <a:rPr lang="en-US" dirty="0" smtClean="0"/>
              <a:t>This </a:t>
            </a:r>
            <a:r>
              <a:rPr lang="en-US" dirty="0"/>
              <a:t>device is able to reduce the moisture content to between 70 and 80%. </a:t>
            </a:r>
            <a:endParaRPr lang="en-US" dirty="0" smtClean="0"/>
          </a:p>
          <a:p>
            <a:pPr lvl="0"/>
            <a:r>
              <a:rPr lang="en-US" dirty="0" smtClean="0"/>
              <a:t>Heavy </a:t>
            </a:r>
            <a:r>
              <a:rPr lang="en-US" dirty="0"/>
              <a:t>dewatering equipment is then necessary to reduce the moisture content to an acceptable level of +50%.</a:t>
            </a:r>
            <a:endParaRPr lang="en-ZA" dirty="0"/>
          </a:p>
        </p:txBody>
      </p:sp>
    </p:spTree>
    <p:extLst>
      <p:ext uri="{BB962C8B-B14F-4D97-AF65-F5344CB8AC3E}">
        <p14:creationId xmlns:p14="http://schemas.microsoft.com/office/powerpoint/2010/main" val="19783331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Light Dewatering Devices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62500" lnSpcReduction="20000"/>
          </a:bodyPr>
          <a:lstStyle/>
          <a:p>
            <a:pPr lvl="0"/>
            <a:r>
              <a:rPr lang="en-US" sz="3300" dirty="0"/>
              <a:t>The simplest dewatering device is the drum floating on the bagasse mat (B.M.A. and De </a:t>
            </a:r>
            <a:r>
              <a:rPr lang="en-US" sz="3300" dirty="0" err="1"/>
              <a:t>Smet</a:t>
            </a:r>
            <a:r>
              <a:rPr lang="en-US" sz="3300" dirty="0"/>
              <a:t>). </a:t>
            </a:r>
            <a:endParaRPr lang="en-US" sz="3300" dirty="0" smtClean="0"/>
          </a:p>
          <a:p>
            <a:pPr lvl="0"/>
            <a:r>
              <a:rPr lang="en-US" sz="3300" dirty="0" smtClean="0"/>
              <a:t>These </a:t>
            </a:r>
            <a:r>
              <a:rPr lang="en-US" sz="3300" dirty="0"/>
              <a:t>drums are about 2 m in diameter and their length is the same as the internal width of the diffuser. </a:t>
            </a:r>
            <a:endParaRPr lang="en-US" sz="3300" dirty="0" smtClean="0"/>
          </a:p>
          <a:p>
            <a:pPr lvl="0"/>
            <a:r>
              <a:rPr lang="en-US" sz="3300" dirty="0" smtClean="0"/>
              <a:t>They </a:t>
            </a:r>
            <a:r>
              <a:rPr lang="en-US" sz="3300" dirty="0"/>
              <a:t>can be filled with water to increase their mass and are free to float on the bed of bagasse and are rotated by the movement of the bed. </a:t>
            </a:r>
            <a:endParaRPr lang="en-US" sz="3300" dirty="0" smtClean="0"/>
          </a:p>
          <a:p>
            <a:pPr lvl="0"/>
            <a:r>
              <a:rPr lang="en-US" sz="3300" dirty="0" smtClean="0"/>
              <a:t>Their </a:t>
            </a:r>
            <a:r>
              <a:rPr lang="en-US" sz="3300" dirty="0"/>
              <a:t>chief purpose is to break the surface of the bagasse mat and improve percolation and also to act as a weir to prevent juice from flooding out. </a:t>
            </a:r>
            <a:endParaRPr lang="en-US" sz="3300" dirty="0" smtClean="0"/>
          </a:p>
          <a:p>
            <a:pPr lvl="0"/>
            <a:r>
              <a:rPr lang="en-US" sz="3300" dirty="0" smtClean="0"/>
              <a:t>These </a:t>
            </a:r>
            <a:r>
              <a:rPr lang="en-US" sz="3300" dirty="0"/>
              <a:t>drums have a low efficiency due possibly to the difficulty in pushing juice through the bed of bagasse several meters wide and over a meter deep.</a:t>
            </a:r>
          </a:p>
          <a:p>
            <a:pPr lvl="0"/>
            <a:r>
              <a:rPr lang="en-US" sz="3300" dirty="0"/>
              <a:t>A different light dewatering device consists of a concentric sleeve of perforated plate installed over the dewatering drum. </a:t>
            </a:r>
            <a:endParaRPr lang="en-US" sz="3300" dirty="0" smtClean="0"/>
          </a:p>
          <a:p>
            <a:pPr lvl="0"/>
            <a:r>
              <a:rPr lang="en-US" sz="3300" dirty="0" smtClean="0"/>
              <a:t>The </a:t>
            </a:r>
            <a:r>
              <a:rPr lang="en-US" sz="3300" dirty="0"/>
              <a:t>annular space provided thus enables the juice that is squeezed out to drain out through the perforated side plates.</a:t>
            </a:r>
          </a:p>
          <a:p>
            <a:pPr lvl="0"/>
            <a:endParaRPr lang="en-ZA" dirty="0"/>
          </a:p>
        </p:txBody>
      </p:sp>
    </p:spTree>
    <p:extLst>
      <p:ext uri="{BB962C8B-B14F-4D97-AF65-F5344CB8AC3E}">
        <p14:creationId xmlns:p14="http://schemas.microsoft.com/office/powerpoint/2010/main" val="1978333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Dewatering Mills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lvl="0"/>
            <a:r>
              <a:rPr lang="en-US" dirty="0"/>
              <a:t>Because of the high quantity of juice to be removed (diffuser bagasse has a moisture content of about 80%) and the high temperature of the juice in bagasse, the dewatering of diffuser bagasse was initially found to be a very difficult operation. </a:t>
            </a:r>
            <a:endParaRPr lang="en-US" dirty="0" smtClean="0"/>
          </a:p>
          <a:p>
            <a:pPr lvl="0"/>
            <a:r>
              <a:rPr lang="en-US" dirty="0" smtClean="0"/>
              <a:t>Slipping </a:t>
            </a:r>
            <a:r>
              <a:rPr lang="en-US" dirty="0"/>
              <a:t>of bagasse in the mill (partially due to release of waxes) was a serious problem, but this has now largely been overcome by the development of suitable welding rods for use on roughening mill rolls.</a:t>
            </a:r>
          </a:p>
          <a:p>
            <a:pPr lvl="0"/>
            <a:r>
              <a:rPr lang="en-US" dirty="0"/>
              <a:t>Because of the large quantity of juice, the dewatering generally has to be in two stages. </a:t>
            </a:r>
            <a:endParaRPr lang="en-US" dirty="0" smtClean="0"/>
          </a:p>
          <a:p>
            <a:pPr lvl="0"/>
            <a:r>
              <a:rPr lang="en-US" dirty="0" smtClean="0"/>
              <a:t>Most </a:t>
            </a:r>
            <a:r>
              <a:rPr lang="en-US" dirty="0"/>
              <a:t>diffusion plants use two 3 roller mills in series for dewatering. </a:t>
            </a:r>
            <a:endParaRPr lang="en-US" dirty="0" smtClean="0"/>
          </a:p>
          <a:p>
            <a:pPr lvl="0"/>
            <a:r>
              <a:rPr lang="en-US" dirty="0" smtClean="0"/>
              <a:t>If </a:t>
            </a:r>
            <a:r>
              <a:rPr lang="en-US" dirty="0"/>
              <a:t>it is attempted with a single four roll mill it is generally found that there is considerable overflow of expressed juice over the top roll onto the bagasse. </a:t>
            </a:r>
            <a:endParaRPr lang="en-US" dirty="0" smtClean="0"/>
          </a:p>
        </p:txBody>
      </p:sp>
    </p:spTree>
    <p:extLst>
      <p:ext uri="{BB962C8B-B14F-4D97-AF65-F5344CB8AC3E}">
        <p14:creationId xmlns:p14="http://schemas.microsoft.com/office/powerpoint/2010/main" val="1978333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Dewatering Mills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lvl="0"/>
            <a:r>
              <a:rPr lang="en-US" dirty="0" smtClean="0"/>
              <a:t>An </a:t>
            </a:r>
            <a:r>
              <a:rPr lang="en-US" dirty="0"/>
              <a:t>alternative arrangement that is commonly used is to attach a pressure feeder to the mill. </a:t>
            </a:r>
            <a:endParaRPr lang="en-US" dirty="0" smtClean="0"/>
          </a:p>
          <a:p>
            <a:pPr lvl="0"/>
            <a:r>
              <a:rPr lang="en-US" dirty="0" smtClean="0"/>
              <a:t>The </a:t>
            </a:r>
            <a:r>
              <a:rPr lang="en-US" dirty="0"/>
              <a:t>pressure feeder is able to remove sufficient of the juice from the diffuser bagasse so that adequate bagasse moisture can be obtained in a single milling unit.</a:t>
            </a:r>
          </a:p>
          <a:p>
            <a:pPr lvl="0"/>
            <a:r>
              <a:rPr lang="en-US" dirty="0" smtClean="0"/>
              <a:t>Low mill </a:t>
            </a:r>
            <a:r>
              <a:rPr lang="en-US" dirty="0"/>
              <a:t>roller surface speeds are necessary if moistures below 50% are to be obtained. </a:t>
            </a:r>
            <a:endParaRPr lang="en-US" dirty="0" smtClean="0"/>
          </a:p>
          <a:p>
            <a:pPr lvl="0"/>
            <a:r>
              <a:rPr lang="en-US" dirty="0" smtClean="0"/>
              <a:t>In </a:t>
            </a:r>
            <a:r>
              <a:rPr lang="en-US" dirty="0"/>
              <a:t>addition, larger grooving (above 50 mm) and feed/discharge work opening ratios - larger than in normal milling (3:1 or 4:1) - are required.</a:t>
            </a:r>
          </a:p>
          <a:p>
            <a:pPr lvl="0"/>
            <a:r>
              <a:rPr lang="en-US" dirty="0"/>
              <a:t>Analysis of current diffuser dewatering installations in South Africa shows clearly the dependence on dewatering mill capacity. In order to achieve 50% moisture, a total roller volume of about 0.4 m</a:t>
            </a:r>
            <a:r>
              <a:rPr lang="en-US" baseline="30000" dirty="0"/>
              <a:t>3</a:t>
            </a:r>
            <a:r>
              <a:rPr lang="en-US" dirty="0"/>
              <a:t>/</a:t>
            </a:r>
            <a:r>
              <a:rPr lang="en-US" dirty="0" err="1"/>
              <a:t>tfh</a:t>
            </a:r>
            <a:r>
              <a:rPr lang="en-US" dirty="0"/>
              <a:t> is required.</a:t>
            </a:r>
          </a:p>
          <a:p>
            <a:pPr lvl="0"/>
            <a:r>
              <a:rPr lang="en-US" dirty="0"/>
              <a:t>Apart from reducing the moisture of the bagasse to acceptable levels, dewatering mills also increase extraction by reducing the pol lost in the bagasse.</a:t>
            </a:r>
          </a:p>
          <a:p>
            <a:pPr lvl="0"/>
            <a:endParaRPr lang="en-ZA" dirty="0"/>
          </a:p>
        </p:txBody>
      </p:sp>
    </p:spTree>
    <p:extLst>
      <p:ext uri="{BB962C8B-B14F-4D97-AF65-F5344CB8AC3E}">
        <p14:creationId xmlns:p14="http://schemas.microsoft.com/office/powerpoint/2010/main" val="3710665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Comparing Milling with Diffusion</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US" sz="3600" dirty="0" smtClean="0"/>
              <a:t>Consider capital and maintenance costs</a:t>
            </a:r>
          </a:p>
          <a:p>
            <a:pPr lvl="0"/>
            <a:r>
              <a:rPr lang="en-US" sz="3600" dirty="0" smtClean="0"/>
              <a:t>Consider effect on steam balance and </a:t>
            </a:r>
            <a:r>
              <a:rPr lang="en-US" sz="3600" dirty="0" err="1" smtClean="0"/>
              <a:t>pwer</a:t>
            </a:r>
            <a:r>
              <a:rPr lang="en-US" sz="3600" dirty="0" smtClean="0"/>
              <a:t> requirements</a:t>
            </a:r>
          </a:p>
          <a:p>
            <a:pPr lvl="0"/>
            <a:r>
              <a:rPr lang="en-US" sz="3600" dirty="0" smtClean="0"/>
              <a:t>Consider effect on raw juice quality</a:t>
            </a:r>
          </a:p>
          <a:p>
            <a:pPr lvl="0"/>
            <a:r>
              <a:rPr lang="en-US" sz="3600" dirty="0" smtClean="0"/>
              <a:t>Consider effect on overall sucrose recovery</a:t>
            </a:r>
          </a:p>
          <a:p>
            <a:pPr lvl="0"/>
            <a:r>
              <a:rPr lang="en-US" sz="3600" dirty="0" smtClean="0"/>
              <a:t>Consider effect on operations</a:t>
            </a:r>
            <a:endParaRPr lang="en-ZA" sz="3600" dirty="0"/>
          </a:p>
        </p:txBody>
      </p:sp>
    </p:spTree>
    <p:extLst>
      <p:ext uri="{BB962C8B-B14F-4D97-AF65-F5344CB8AC3E}">
        <p14:creationId xmlns:p14="http://schemas.microsoft.com/office/powerpoint/2010/main" val="19783331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Advantages of Diffusers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r>
              <a:rPr lang="en-US" sz="4000" dirty="0" smtClean="0"/>
              <a:t>Lower </a:t>
            </a:r>
            <a:r>
              <a:rPr lang="en-US" sz="4000" dirty="0"/>
              <a:t>capital cost.</a:t>
            </a:r>
          </a:p>
          <a:p>
            <a:r>
              <a:rPr lang="en-US" sz="4000" dirty="0" smtClean="0"/>
              <a:t>Lower </a:t>
            </a:r>
            <a:r>
              <a:rPr lang="en-US" sz="4000" dirty="0"/>
              <a:t>power requirements</a:t>
            </a:r>
          </a:p>
          <a:p>
            <a:r>
              <a:rPr lang="en-US" sz="4000" dirty="0" smtClean="0"/>
              <a:t>Lighter </a:t>
            </a:r>
            <a:r>
              <a:rPr lang="en-US" sz="4000" dirty="0"/>
              <a:t>foundations</a:t>
            </a:r>
          </a:p>
          <a:p>
            <a:r>
              <a:rPr lang="en-US" sz="4000" dirty="0" smtClean="0"/>
              <a:t>Easier </a:t>
            </a:r>
            <a:r>
              <a:rPr lang="en-US" sz="4000" dirty="0"/>
              <a:t>and cheaper operation</a:t>
            </a:r>
          </a:p>
          <a:p>
            <a:r>
              <a:rPr lang="en-US" sz="4000" dirty="0" smtClean="0"/>
              <a:t>Easier </a:t>
            </a:r>
            <a:r>
              <a:rPr lang="en-US" sz="4000" dirty="0"/>
              <a:t>and cheaper maintenance</a:t>
            </a:r>
          </a:p>
          <a:p>
            <a:r>
              <a:rPr lang="en-US" sz="4000" dirty="0" smtClean="0"/>
              <a:t>Less </a:t>
            </a:r>
            <a:r>
              <a:rPr lang="en-US" sz="4000" dirty="0" err="1"/>
              <a:t>labour</a:t>
            </a:r>
            <a:r>
              <a:rPr lang="en-US" sz="4000" dirty="0"/>
              <a:t> time required</a:t>
            </a:r>
          </a:p>
          <a:p>
            <a:pPr marL="0" indent="0">
              <a:buNone/>
            </a:pPr>
            <a:endParaRPr lang="en-ZA" dirty="0"/>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Disadvantages of Diffusers</a:t>
            </a:r>
            <a:endParaRPr lang="en-ZA" sz="4800" dirty="0"/>
          </a:p>
        </p:txBody>
      </p:sp>
      <p:sp>
        <p:nvSpPr>
          <p:cNvPr id="9" name="Content Placeholder 2"/>
          <p:cNvSpPr>
            <a:spLocks noGrp="1"/>
          </p:cNvSpPr>
          <p:nvPr>
            <p:ph idx="1"/>
          </p:nvPr>
        </p:nvSpPr>
        <p:spPr>
          <a:xfrm>
            <a:off x="467544" y="1600200"/>
            <a:ext cx="8229600" cy="4997152"/>
          </a:xfrm>
          <a:solidFill>
            <a:schemeClr val="bg1">
              <a:lumMod val="95000"/>
              <a:alpha val="75000"/>
            </a:schemeClr>
          </a:solidFill>
          <a:scene3d>
            <a:camera prst="orthographicFront"/>
            <a:lightRig rig="threePt" dir="t"/>
          </a:scene3d>
          <a:sp3d>
            <a:bevelT/>
          </a:sp3d>
        </p:spPr>
        <p:txBody>
          <a:bodyPr>
            <a:normAutofit fontScale="92500" lnSpcReduction="20000"/>
          </a:bodyPr>
          <a:lstStyle/>
          <a:p>
            <a:r>
              <a:rPr lang="en-US" dirty="0" smtClean="0"/>
              <a:t>It </a:t>
            </a:r>
            <a:r>
              <a:rPr lang="en-US" dirty="0"/>
              <a:t>requires more floor space</a:t>
            </a:r>
          </a:p>
          <a:p>
            <a:r>
              <a:rPr lang="en-US" dirty="0" smtClean="0"/>
              <a:t>Uses </a:t>
            </a:r>
            <a:r>
              <a:rPr lang="en-US" dirty="0"/>
              <a:t>more steam (about 3%)</a:t>
            </a:r>
          </a:p>
          <a:p>
            <a:r>
              <a:rPr lang="en-US" dirty="0" smtClean="0"/>
              <a:t>The </a:t>
            </a:r>
            <a:r>
              <a:rPr lang="en-US" dirty="0"/>
              <a:t>increased ash content of bagasse causes more wear of boiler tubes and fans</a:t>
            </a:r>
          </a:p>
          <a:p>
            <a:r>
              <a:rPr lang="en-US" dirty="0" smtClean="0"/>
              <a:t>If </a:t>
            </a:r>
            <a:r>
              <a:rPr lang="en-US" dirty="0"/>
              <a:t>the diffuser is not controlled properly as regards pH and </a:t>
            </a:r>
            <a:r>
              <a:rPr lang="en-US" dirty="0" smtClean="0"/>
              <a:t>temperature, it </a:t>
            </a:r>
            <a:r>
              <a:rPr lang="en-US" dirty="0"/>
              <a:t>could affect the following processes: </a:t>
            </a:r>
          </a:p>
          <a:p>
            <a:pPr lvl="1"/>
            <a:r>
              <a:rPr lang="en-US" dirty="0" smtClean="0"/>
              <a:t>Percolation </a:t>
            </a:r>
            <a:r>
              <a:rPr lang="en-US" dirty="0"/>
              <a:t>velocity, </a:t>
            </a:r>
          </a:p>
          <a:p>
            <a:pPr lvl="1"/>
            <a:r>
              <a:rPr lang="en-US" dirty="0" smtClean="0"/>
              <a:t>Corrosion</a:t>
            </a:r>
            <a:r>
              <a:rPr lang="en-US" dirty="0"/>
              <a:t>, </a:t>
            </a:r>
          </a:p>
          <a:p>
            <a:pPr lvl="1"/>
            <a:r>
              <a:rPr lang="en-US" dirty="0" smtClean="0"/>
              <a:t>Inversion </a:t>
            </a:r>
            <a:r>
              <a:rPr lang="en-US" dirty="0"/>
              <a:t>and </a:t>
            </a:r>
          </a:p>
          <a:p>
            <a:pPr lvl="1"/>
            <a:r>
              <a:rPr lang="en-US" dirty="0" smtClean="0"/>
              <a:t>Levels </a:t>
            </a:r>
            <a:r>
              <a:rPr lang="en-US" dirty="0"/>
              <a:t>of bacteria</a:t>
            </a:r>
          </a:p>
          <a:p>
            <a:r>
              <a:rPr lang="en-US" dirty="0" smtClean="0"/>
              <a:t>Increase </a:t>
            </a:r>
            <a:r>
              <a:rPr lang="en-US" dirty="0"/>
              <a:t>in juice </a:t>
            </a:r>
            <a:r>
              <a:rPr lang="en-US" dirty="0" err="1" smtClean="0"/>
              <a:t>colour</a:t>
            </a:r>
            <a:endParaRPr lang="en-US" dirty="0"/>
          </a:p>
          <a:p>
            <a:pPr lvl="0"/>
            <a:endParaRPr lang="en-ZA" dirty="0"/>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Diffusion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25000" lnSpcReduction="20000"/>
          </a:bodyPr>
          <a:lstStyle/>
          <a:p>
            <a:pPr lvl="0"/>
            <a:r>
              <a:rPr lang="en-US" sz="10400" dirty="0" smtClean="0"/>
              <a:t>The </a:t>
            </a:r>
            <a:r>
              <a:rPr lang="en-US" sz="10400" dirty="0"/>
              <a:t>permeability of a living cane cell wall is very low. </a:t>
            </a:r>
            <a:endParaRPr lang="en-US" sz="10400" dirty="0" smtClean="0"/>
          </a:p>
          <a:p>
            <a:pPr lvl="0"/>
            <a:r>
              <a:rPr lang="en-US" sz="10400" dirty="0" smtClean="0"/>
              <a:t>If </a:t>
            </a:r>
            <a:r>
              <a:rPr lang="en-US" sz="10400" dirty="0"/>
              <a:t>the cell wall is killed by heat its permeability is increased </a:t>
            </a:r>
            <a:r>
              <a:rPr lang="en-US" sz="10400" dirty="0" smtClean="0"/>
              <a:t>but </a:t>
            </a:r>
            <a:r>
              <a:rPr lang="en-US" sz="10400" dirty="0"/>
              <a:t>it still remains low in real terms. </a:t>
            </a:r>
            <a:endParaRPr lang="en-US" sz="10400" dirty="0" smtClean="0"/>
          </a:p>
          <a:p>
            <a:pPr lvl="0"/>
            <a:r>
              <a:rPr lang="en-US" sz="10400" dirty="0" smtClean="0"/>
              <a:t>If </a:t>
            </a:r>
            <a:r>
              <a:rPr lang="en-US" sz="10400" dirty="0"/>
              <a:t>extraction was carried out by true diffusion alone it would take about 5 hours to remove ± 97 % of the sucrose.</a:t>
            </a:r>
          </a:p>
          <a:p>
            <a:pPr lvl="0"/>
            <a:r>
              <a:rPr lang="en-US" sz="10400" dirty="0"/>
              <a:t>In the cane sugar industry juice extraction via “diffusion” is actually affected by means of rupturing cells and by washing of the broken cells by the water or juice in contact with the ruptured cells. </a:t>
            </a:r>
            <a:endParaRPr lang="en-US" sz="10400" dirty="0" smtClean="0"/>
          </a:p>
          <a:p>
            <a:pPr lvl="0"/>
            <a:r>
              <a:rPr lang="en-US" sz="10400" dirty="0" smtClean="0"/>
              <a:t>The </a:t>
            </a:r>
            <a:r>
              <a:rPr lang="en-US" sz="10400" dirty="0"/>
              <a:t>operation described as “diffusion” in the cane factory is actually one of lixiviation. </a:t>
            </a:r>
            <a:endParaRPr lang="en-US" sz="10400" dirty="0" smtClean="0"/>
          </a:p>
          <a:p>
            <a:pPr lvl="0"/>
            <a:r>
              <a:rPr lang="en-US" sz="10400" dirty="0" smtClean="0"/>
              <a:t>Lixiviation</a:t>
            </a:r>
            <a:r>
              <a:rPr lang="en-US" sz="10400" dirty="0"/>
              <a:t>/ leaching is a combination of 3 mass transfer processes.</a:t>
            </a:r>
          </a:p>
          <a:p>
            <a:pPr lvl="0"/>
            <a:endParaRPr lang="en-ZA" dirty="0"/>
          </a:p>
        </p:txBody>
      </p:sp>
    </p:spTree>
    <p:extLst>
      <p:ext uri="{BB962C8B-B14F-4D97-AF65-F5344CB8AC3E}">
        <p14:creationId xmlns:p14="http://schemas.microsoft.com/office/powerpoint/2010/main" val="26225400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Diffuser Control</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pPr marL="0" lvl="0" indent="0">
              <a:buNone/>
            </a:pPr>
            <a:r>
              <a:rPr lang="en-US" dirty="0" smtClean="0"/>
              <a:t>Monitoring of efficiency of extraction</a:t>
            </a:r>
          </a:p>
          <a:p>
            <a:r>
              <a:rPr lang="en-US" dirty="0"/>
              <a:t>Analysis of cane and bagasse is important in order that extraction can be monitored on a routine </a:t>
            </a:r>
            <a:r>
              <a:rPr lang="en-US" dirty="0" smtClean="0"/>
              <a:t>basis.</a:t>
            </a:r>
          </a:p>
          <a:p>
            <a:r>
              <a:rPr lang="en-US" dirty="0" smtClean="0"/>
              <a:t>Measurement </a:t>
            </a:r>
            <a:r>
              <a:rPr lang="en-US" dirty="0"/>
              <a:t>of the moisture content of the bagasse from each dewatering mill is often also advantageous. </a:t>
            </a:r>
            <a:endParaRPr lang="en-US" dirty="0" smtClean="0"/>
          </a:p>
          <a:p>
            <a:r>
              <a:rPr lang="en-US" dirty="0" smtClean="0"/>
              <a:t>Various </a:t>
            </a:r>
            <a:r>
              <a:rPr lang="en-US" dirty="0"/>
              <a:t>reduced extraction figures have been proposed so that the effects of cane quality can be compensated for. </a:t>
            </a:r>
            <a:endParaRPr lang="en-US" dirty="0" smtClean="0"/>
          </a:p>
          <a:p>
            <a:r>
              <a:rPr lang="en-US" dirty="0" smtClean="0"/>
              <a:t>The </a:t>
            </a:r>
            <a:r>
              <a:rPr lang="en-US" dirty="0"/>
              <a:t>overall extraction of diffuser and dewatering mills should be monitored on a routine basis.</a:t>
            </a:r>
          </a:p>
          <a:p>
            <a:r>
              <a:rPr lang="en-US" dirty="0"/>
              <a:t>It is common practice to take juice samples from each stage in a diffuser on a regular basis, every hour or once a shift. </a:t>
            </a:r>
            <a:endParaRPr lang="en-US" dirty="0" smtClean="0"/>
          </a:p>
          <a:p>
            <a:r>
              <a:rPr lang="en-US" dirty="0" smtClean="0"/>
              <a:t>Dry </a:t>
            </a:r>
            <a:r>
              <a:rPr lang="en-US" dirty="0"/>
              <a:t>substance (brix), temperature and pH of each sample is measured and a profile of these variables through the diffuser is plotted.</a:t>
            </a:r>
          </a:p>
          <a:p>
            <a:pPr lvl="1"/>
            <a:endParaRPr lang="en-US" dirty="0"/>
          </a:p>
          <a:p>
            <a:pPr lvl="0"/>
            <a:endParaRPr lang="en-ZA" dirty="0"/>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Diffuser Control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62500" lnSpcReduction="20000"/>
          </a:bodyPr>
          <a:lstStyle/>
          <a:p>
            <a:pPr marL="0" lvl="0" indent="0">
              <a:buNone/>
            </a:pPr>
            <a:r>
              <a:rPr lang="en-US" dirty="0" smtClean="0"/>
              <a:t>Control of the feed cane:</a:t>
            </a:r>
          </a:p>
          <a:p>
            <a:r>
              <a:rPr lang="en-US" dirty="0"/>
              <a:t>The feed to a milling tandem is generally regulated by the speed of the first mill. </a:t>
            </a:r>
            <a:endParaRPr lang="en-US" dirty="0" smtClean="0"/>
          </a:p>
          <a:p>
            <a:r>
              <a:rPr lang="en-US" dirty="0" smtClean="0"/>
              <a:t>On </a:t>
            </a:r>
            <a:r>
              <a:rPr lang="en-US" dirty="0"/>
              <a:t>the other hand, cane feed to a diffuser generally involves the control of the volume into the diffuser. </a:t>
            </a:r>
            <a:endParaRPr lang="en-US" dirty="0" smtClean="0"/>
          </a:p>
          <a:p>
            <a:r>
              <a:rPr lang="en-US" dirty="0" smtClean="0"/>
              <a:t>This </a:t>
            </a:r>
            <a:r>
              <a:rPr lang="en-US" dirty="0"/>
              <a:t>can be done in three </a:t>
            </a:r>
            <a:r>
              <a:rPr lang="en-US" dirty="0" smtClean="0"/>
              <a:t>ways:</a:t>
            </a:r>
          </a:p>
          <a:p>
            <a:pPr lvl="1"/>
            <a:r>
              <a:rPr lang="en-US" dirty="0" smtClean="0"/>
              <a:t>Control </a:t>
            </a:r>
            <a:r>
              <a:rPr lang="en-US" dirty="0"/>
              <a:t>of the speed of a belt conveyor feeding the diffuser, measuring the depth of cane on the belt and keeping constant the product of conveyor speed and </a:t>
            </a:r>
            <a:r>
              <a:rPr lang="en-US" dirty="0" smtClean="0"/>
              <a:t>height.</a:t>
            </a:r>
          </a:p>
          <a:p>
            <a:pPr lvl="1"/>
            <a:r>
              <a:rPr lang="en-US" dirty="0" smtClean="0"/>
              <a:t>Control </a:t>
            </a:r>
            <a:r>
              <a:rPr lang="en-US" dirty="0"/>
              <a:t>of the mass flow rate of cane with a belt </a:t>
            </a:r>
            <a:r>
              <a:rPr lang="en-US" dirty="0" err="1"/>
              <a:t>weigher</a:t>
            </a:r>
            <a:r>
              <a:rPr lang="en-US" dirty="0"/>
              <a:t> on a variable speed belt conveyor ahead of the </a:t>
            </a:r>
            <a:r>
              <a:rPr lang="en-US" dirty="0" smtClean="0"/>
              <a:t>diffuser.</a:t>
            </a:r>
          </a:p>
          <a:p>
            <a:pPr lvl="1"/>
            <a:r>
              <a:rPr lang="en-US" dirty="0" smtClean="0"/>
              <a:t>Using </a:t>
            </a:r>
            <a:r>
              <a:rPr lang="en-US" dirty="0"/>
              <a:t>the speed of feed rolls beneath a chocked feed chute feeding into a shredder ahead of the diffuser, as the means of controlling the feed rate.</a:t>
            </a:r>
          </a:p>
          <a:p>
            <a:r>
              <a:rPr lang="en-US" dirty="0"/>
              <a:t>Once the volumetric flow rate of cane is approximately constant, the diffuser bed speed is selected to give the required bed height. </a:t>
            </a:r>
            <a:endParaRPr lang="en-US" dirty="0" smtClean="0"/>
          </a:p>
          <a:p>
            <a:r>
              <a:rPr lang="en-US" dirty="0" smtClean="0"/>
              <a:t>It </a:t>
            </a:r>
            <a:r>
              <a:rPr lang="en-US" dirty="0"/>
              <a:t>is important to keep the diffuser running at constant speed if good results are to be achieved</a:t>
            </a:r>
            <a:r>
              <a:rPr lang="en-US" dirty="0" smtClean="0"/>
              <a:t>.</a:t>
            </a:r>
            <a:endParaRPr lang="en-US" dirty="0"/>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Diffuser Control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marL="0" lvl="0" indent="0">
              <a:buNone/>
            </a:pPr>
            <a:r>
              <a:rPr lang="en-US" dirty="0" smtClean="0"/>
              <a:t>Control of the percolation in diffusers:</a:t>
            </a:r>
          </a:p>
          <a:p>
            <a:r>
              <a:rPr lang="en-US" sz="3400" dirty="0"/>
              <a:t>Flooding or percolation problems are often a feature of diffuser operation if the diffuser is not set up correctly. </a:t>
            </a:r>
            <a:endParaRPr lang="en-US" sz="3400" dirty="0" smtClean="0"/>
          </a:p>
          <a:p>
            <a:r>
              <a:rPr lang="en-US" sz="3400" dirty="0" smtClean="0"/>
              <a:t>Juice </a:t>
            </a:r>
            <a:r>
              <a:rPr lang="en-US" sz="3400" dirty="0"/>
              <a:t>pumped from a stage tray does not all find its way to the preceding tray in a true stage-wise system. </a:t>
            </a:r>
            <a:endParaRPr lang="en-US" sz="3400" dirty="0" smtClean="0"/>
          </a:p>
          <a:p>
            <a:r>
              <a:rPr lang="en-US" sz="3400" dirty="0" smtClean="0"/>
              <a:t>Sideways </a:t>
            </a:r>
            <a:r>
              <a:rPr lang="en-US" sz="3400" dirty="0"/>
              <a:t>dispersion leads to juice entering trays on either side of the preceding tray, as tracer tests have shown</a:t>
            </a:r>
            <a:r>
              <a:rPr lang="en-US" sz="3400" dirty="0" smtClean="0"/>
              <a:t>.</a:t>
            </a:r>
          </a:p>
          <a:p>
            <a:r>
              <a:rPr lang="en-US" sz="3400" dirty="0"/>
              <a:t>Because of the sideways dispersion of the percolating juice, it is inevitable that there will be some recycling and bypassing. </a:t>
            </a:r>
            <a:endParaRPr lang="en-US" sz="3400" dirty="0" smtClean="0"/>
          </a:p>
          <a:p>
            <a:r>
              <a:rPr lang="en-US" sz="3400" dirty="0" smtClean="0"/>
              <a:t>As </a:t>
            </a:r>
            <a:r>
              <a:rPr lang="en-US" sz="3400" dirty="0"/>
              <a:t>the brix differences between adjacent stages are not large, other than in the first few stages, such sideways mixing does not have a serious adverse effect.</a:t>
            </a:r>
          </a:p>
          <a:p>
            <a:r>
              <a:rPr lang="en-US" sz="3400" dirty="0"/>
              <a:t>The direct-, recycle– and bypass percolation can be clearly seen from tracer tests. </a:t>
            </a:r>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Diffuser Control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marL="0" lvl="0" indent="0">
              <a:buNone/>
            </a:pPr>
            <a:r>
              <a:rPr lang="en-US" dirty="0"/>
              <a:t>Control of the percolation in </a:t>
            </a:r>
            <a:r>
              <a:rPr lang="en-US" dirty="0" smtClean="0"/>
              <a:t>diffusers (cont.):</a:t>
            </a:r>
            <a:endParaRPr lang="en-US" dirty="0"/>
          </a:p>
          <a:p>
            <a:pPr lvl="0"/>
            <a:endParaRPr lang="en-US" dirty="0" smtClean="0"/>
          </a:p>
          <a:p>
            <a:pPr lvl="0"/>
            <a:endParaRPr lang="en-US" dirty="0"/>
          </a:p>
          <a:p>
            <a:pPr lvl="0"/>
            <a:endParaRPr lang="en-US" dirty="0" smtClean="0"/>
          </a:p>
          <a:p>
            <a:pPr lvl="0"/>
            <a:endParaRPr lang="en-US" dirty="0"/>
          </a:p>
          <a:p>
            <a:pPr lvl="0"/>
            <a:endParaRPr lang="en-US" dirty="0" smtClean="0"/>
          </a:p>
          <a:p>
            <a:pPr lvl="0"/>
            <a:endParaRPr lang="en-US" dirty="0"/>
          </a:p>
          <a:p>
            <a:pPr lvl="0"/>
            <a:endParaRPr lang="en-US" dirty="0" smtClean="0"/>
          </a:p>
          <a:p>
            <a:pPr lvl="0"/>
            <a:endParaRPr lang="en-US" dirty="0"/>
          </a:p>
          <a:p>
            <a:pPr lvl="0"/>
            <a:r>
              <a:rPr lang="en-US" dirty="0" smtClean="0"/>
              <a:t>It </a:t>
            </a:r>
            <a:r>
              <a:rPr lang="en-US" dirty="0"/>
              <a:t>is desirable for the juice from tray Z to find its way to the previous tray i.e. tray Y for the maximum benefit of compound imbibition.</a:t>
            </a:r>
          </a:p>
          <a:p>
            <a:pPr lvl="0"/>
            <a:r>
              <a:rPr lang="en-US" dirty="0"/>
              <a:t>If juice from tray Z reaches tray Y the juice is said to have moved “directly” from the spray to tray Y.</a:t>
            </a:r>
          </a:p>
          <a:p>
            <a:pPr lvl="0"/>
            <a:r>
              <a:rPr lang="en-US" dirty="0"/>
              <a:t>If juice from tray Z reaches tray Z again, the juice will “recycle”.</a:t>
            </a:r>
          </a:p>
          <a:p>
            <a:pPr lvl="0"/>
            <a:r>
              <a:rPr lang="en-US" dirty="0"/>
              <a:t>If juice from tray Z reaches tray X it “bypasses” tray Y.</a:t>
            </a:r>
          </a:p>
          <a:p>
            <a:pPr lvl="0"/>
            <a:endParaRPr lang="en-ZA"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988840"/>
            <a:ext cx="3545756" cy="2455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Diffuser Control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lvl="0" indent="0">
              <a:spcBef>
                <a:spcPts val="0"/>
              </a:spcBef>
              <a:buNone/>
            </a:pPr>
            <a:r>
              <a:rPr lang="en-US" sz="2800" dirty="0" smtClean="0"/>
              <a:t>Corrosion control:</a:t>
            </a:r>
          </a:p>
          <a:p>
            <a:pPr lvl="0">
              <a:spcBef>
                <a:spcPts val="0"/>
              </a:spcBef>
            </a:pPr>
            <a:r>
              <a:rPr lang="en-US" sz="2800" dirty="0" smtClean="0"/>
              <a:t>The pH of juice is controlled by the addition of milk of lime </a:t>
            </a:r>
          </a:p>
          <a:p>
            <a:pPr lvl="0">
              <a:spcBef>
                <a:spcPts val="0"/>
              </a:spcBef>
            </a:pPr>
            <a:r>
              <a:rPr lang="en-US" sz="2800" dirty="0" smtClean="0"/>
              <a:t>Prevents corrosion and helps </a:t>
            </a:r>
            <a:r>
              <a:rPr lang="en-US" sz="2800" dirty="0" err="1" smtClean="0"/>
              <a:t>minimise</a:t>
            </a:r>
            <a:r>
              <a:rPr lang="en-US" sz="2800" dirty="0" smtClean="0"/>
              <a:t> inversion </a:t>
            </a:r>
          </a:p>
          <a:p>
            <a:pPr lvl="0">
              <a:spcBef>
                <a:spcPts val="0"/>
              </a:spcBef>
            </a:pPr>
            <a:r>
              <a:rPr lang="en-US" sz="2800" dirty="0" smtClean="0"/>
              <a:t>Good pH control is achieved by automatic control of addition at a number of points</a:t>
            </a:r>
          </a:p>
          <a:p>
            <a:pPr lvl="0">
              <a:spcBef>
                <a:spcPts val="0"/>
              </a:spcBef>
            </a:pPr>
            <a:r>
              <a:rPr lang="en-US" sz="2800" dirty="0" smtClean="0"/>
              <a:t>pH should be kept at about 5.8 to 6.0 in all stages of the diffuser to prevent corrosion</a:t>
            </a:r>
          </a:p>
          <a:p>
            <a:pPr lvl="0">
              <a:spcBef>
                <a:spcPts val="0"/>
              </a:spcBef>
            </a:pPr>
            <a:r>
              <a:rPr lang="en-US" sz="2800" dirty="0" smtClean="0"/>
              <a:t>pH has no effect on sucrose extraction </a:t>
            </a:r>
          </a:p>
          <a:p>
            <a:pPr lvl="0">
              <a:spcBef>
                <a:spcPts val="0"/>
              </a:spcBef>
            </a:pPr>
            <a:r>
              <a:rPr lang="en-US" sz="2800" dirty="0" smtClean="0"/>
              <a:t>pH is not allowed to rise too high in any one of the stages. </a:t>
            </a:r>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Diffuser Control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lvl="0" indent="0">
              <a:spcBef>
                <a:spcPts val="0"/>
              </a:spcBef>
              <a:buNone/>
            </a:pPr>
            <a:r>
              <a:rPr lang="en-US" sz="2400" dirty="0" smtClean="0"/>
              <a:t>Corrosion </a:t>
            </a:r>
            <a:r>
              <a:rPr lang="en-US" sz="2400" dirty="0" smtClean="0"/>
              <a:t>control (cont.):</a:t>
            </a:r>
            <a:endParaRPr lang="en-US" sz="2400" dirty="0" smtClean="0"/>
          </a:p>
          <a:p>
            <a:pPr lvl="0">
              <a:spcBef>
                <a:spcPts val="0"/>
              </a:spcBef>
            </a:pPr>
            <a:r>
              <a:rPr lang="en-US" sz="2400" dirty="0" smtClean="0"/>
              <a:t>If </a:t>
            </a:r>
            <a:r>
              <a:rPr lang="en-US" sz="2400" dirty="0" smtClean="0"/>
              <a:t>the pH rises much above 7, the percolation characteristics of the cane bed are adversely and irreversibly affected, seriously reducing percolation velocities – Since higher pH softens the </a:t>
            </a:r>
            <a:r>
              <a:rPr lang="en-US" sz="2400" dirty="0" err="1" smtClean="0"/>
              <a:t>fibres</a:t>
            </a:r>
            <a:r>
              <a:rPr lang="en-US" sz="2400" dirty="0" smtClean="0"/>
              <a:t> and causes greater compaction. </a:t>
            </a:r>
          </a:p>
          <a:p>
            <a:pPr lvl="0">
              <a:spcBef>
                <a:spcPts val="0"/>
              </a:spcBef>
            </a:pPr>
            <a:r>
              <a:rPr lang="en-US" sz="2400" dirty="0" err="1" smtClean="0"/>
              <a:t>Overliming</a:t>
            </a:r>
            <a:r>
              <a:rPr lang="en-US" sz="2400" dirty="0" smtClean="0"/>
              <a:t> of diffusers can lead to the production of acetic acid from the hemi-cellulose of the cane </a:t>
            </a:r>
            <a:r>
              <a:rPr lang="en-US" sz="2400" dirty="0" err="1" smtClean="0"/>
              <a:t>fibre</a:t>
            </a:r>
            <a:r>
              <a:rPr lang="en-US" sz="2400" dirty="0" smtClean="0"/>
              <a:t>. </a:t>
            </a:r>
          </a:p>
          <a:p>
            <a:pPr lvl="0">
              <a:spcBef>
                <a:spcPts val="0"/>
              </a:spcBef>
            </a:pPr>
            <a:r>
              <a:rPr lang="en-US" sz="2400" dirty="0" smtClean="0"/>
              <a:t>The acetic acid may then be volatilized in the evaporators causing serious corrosion of V1 and V2 </a:t>
            </a:r>
            <a:r>
              <a:rPr lang="en-US" sz="2400" dirty="0" err="1" smtClean="0"/>
              <a:t>vapour</a:t>
            </a:r>
            <a:r>
              <a:rPr lang="en-US" sz="2400" dirty="0" smtClean="0"/>
              <a:t> lines, pan </a:t>
            </a:r>
            <a:r>
              <a:rPr lang="en-US" sz="2400" dirty="0" err="1" smtClean="0"/>
              <a:t>calandrias</a:t>
            </a:r>
            <a:r>
              <a:rPr lang="en-US" sz="2400" dirty="0" smtClean="0"/>
              <a:t> as well as condensate piping. </a:t>
            </a:r>
          </a:p>
          <a:p>
            <a:pPr lvl="0">
              <a:spcBef>
                <a:spcPts val="0"/>
              </a:spcBef>
            </a:pPr>
            <a:r>
              <a:rPr lang="en-US" sz="2400" dirty="0" smtClean="0"/>
              <a:t>It is important to note that a stainless steel diffuser does not need to be limed.</a:t>
            </a:r>
            <a:endParaRPr lang="en-US" sz="2400" dirty="0"/>
          </a:p>
        </p:txBody>
      </p:sp>
    </p:spTree>
    <p:extLst>
      <p:ext uri="{BB962C8B-B14F-4D97-AF65-F5344CB8AC3E}">
        <p14:creationId xmlns:p14="http://schemas.microsoft.com/office/powerpoint/2010/main" val="39610266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Instrumentation and Electrical</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US" sz="2800" dirty="0"/>
              <a:t>All control systems are single loops.</a:t>
            </a:r>
          </a:p>
          <a:p>
            <a:pPr lvl="0"/>
            <a:r>
              <a:rPr lang="en-US" sz="2800" dirty="0"/>
              <a:t>The diffuser speed is set to correspond to the particular set point on the cane mass throughput rate controller. </a:t>
            </a:r>
            <a:endParaRPr lang="en-US" sz="2800" dirty="0" smtClean="0"/>
          </a:p>
          <a:p>
            <a:pPr lvl="0"/>
            <a:r>
              <a:rPr lang="en-US" sz="2800" dirty="0" smtClean="0"/>
              <a:t>The </a:t>
            </a:r>
            <a:r>
              <a:rPr lang="en-US" sz="2800" dirty="0"/>
              <a:t>speed is chosen to give the required bed height. </a:t>
            </a:r>
            <a:endParaRPr lang="en-US" sz="2800" dirty="0" smtClean="0"/>
          </a:p>
          <a:p>
            <a:pPr lvl="0"/>
            <a:r>
              <a:rPr lang="en-US" sz="2800" dirty="0" smtClean="0"/>
              <a:t>Level </a:t>
            </a:r>
            <a:r>
              <a:rPr lang="en-US" sz="2800" dirty="0"/>
              <a:t>indicators at the feed end of the diffuser indicate whether the desired level is being achieved. </a:t>
            </a:r>
            <a:endParaRPr lang="en-US" sz="2800" dirty="0" smtClean="0"/>
          </a:p>
          <a:p>
            <a:pPr lvl="0"/>
            <a:r>
              <a:rPr lang="en-US" sz="2800" dirty="0" smtClean="0"/>
              <a:t>If </a:t>
            </a:r>
            <a:r>
              <a:rPr lang="en-US" sz="2800" dirty="0"/>
              <a:t>not, minor correction to the diffuser speed set point is required</a:t>
            </a:r>
            <a:r>
              <a:rPr lang="en-US" sz="2800" dirty="0" smtClean="0"/>
              <a:t>.</a:t>
            </a:r>
            <a:endParaRPr lang="en-US" sz="2800" dirty="0"/>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000" dirty="0" smtClean="0"/>
              <a:t>Instrumentation and </a:t>
            </a:r>
            <a:r>
              <a:rPr lang="en-ZA" sz="4000" dirty="0" smtClean="0"/>
              <a:t>Electrical (cont.)</a:t>
            </a:r>
            <a:endParaRPr lang="en-ZA" sz="40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US" sz="2000" dirty="0" smtClean="0"/>
              <a:t>All </a:t>
            </a:r>
            <a:r>
              <a:rPr lang="en-US" sz="2000" dirty="0"/>
              <a:t>other controls on the diffuser are conventional PID (Proportional, Integral, and Derivative) control loops. These are:</a:t>
            </a:r>
          </a:p>
          <a:p>
            <a:pPr lvl="1"/>
            <a:r>
              <a:rPr lang="en-US" sz="2000" dirty="0" smtClean="0"/>
              <a:t>Two </a:t>
            </a:r>
            <a:r>
              <a:rPr lang="en-US" sz="2000" dirty="0"/>
              <a:t>temperature controllers on the two scalding juice heaters which regulate V1 </a:t>
            </a:r>
            <a:r>
              <a:rPr lang="en-US" sz="2000" dirty="0" err="1"/>
              <a:t>vapour</a:t>
            </a:r>
            <a:r>
              <a:rPr lang="en-US" sz="2000" dirty="0"/>
              <a:t> flow to the heaters.</a:t>
            </a:r>
          </a:p>
          <a:p>
            <a:pPr lvl="1"/>
            <a:r>
              <a:rPr lang="en-US" sz="2000" dirty="0" smtClean="0"/>
              <a:t>Two </a:t>
            </a:r>
            <a:r>
              <a:rPr lang="en-US" sz="2000" dirty="0"/>
              <a:t>pH control loops measure the pH in stages 2 &amp; 7 and control the speeds of the peristaltic lime dosing pumps.</a:t>
            </a:r>
          </a:p>
          <a:p>
            <a:pPr lvl="1"/>
            <a:r>
              <a:rPr lang="en-US" sz="2000" dirty="0" smtClean="0"/>
              <a:t>Ten </a:t>
            </a:r>
            <a:r>
              <a:rPr lang="en-US" sz="2000" dirty="0"/>
              <a:t>level control loops regulate liquid levels in the bed by adjusting the </a:t>
            </a:r>
            <a:r>
              <a:rPr lang="en-US" sz="2000" dirty="0" err="1"/>
              <a:t>interstage</a:t>
            </a:r>
            <a:r>
              <a:rPr lang="en-US" sz="2000" dirty="0"/>
              <a:t> juice sprays.</a:t>
            </a:r>
          </a:p>
          <a:p>
            <a:pPr lvl="1"/>
            <a:r>
              <a:rPr lang="en-US" sz="2000" dirty="0" smtClean="0"/>
              <a:t>The </a:t>
            </a:r>
            <a:r>
              <a:rPr lang="en-US" sz="2000" dirty="0"/>
              <a:t>imbibition water controller admits water to the diffuser at the chosen rate.</a:t>
            </a:r>
          </a:p>
          <a:p>
            <a:pPr lvl="1"/>
            <a:r>
              <a:rPr lang="en-US" sz="2000" dirty="0" smtClean="0"/>
              <a:t>Two </a:t>
            </a:r>
            <a:r>
              <a:rPr lang="en-US" sz="2000" dirty="0"/>
              <a:t>temperature controllers regulate V1 </a:t>
            </a:r>
            <a:r>
              <a:rPr lang="en-US" sz="2000" dirty="0" err="1"/>
              <a:t>vapour</a:t>
            </a:r>
            <a:r>
              <a:rPr lang="en-US" sz="2000" dirty="0"/>
              <a:t> to intermediate diffuser trays to maintain temperatures along the diffuser</a:t>
            </a:r>
            <a:r>
              <a:rPr lang="en-US" sz="2000" dirty="0" smtClean="0"/>
              <a:t>.</a:t>
            </a:r>
            <a:endParaRPr lang="en-US" sz="2000" dirty="0"/>
          </a:p>
        </p:txBody>
      </p:sp>
    </p:spTree>
    <p:extLst>
      <p:ext uri="{BB962C8B-B14F-4D97-AF65-F5344CB8AC3E}">
        <p14:creationId xmlns:p14="http://schemas.microsoft.com/office/powerpoint/2010/main" val="26896469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Instrumentation and Electrical</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lvl="0"/>
            <a:r>
              <a:rPr lang="en-US" dirty="0" smtClean="0"/>
              <a:t>Electrical </a:t>
            </a:r>
            <a:r>
              <a:rPr lang="en-US" dirty="0"/>
              <a:t>powers are low. </a:t>
            </a:r>
            <a:endParaRPr lang="en-US" dirty="0" smtClean="0"/>
          </a:p>
          <a:p>
            <a:pPr lvl="0"/>
            <a:r>
              <a:rPr lang="en-US" dirty="0" smtClean="0"/>
              <a:t>Power </a:t>
            </a:r>
            <a:r>
              <a:rPr lang="en-US" dirty="0"/>
              <a:t>absorbed is of the order of 200kW per 100tch. </a:t>
            </a:r>
            <a:endParaRPr lang="en-US" dirty="0" smtClean="0"/>
          </a:p>
          <a:p>
            <a:pPr lvl="0"/>
            <a:r>
              <a:rPr lang="en-US" dirty="0" smtClean="0"/>
              <a:t>The </a:t>
            </a:r>
            <a:r>
              <a:rPr lang="en-US" dirty="0"/>
              <a:t>major part of this is for the </a:t>
            </a:r>
            <a:r>
              <a:rPr lang="en-US" dirty="0" err="1"/>
              <a:t>interstage</a:t>
            </a:r>
            <a:r>
              <a:rPr lang="en-US" dirty="0"/>
              <a:t> juice pumps. </a:t>
            </a:r>
            <a:endParaRPr lang="en-US" dirty="0" smtClean="0"/>
          </a:p>
          <a:p>
            <a:pPr lvl="0"/>
            <a:r>
              <a:rPr lang="en-US" dirty="0" smtClean="0"/>
              <a:t>The </a:t>
            </a:r>
            <a:r>
              <a:rPr lang="en-US" dirty="0"/>
              <a:t>diffuser drive motor(s) are nowadays generally variable speed AC motors.</a:t>
            </a:r>
          </a:p>
          <a:p>
            <a:pPr lvl="0"/>
            <a:r>
              <a:rPr lang="en-US" dirty="0"/>
              <a:t>Electrical interlocks which will prevent the diffuser from operating are typically:</a:t>
            </a:r>
          </a:p>
          <a:p>
            <a:pPr lvl="1"/>
            <a:r>
              <a:rPr lang="en-US" dirty="0"/>
              <a:t> 	bed screw motor trip</a:t>
            </a:r>
          </a:p>
          <a:p>
            <a:pPr lvl="1"/>
            <a:r>
              <a:rPr lang="en-US" dirty="0"/>
              <a:t> 	diffuser drive bearing lube pumps off</a:t>
            </a:r>
          </a:p>
          <a:p>
            <a:pPr lvl="1"/>
            <a:r>
              <a:rPr lang="en-US" dirty="0"/>
              <a:t> 	bagasse conveyors downstream of diffuser tripped</a:t>
            </a:r>
          </a:p>
          <a:p>
            <a:pPr lvl="1"/>
            <a:r>
              <a:rPr lang="en-US" dirty="0"/>
              <a:t> 	diffuser kicker trip</a:t>
            </a:r>
          </a:p>
          <a:p>
            <a:pPr lvl="1"/>
            <a:r>
              <a:rPr lang="en-US" dirty="0"/>
              <a:t> 	chain tension detector activated (Tongaat-Hulett diffuser)</a:t>
            </a:r>
          </a:p>
          <a:p>
            <a:pPr lvl="0"/>
            <a:endParaRPr lang="en-ZA" dirty="0"/>
          </a:p>
        </p:txBody>
      </p:sp>
    </p:spTree>
    <p:extLst>
      <p:ext uri="{BB962C8B-B14F-4D97-AF65-F5344CB8AC3E}">
        <p14:creationId xmlns:p14="http://schemas.microsoft.com/office/powerpoint/2010/main" val="22627635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Maintenance of Diffuser</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lvl="0"/>
            <a:r>
              <a:rPr lang="en-US" dirty="0"/>
              <a:t>One of the major advantages of diffusion vs milling is the greatly reduced maintenance cost. </a:t>
            </a:r>
            <a:endParaRPr lang="en-US" dirty="0" smtClean="0"/>
          </a:p>
          <a:p>
            <a:pPr lvl="0"/>
            <a:r>
              <a:rPr lang="en-US" dirty="0" smtClean="0"/>
              <a:t>Very </a:t>
            </a:r>
            <a:r>
              <a:rPr lang="en-US" dirty="0"/>
              <a:t>little routine weekly maintenance is required. </a:t>
            </a:r>
            <a:endParaRPr lang="en-US" dirty="0" smtClean="0"/>
          </a:p>
          <a:p>
            <a:pPr lvl="0"/>
            <a:r>
              <a:rPr lang="en-US" dirty="0" smtClean="0"/>
              <a:t>The </a:t>
            </a:r>
            <a:r>
              <a:rPr lang="en-US" dirty="0"/>
              <a:t>following items generally need attention on an annual basis:</a:t>
            </a:r>
          </a:p>
          <a:p>
            <a:pPr lvl="1"/>
            <a:r>
              <a:rPr lang="en-US" dirty="0" smtClean="0"/>
              <a:t>Chain </a:t>
            </a:r>
            <a:r>
              <a:rPr lang="en-US" dirty="0"/>
              <a:t>runners wear and generally need to be replaced every few years.</a:t>
            </a:r>
          </a:p>
          <a:p>
            <a:pPr lvl="1"/>
            <a:r>
              <a:rPr lang="en-US" dirty="0" smtClean="0"/>
              <a:t>Lifting </a:t>
            </a:r>
            <a:r>
              <a:rPr lang="en-US" dirty="0"/>
              <a:t>screw flights wear in spite of hard-facing on the edges of the flights. They need periodic attention.</a:t>
            </a:r>
          </a:p>
          <a:p>
            <a:pPr lvl="1"/>
            <a:r>
              <a:rPr lang="en-US" dirty="0" smtClean="0"/>
              <a:t>Routine </a:t>
            </a:r>
            <a:r>
              <a:rPr lang="en-US" dirty="0"/>
              <a:t>pump maintenance is required. Pumps generally run at low speeds (˂ 1000 rpm) to </a:t>
            </a:r>
            <a:r>
              <a:rPr lang="en-US" dirty="0" err="1"/>
              <a:t>minimise</a:t>
            </a:r>
            <a:r>
              <a:rPr lang="en-US" dirty="0"/>
              <a:t> wear due to sand.</a:t>
            </a:r>
          </a:p>
          <a:p>
            <a:pPr lvl="1"/>
            <a:r>
              <a:rPr lang="en-US" dirty="0" smtClean="0"/>
              <a:t>A </a:t>
            </a:r>
            <a:r>
              <a:rPr lang="en-US" dirty="0"/>
              <a:t>check on corrosion of trays and structural steelwork, particularly at the feed end of the diffuser where pH’s are lower, is necessary.</a:t>
            </a:r>
          </a:p>
          <a:p>
            <a:pPr lvl="1"/>
            <a:r>
              <a:rPr lang="en-US" dirty="0" smtClean="0"/>
              <a:t>Chain </a:t>
            </a:r>
            <a:r>
              <a:rPr lang="en-US" dirty="0"/>
              <a:t>pins and bushes need to be replaced. They have a life of between 5 and 20 years, depending on the materials and the type of design of chain.</a:t>
            </a:r>
          </a:p>
          <a:p>
            <a:pPr lvl="1"/>
            <a:r>
              <a:rPr lang="en-US" dirty="0" smtClean="0"/>
              <a:t>The </a:t>
            </a:r>
            <a:r>
              <a:rPr lang="en-US" dirty="0"/>
              <a:t>diffuser driver (variable speed motor and reduction gears) need routine maintenance.</a:t>
            </a:r>
          </a:p>
          <a:p>
            <a:pPr lvl="0"/>
            <a:endParaRPr lang="en-ZA" dirty="0"/>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Diffusion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32500" lnSpcReduction="20000"/>
          </a:bodyPr>
          <a:lstStyle/>
          <a:p>
            <a:pPr lvl="0"/>
            <a:r>
              <a:rPr lang="en-US" sz="10400" dirty="0"/>
              <a:t>Diffusion as applied in the cane industry is, in essence, a solid-liquid extraction process generally carried out in a continuous counter-current mode. </a:t>
            </a:r>
            <a:endParaRPr lang="en-US" sz="10400" dirty="0" smtClean="0"/>
          </a:p>
          <a:p>
            <a:pPr lvl="0"/>
            <a:r>
              <a:rPr lang="en-US" sz="10400" dirty="0" smtClean="0"/>
              <a:t>For </a:t>
            </a:r>
            <a:r>
              <a:rPr lang="en-US" sz="10400" dirty="0"/>
              <a:t>diffusion to be successful the cane must be well prepared (shredded) so that most of the juice bearing cells are ruptured, thus making the juice in the cane available to the extraction liquid.</a:t>
            </a:r>
          </a:p>
          <a:p>
            <a:pPr lvl="0"/>
            <a:r>
              <a:rPr lang="en-US" sz="10400" dirty="0"/>
              <a:t>The first successful continuous diffusers were developed in the early 1960’s.</a:t>
            </a:r>
          </a:p>
          <a:p>
            <a:pPr lvl="0"/>
            <a:endParaRPr lang="en-ZA" dirty="0"/>
          </a:p>
        </p:txBody>
      </p:sp>
    </p:spTree>
    <p:extLst>
      <p:ext uri="{BB962C8B-B14F-4D97-AF65-F5344CB8AC3E}">
        <p14:creationId xmlns:p14="http://schemas.microsoft.com/office/powerpoint/2010/main" val="38176126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Microbiological Factors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lvl="0"/>
            <a:r>
              <a:rPr lang="en-US" dirty="0" smtClean="0"/>
              <a:t>Conditions </a:t>
            </a:r>
            <a:r>
              <a:rPr lang="en-US" dirty="0" err="1" smtClean="0"/>
              <a:t>favouring</a:t>
            </a:r>
            <a:r>
              <a:rPr lang="en-US" dirty="0" smtClean="0"/>
              <a:t> microbiological action:</a:t>
            </a:r>
          </a:p>
          <a:p>
            <a:pPr lvl="1"/>
            <a:r>
              <a:rPr lang="en-US" dirty="0"/>
              <a:t>Low brix raw juices degrade readily as a result of micro-organism activity. </a:t>
            </a:r>
            <a:endParaRPr lang="en-US" dirty="0" smtClean="0"/>
          </a:p>
          <a:p>
            <a:pPr lvl="1"/>
            <a:r>
              <a:rPr lang="en-US" dirty="0" smtClean="0"/>
              <a:t>At </a:t>
            </a:r>
            <a:r>
              <a:rPr lang="en-US" dirty="0"/>
              <a:t>room temperatures a large range of organisms will ferment sugar juices. </a:t>
            </a:r>
            <a:endParaRPr lang="en-US" dirty="0" smtClean="0"/>
          </a:p>
          <a:p>
            <a:pPr lvl="1"/>
            <a:r>
              <a:rPr lang="en-US" dirty="0" smtClean="0"/>
              <a:t>Perhaps </a:t>
            </a:r>
            <a:r>
              <a:rPr lang="en-US" dirty="0"/>
              <a:t>the most evident micro-organism activity is shown by </a:t>
            </a:r>
            <a:r>
              <a:rPr lang="en-US" dirty="0" err="1"/>
              <a:t>Leuconostoc</a:t>
            </a:r>
            <a:r>
              <a:rPr lang="en-US" dirty="0"/>
              <a:t> sp., which are slime-forming bacteria.</a:t>
            </a:r>
          </a:p>
          <a:p>
            <a:pPr lvl="1"/>
            <a:r>
              <a:rPr lang="en-US" dirty="0"/>
              <a:t>In diffusers where temperatures are considerably higher, mesophilic organisms are rendered inactive, but hyperthermophiles are active. </a:t>
            </a:r>
            <a:endParaRPr lang="en-US" dirty="0" smtClean="0"/>
          </a:p>
          <a:p>
            <a:pPr lvl="1"/>
            <a:r>
              <a:rPr lang="en-US" dirty="0" smtClean="0"/>
              <a:t>They </a:t>
            </a:r>
            <a:r>
              <a:rPr lang="en-US" dirty="0"/>
              <a:t>are generally lactic acid producing bacteria, and are active at temperatures up to 70°C. </a:t>
            </a:r>
            <a:endParaRPr lang="en-US" dirty="0" smtClean="0"/>
          </a:p>
          <a:p>
            <a:pPr lvl="1"/>
            <a:r>
              <a:rPr lang="en-US" dirty="0" smtClean="0"/>
              <a:t>The </a:t>
            </a:r>
            <a:r>
              <a:rPr lang="en-US" dirty="0"/>
              <a:t>pH range from 5 to 6.5 found in mills and diffusers do not have a significant effect on micro-organism activity.</a:t>
            </a:r>
          </a:p>
          <a:p>
            <a:pPr lvl="0"/>
            <a:endParaRPr lang="en-ZA" dirty="0"/>
          </a:p>
        </p:txBody>
      </p:sp>
    </p:spTree>
    <p:extLst>
      <p:ext uri="{BB962C8B-B14F-4D97-AF65-F5344CB8AC3E}">
        <p14:creationId xmlns:p14="http://schemas.microsoft.com/office/powerpoint/2010/main" val="31196419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Microbiological Factors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lvl="0"/>
            <a:r>
              <a:rPr lang="en-US" dirty="0" smtClean="0"/>
              <a:t>Control of microbiological losses</a:t>
            </a:r>
          </a:p>
          <a:p>
            <a:pPr lvl="1"/>
            <a:r>
              <a:rPr lang="en-US" dirty="0"/>
              <a:t>In diffusers, losses of sugar can be very high if temperatures are not kept well above 70°C. </a:t>
            </a:r>
            <a:endParaRPr lang="en-US" dirty="0" smtClean="0"/>
          </a:p>
          <a:p>
            <a:pPr lvl="1"/>
            <a:r>
              <a:rPr lang="en-US" dirty="0" smtClean="0"/>
              <a:t>It </a:t>
            </a:r>
            <a:r>
              <a:rPr lang="en-US" dirty="0"/>
              <a:t>is not considered feasible to operate diffusers at lower temperatures, as losses under these conditions can be severe.</a:t>
            </a:r>
          </a:p>
          <a:p>
            <a:pPr lvl="1"/>
            <a:r>
              <a:rPr lang="en-US" dirty="0"/>
              <a:t>It is common practice to control diffusers at an average of about 85°C. </a:t>
            </a:r>
            <a:endParaRPr lang="en-US" dirty="0" smtClean="0"/>
          </a:p>
          <a:p>
            <a:pPr lvl="1"/>
            <a:r>
              <a:rPr lang="en-US" dirty="0" smtClean="0"/>
              <a:t>This </a:t>
            </a:r>
            <a:r>
              <a:rPr lang="en-US" dirty="0"/>
              <a:t>ensures that the temperature at no stage drops below 75°C, which is considered to be the minimum operating temperature. </a:t>
            </a:r>
            <a:endParaRPr lang="en-US" dirty="0" smtClean="0"/>
          </a:p>
          <a:p>
            <a:pPr lvl="1"/>
            <a:r>
              <a:rPr lang="en-US" dirty="0" smtClean="0"/>
              <a:t>Sufficient </a:t>
            </a:r>
            <a:r>
              <a:rPr lang="en-US" dirty="0"/>
              <a:t>heater capacity must be installed on scalding juice duty at the feed end of the diffuser, in order to achieve a bed temperature of at least 75°C within a stage</a:t>
            </a:r>
            <a:r>
              <a:rPr lang="en-US" dirty="0" smtClean="0"/>
              <a:t>.</a:t>
            </a:r>
            <a:endParaRPr lang="en-US" dirty="0"/>
          </a:p>
        </p:txBody>
      </p:sp>
    </p:spTree>
    <p:extLst>
      <p:ext uri="{BB962C8B-B14F-4D97-AF65-F5344CB8AC3E}">
        <p14:creationId xmlns:p14="http://schemas.microsoft.com/office/powerpoint/2010/main" val="39200401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Microbiological Factors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lnSpcReduction="10000"/>
          </a:bodyPr>
          <a:lstStyle/>
          <a:p>
            <a:pPr lvl="0"/>
            <a:r>
              <a:rPr lang="en-US" dirty="0" smtClean="0"/>
              <a:t>Control of microbiological </a:t>
            </a:r>
            <a:r>
              <a:rPr lang="en-US" dirty="0" smtClean="0"/>
              <a:t>losses (cont.)</a:t>
            </a:r>
            <a:endParaRPr lang="en-US" dirty="0" smtClean="0"/>
          </a:p>
          <a:p>
            <a:pPr lvl="1"/>
            <a:r>
              <a:rPr lang="en-US" dirty="0" smtClean="0"/>
              <a:t>Scalding </a:t>
            </a:r>
            <a:r>
              <a:rPr lang="en-US" dirty="0"/>
              <a:t>juice is circulated through the heaters at the feed end of the diffuser at a rate of about 300% on cane. </a:t>
            </a:r>
            <a:endParaRPr lang="en-US" dirty="0" smtClean="0"/>
          </a:p>
          <a:p>
            <a:pPr lvl="1"/>
            <a:r>
              <a:rPr lang="en-US" dirty="0" smtClean="0"/>
              <a:t>Under </a:t>
            </a:r>
            <a:r>
              <a:rPr lang="en-US" dirty="0"/>
              <a:t>these conditions, raw juice leaving the diffuser is at a temperature of about 85°C.</a:t>
            </a:r>
          </a:p>
          <a:p>
            <a:pPr lvl="1"/>
            <a:r>
              <a:rPr lang="en-US" dirty="0"/>
              <a:t>The use of biocides in cane extraction plants is very expensive, and has seldom proved to be cost-effective. </a:t>
            </a:r>
            <a:endParaRPr lang="en-US" dirty="0" smtClean="0"/>
          </a:p>
          <a:p>
            <a:pPr lvl="1"/>
            <a:r>
              <a:rPr lang="en-US" dirty="0" smtClean="0"/>
              <a:t>Particularly </a:t>
            </a:r>
            <a:r>
              <a:rPr lang="en-US" dirty="0"/>
              <a:t>in diffusers, the attainment of satisfactory levels of temperature is a much simpler, cheaper and effective means of microbiological control.</a:t>
            </a:r>
          </a:p>
          <a:p>
            <a:pPr lvl="0"/>
            <a:endParaRPr lang="en-ZA" dirty="0"/>
          </a:p>
        </p:txBody>
      </p:sp>
    </p:spTree>
    <p:extLst>
      <p:ext uri="{BB962C8B-B14F-4D97-AF65-F5344CB8AC3E}">
        <p14:creationId xmlns:p14="http://schemas.microsoft.com/office/powerpoint/2010/main" val="19946798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Microbiological Factors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pPr lvl="0"/>
            <a:r>
              <a:rPr lang="en-US" dirty="0" smtClean="0"/>
              <a:t>Measurement of losses:</a:t>
            </a:r>
          </a:p>
          <a:p>
            <a:pPr lvl="1"/>
            <a:r>
              <a:rPr lang="en-US" dirty="0"/>
              <a:t>Measurement of microbiological losses in milling tandem </a:t>
            </a:r>
            <a:r>
              <a:rPr lang="en-US" dirty="0" smtClean="0"/>
              <a:t>is difficult </a:t>
            </a:r>
            <a:r>
              <a:rPr lang="en-US" dirty="0"/>
              <a:t>to measure. </a:t>
            </a:r>
            <a:endParaRPr lang="en-US" dirty="0" smtClean="0"/>
          </a:p>
          <a:p>
            <a:pPr lvl="1"/>
            <a:r>
              <a:rPr lang="en-US" dirty="0" smtClean="0"/>
              <a:t>Even </a:t>
            </a:r>
            <a:r>
              <a:rPr lang="en-US" dirty="0"/>
              <a:t>when extensive losses occur, no significant reduction in apparent juice purity is evident. </a:t>
            </a:r>
            <a:endParaRPr lang="en-US" dirty="0" smtClean="0"/>
          </a:p>
          <a:p>
            <a:pPr lvl="1"/>
            <a:r>
              <a:rPr lang="en-US" dirty="0" smtClean="0"/>
              <a:t>This </a:t>
            </a:r>
            <a:r>
              <a:rPr lang="en-US" dirty="0"/>
              <a:t>is partly due to the fact that dextran produced in large quantities by </a:t>
            </a:r>
            <a:r>
              <a:rPr lang="en-US" dirty="0" err="1"/>
              <a:t>mesophiles</a:t>
            </a:r>
            <a:r>
              <a:rPr lang="en-US" dirty="0"/>
              <a:t> is strongly </a:t>
            </a:r>
            <a:r>
              <a:rPr lang="en-US" dirty="0" err="1"/>
              <a:t>dextro</a:t>
            </a:r>
            <a:r>
              <a:rPr lang="en-US" dirty="0"/>
              <a:t>-rotatory (i.e. stating to the right), artificially inflating the pol measurement. </a:t>
            </a:r>
            <a:endParaRPr lang="en-US" dirty="0" smtClean="0"/>
          </a:p>
          <a:p>
            <a:pPr lvl="1"/>
            <a:r>
              <a:rPr lang="en-US" dirty="0" smtClean="0"/>
              <a:t>In </a:t>
            </a:r>
            <a:r>
              <a:rPr lang="en-US" dirty="0"/>
              <a:t>general the extent of losses in milling tandems is unknown, since a means of measuring such losses routinely is not available.</a:t>
            </a:r>
          </a:p>
          <a:p>
            <a:pPr lvl="1"/>
            <a:r>
              <a:rPr lang="en-US" dirty="0"/>
              <a:t>In diffusers, the situation is different since the major degradation product of hyperthermophiles is lactic acid which can be routinely measured. </a:t>
            </a:r>
            <a:endParaRPr lang="en-US" dirty="0" smtClean="0"/>
          </a:p>
          <a:p>
            <a:pPr lvl="1"/>
            <a:r>
              <a:rPr lang="en-US" dirty="0" smtClean="0"/>
              <a:t>In </a:t>
            </a:r>
            <a:r>
              <a:rPr lang="en-US" dirty="0"/>
              <a:t>addition, severe cases of microbiological losses will be evident in an accompanying drop in juice purity</a:t>
            </a:r>
            <a:r>
              <a:rPr lang="en-US" dirty="0" smtClean="0"/>
              <a:t>.</a:t>
            </a:r>
            <a:endParaRPr lang="en-US" dirty="0"/>
          </a:p>
        </p:txBody>
      </p:sp>
    </p:spTree>
    <p:extLst>
      <p:ext uri="{BB962C8B-B14F-4D97-AF65-F5344CB8AC3E}">
        <p14:creationId xmlns:p14="http://schemas.microsoft.com/office/powerpoint/2010/main" val="11867338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Microbiological Factors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lvl="0"/>
            <a:r>
              <a:rPr lang="en-US" dirty="0" smtClean="0"/>
              <a:t>Measurement of </a:t>
            </a:r>
            <a:r>
              <a:rPr lang="en-US" dirty="0" smtClean="0"/>
              <a:t>losses (cont.):</a:t>
            </a:r>
            <a:endParaRPr lang="en-US" dirty="0" smtClean="0"/>
          </a:p>
          <a:p>
            <a:pPr lvl="1"/>
            <a:r>
              <a:rPr lang="en-US" dirty="0" smtClean="0"/>
              <a:t>Experiments </a:t>
            </a:r>
            <a:r>
              <a:rPr lang="en-US" dirty="0"/>
              <a:t>in the laboratory have established </a:t>
            </a:r>
            <a:r>
              <a:rPr lang="en-US" dirty="0" smtClean="0"/>
              <a:t>that = Each </a:t>
            </a:r>
            <a:r>
              <a:rPr lang="en-US" dirty="0"/>
              <a:t>part of lactic acid formed in a diffuser corresponds to 2 parts of sucrose loss.</a:t>
            </a:r>
          </a:p>
          <a:p>
            <a:pPr lvl="1"/>
            <a:r>
              <a:rPr lang="en-US" dirty="0"/>
              <a:t>The routine measurement of lactic acid in juice is recommended as a control measure. </a:t>
            </a:r>
            <a:endParaRPr lang="en-US" dirty="0" smtClean="0"/>
          </a:p>
          <a:p>
            <a:pPr lvl="1"/>
            <a:r>
              <a:rPr lang="en-US" dirty="0" smtClean="0"/>
              <a:t>Average </a:t>
            </a:r>
            <a:r>
              <a:rPr lang="en-US" dirty="0"/>
              <a:t>values of 300 ppm lactic acid on brix represents a realistic target for both mills and diffusers.</a:t>
            </a:r>
          </a:p>
          <a:p>
            <a:pPr lvl="1"/>
            <a:r>
              <a:rPr lang="en-US" dirty="0"/>
              <a:t>The lactic acid content in mill raw juice can easily be twice that in diffuser juice. </a:t>
            </a:r>
            <a:endParaRPr lang="en-US" dirty="0" smtClean="0"/>
          </a:p>
          <a:p>
            <a:pPr lvl="1"/>
            <a:r>
              <a:rPr lang="en-US" dirty="0" smtClean="0"/>
              <a:t>Based </a:t>
            </a:r>
            <a:r>
              <a:rPr lang="en-US" dirty="0"/>
              <a:t>on the equivalence ratios between lactic acid and sucrose, the loss in mills is probably far more significant than in diffusers.</a:t>
            </a:r>
          </a:p>
          <a:p>
            <a:pPr lvl="1"/>
            <a:r>
              <a:rPr lang="en-US" dirty="0"/>
              <a:t>Loss of sucrose can also occur by chemical inversion of sucrose to form glucose and fructose. </a:t>
            </a:r>
            <a:endParaRPr lang="en-US" dirty="0" smtClean="0"/>
          </a:p>
          <a:p>
            <a:pPr lvl="1"/>
            <a:r>
              <a:rPr lang="en-US" dirty="0" smtClean="0"/>
              <a:t>This </a:t>
            </a:r>
            <a:r>
              <a:rPr lang="en-US" dirty="0"/>
              <a:t>reaction is </a:t>
            </a:r>
            <a:r>
              <a:rPr lang="en-US" dirty="0" err="1"/>
              <a:t>favoured</a:t>
            </a:r>
            <a:r>
              <a:rPr lang="en-US" dirty="0"/>
              <a:t> by high temperatures and low pH’s and high residence times. </a:t>
            </a:r>
            <a:endParaRPr lang="en-US" dirty="0" smtClean="0"/>
          </a:p>
          <a:p>
            <a:pPr lvl="1"/>
            <a:r>
              <a:rPr lang="en-US" dirty="0" smtClean="0"/>
              <a:t>This </a:t>
            </a:r>
            <a:r>
              <a:rPr lang="en-US" dirty="0"/>
              <a:t>loss is generally considered to be insignificant under normal operations, particularly if pH adjustment with lime is undertaken.</a:t>
            </a:r>
          </a:p>
          <a:p>
            <a:pPr lvl="0"/>
            <a:endParaRPr lang="en-ZA" dirty="0"/>
          </a:p>
        </p:txBody>
      </p:sp>
    </p:spTree>
    <p:extLst>
      <p:ext uri="{BB962C8B-B14F-4D97-AF65-F5344CB8AC3E}">
        <p14:creationId xmlns:p14="http://schemas.microsoft.com/office/powerpoint/2010/main" val="1277750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True Diffusion</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US" sz="2000" dirty="0"/>
              <a:t>True diffusion is the process whereby material moves from the cell, through the unbroken porous cell membrane to the surrounding liquid. </a:t>
            </a:r>
            <a:endParaRPr lang="en-US" sz="2000" dirty="0" smtClean="0"/>
          </a:p>
          <a:p>
            <a:pPr lvl="0"/>
            <a:r>
              <a:rPr lang="en-US" sz="2000" dirty="0" smtClean="0"/>
              <a:t>Heat </a:t>
            </a:r>
            <a:r>
              <a:rPr lang="en-US" sz="2000" dirty="0"/>
              <a:t>is used to destroy the living cell membrane by removing its colloidal materials. </a:t>
            </a:r>
            <a:endParaRPr lang="en-US" sz="2000" dirty="0" smtClean="0"/>
          </a:p>
          <a:p>
            <a:pPr lvl="0"/>
            <a:r>
              <a:rPr lang="en-US" sz="2000" dirty="0" smtClean="0"/>
              <a:t>In </a:t>
            </a:r>
            <a:r>
              <a:rPr lang="en-US" sz="2000" dirty="0"/>
              <a:t>the process the cell membrane dies and is left more porous/permeable. </a:t>
            </a:r>
            <a:endParaRPr lang="en-US" sz="2000" dirty="0" smtClean="0"/>
          </a:p>
          <a:p>
            <a:pPr lvl="0"/>
            <a:r>
              <a:rPr lang="en-US" sz="2000" dirty="0" smtClean="0"/>
              <a:t>However</a:t>
            </a:r>
            <a:r>
              <a:rPr lang="en-US" sz="2000" dirty="0"/>
              <a:t>, the fraction of sugar extracted by the diffusion is very low, i.e. in the order of 3 %. </a:t>
            </a:r>
            <a:endParaRPr lang="en-ZA" sz="20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4005064"/>
            <a:ext cx="2743200" cy="215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9895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Displacement/Washing</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US" dirty="0"/>
              <a:t>Whereby water enters the broken cells and displaces an equal volume of juice out of the cell. </a:t>
            </a:r>
            <a:endParaRPr lang="en-US" dirty="0" smtClean="0"/>
          </a:p>
          <a:p>
            <a:pPr lvl="0"/>
            <a:r>
              <a:rPr lang="en-US" dirty="0" smtClean="0"/>
              <a:t>The </a:t>
            </a:r>
            <a:r>
              <a:rPr lang="en-US" dirty="0"/>
              <a:t>juice displaced then mixes with the surrounding liquid.</a:t>
            </a:r>
            <a:endParaRPr lang="en-Z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5925" y="4221088"/>
            <a:ext cx="3230563" cy="215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6678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Mixing</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US" dirty="0"/>
              <a:t>Mixing involves the movement of water into broken cells and brix out of broken cells until the concentrations inside and outside the broken cells are equal.</a:t>
            </a:r>
            <a:endParaRPr lang="en-ZA"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861048"/>
            <a:ext cx="3673308"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Cane and Bagasse Diffusion</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lvl="0"/>
            <a:r>
              <a:rPr lang="en-US" dirty="0" smtClean="0"/>
              <a:t>Two </a:t>
            </a:r>
            <a:r>
              <a:rPr lang="en-US" dirty="0"/>
              <a:t>variants of the </a:t>
            </a:r>
            <a:r>
              <a:rPr lang="en-US" dirty="0" smtClean="0"/>
              <a:t>process:</a:t>
            </a:r>
          </a:p>
          <a:p>
            <a:pPr lvl="1"/>
            <a:r>
              <a:rPr lang="en-US" dirty="0" smtClean="0"/>
              <a:t>Bagasse Diffusion - Single </a:t>
            </a:r>
            <a:r>
              <a:rPr lang="en-US" dirty="0"/>
              <a:t>mill ahead of the </a:t>
            </a:r>
            <a:r>
              <a:rPr lang="en-US" dirty="0" smtClean="0"/>
              <a:t>diffuser </a:t>
            </a:r>
          </a:p>
          <a:p>
            <a:pPr lvl="1"/>
            <a:r>
              <a:rPr lang="en-US" dirty="0" smtClean="0"/>
              <a:t>Cane diffusion - Accepts </a:t>
            </a:r>
            <a:r>
              <a:rPr lang="en-US" dirty="0"/>
              <a:t>prepared cane directly into the </a:t>
            </a:r>
            <a:r>
              <a:rPr lang="en-US" dirty="0" smtClean="0"/>
              <a:t>diffuser</a:t>
            </a:r>
          </a:p>
          <a:p>
            <a:pPr lvl="0"/>
            <a:r>
              <a:rPr lang="en-US" dirty="0" smtClean="0"/>
              <a:t>The </a:t>
            </a:r>
            <a:r>
              <a:rPr lang="en-US" dirty="0"/>
              <a:t>basic difference between the two is that the cane diffuser requires more extraction stages as it is fed with material containing more sucrose. </a:t>
            </a:r>
            <a:endParaRPr lang="en-US" dirty="0" smtClean="0"/>
          </a:p>
          <a:p>
            <a:pPr lvl="0"/>
            <a:r>
              <a:rPr lang="en-US" dirty="0" smtClean="0"/>
              <a:t>In </a:t>
            </a:r>
            <a:r>
              <a:rPr lang="en-US" dirty="0"/>
              <a:t>bagasse diffusion over 50% of the juice is squeezed off by the pre-extraction mill and the rest is subjected to the diffusion process.</a:t>
            </a:r>
          </a:p>
          <a:p>
            <a:pPr lvl="0"/>
            <a:r>
              <a:rPr lang="en-US" dirty="0" smtClean="0"/>
              <a:t>Cane </a:t>
            </a:r>
            <a:r>
              <a:rPr lang="en-US" dirty="0"/>
              <a:t>diffusers have generally shown themselves to be considerably more cost-effective, and are almost exclusively </a:t>
            </a:r>
            <a:r>
              <a:rPr lang="en-US" dirty="0" err="1"/>
              <a:t>favoured</a:t>
            </a:r>
            <a:r>
              <a:rPr lang="en-US" dirty="0"/>
              <a:t> in preference to bagasse diffusers in new installations.</a:t>
            </a:r>
          </a:p>
        </p:txBody>
      </p:sp>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Horizontal Bed Diffuser</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lvl="0"/>
            <a:r>
              <a:rPr lang="en-US" dirty="0" smtClean="0"/>
              <a:t>Consists </a:t>
            </a:r>
            <a:r>
              <a:rPr lang="en-US" dirty="0"/>
              <a:t>of a long rectangular vessel/tank of 50 – 60 m through which the prepared cane slowly moves while water and thin juice percolates through the bed to wash out the juice. </a:t>
            </a:r>
            <a:endParaRPr lang="en-US" dirty="0" smtClean="0"/>
          </a:p>
          <a:p>
            <a:pPr lvl="0"/>
            <a:r>
              <a:rPr lang="en-US" dirty="0" smtClean="0"/>
              <a:t>The </a:t>
            </a:r>
            <a:r>
              <a:rPr lang="en-US" dirty="0"/>
              <a:t>diluted juice is applied to the bed of cane in anything from 10 – 18 stages.</a:t>
            </a:r>
          </a:p>
          <a:p>
            <a:pPr lvl="0"/>
            <a:r>
              <a:rPr lang="en-US" dirty="0"/>
              <a:t>The best known horizontal bed diffusers are the B.M.A and de </a:t>
            </a:r>
            <a:r>
              <a:rPr lang="en-US" dirty="0" err="1"/>
              <a:t>Smet</a:t>
            </a:r>
            <a:r>
              <a:rPr lang="en-US" dirty="0"/>
              <a:t> types. The main difference between the two is the type of conveyor used to move the bagasse. </a:t>
            </a:r>
            <a:endParaRPr lang="en-US" dirty="0" smtClean="0"/>
          </a:p>
          <a:p>
            <a:pPr lvl="1"/>
            <a:r>
              <a:rPr lang="en-US" dirty="0" smtClean="0"/>
              <a:t>B.M.A</a:t>
            </a:r>
            <a:r>
              <a:rPr lang="en-US" dirty="0"/>
              <a:t>. has a </a:t>
            </a:r>
            <a:r>
              <a:rPr lang="en-US" dirty="0" smtClean="0"/>
              <a:t>drag-type </a:t>
            </a:r>
            <a:r>
              <a:rPr lang="en-US" dirty="0"/>
              <a:t>conveyor running on a fixed </a:t>
            </a:r>
            <a:r>
              <a:rPr lang="en-US" dirty="0" smtClean="0"/>
              <a:t>screen</a:t>
            </a:r>
          </a:p>
          <a:p>
            <a:pPr lvl="1"/>
            <a:r>
              <a:rPr lang="en-US" dirty="0"/>
              <a:t>D</a:t>
            </a:r>
            <a:r>
              <a:rPr lang="en-US" dirty="0" smtClean="0"/>
              <a:t>e </a:t>
            </a:r>
            <a:r>
              <a:rPr lang="en-US" dirty="0" err="1"/>
              <a:t>Smet</a:t>
            </a:r>
            <a:r>
              <a:rPr lang="en-US" dirty="0"/>
              <a:t> uses a moving screen consisting of an apron type conveyor made of screen sections. The conveyor moves at about 1 </a:t>
            </a:r>
            <a:r>
              <a:rPr lang="en-US" dirty="0" err="1"/>
              <a:t>metre</a:t>
            </a:r>
            <a:r>
              <a:rPr lang="en-US" dirty="0"/>
              <a:t>/minute which presents drive problems as it is difficult to maintain a constant speed so slow. </a:t>
            </a:r>
            <a:r>
              <a:rPr lang="en-US" dirty="0" smtClean="0"/>
              <a:t>The </a:t>
            </a:r>
            <a:r>
              <a:rPr lang="en-US" dirty="0"/>
              <a:t>latest types of drives are variable speed electric motors with epicycle gears or hydraulic motors and gears. </a:t>
            </a:r>
            <a:endParaRPr lang="en-US" dirty="0" smtClean="0"/>
          </a:p>
          <a:p>
            <a:r>
              <a:rPr lang="en-US" dirty="0" smtClean="0"/>
              <a:t>The </a:t>
            </a:r>
            <a:r>
              <a:rPr lang="en-US" dirty="0" err="1"/>
              <a:t>Huletts</a:t>
            </a:r>
            <a:r>
              <a:rPr lang="en-US" dirty="0"/>
              <a:t> diffuser and the Australia Burnett Diffuser are also horizontal bed type diffusers.</a:t>
            </a:r>
          </a:p>
          <a:p>
            <a:pPr lvl="0"/>
            <a:endParaRPr lang="en-ZA" dirty="0"/>
          </a:p>
        </p:txBody>
      </p:sp>
    </p:spTree>
    <p:extLst>
      <p:ext uri="{BB962C8B-B14F-4D97-AF65-F5344CB8AC3E}">
        <p14:creationId xmlns:p14="http://schemas.microsoft.com/office/powerpoint/2010/main" val="1813868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9C888A-77D4-40A1-BC50-E297AC87C7BD}"/>
</file>

<file path=customXml/itemProps2.xml><?xml version="1.0" encoding="utf-8"?>
<ds:datastoreItem xmlns:ds="http://schemas.openxmlformats.org/officeDocument/2006/customXml" ds:itemID="{6424AC87-8C01-48C6-982F-C24D6C99AD0F}"/>
</file>

<file path=customXml/itemProps3.xml><?xml version="1.0" encoding="utf-8"?>
<ds:datastoreItem xmlns:ds="http://schemas.openxmlformats.org/officeDocument/2006/customXml" ds:itemID="{3EB66BD5-9304-48F6-ACB1-EFEB72629111}"/>
</file>

<file path=docProps/app.xml><?xml version="1.0" encoding="utf-8"?>
<Properties xmlns="http://schemas.openxmlformats.org/officeDocument/2006/extended-properties" xmlns:vt="http://schemas.openxmlformats.org/officeDocument/2006/docPropsVTypes">
  <Template/>
  <TotalTime>4817</TotalTime>
  <Words>4745</Words>
  <Application>Microsoft Office PowerPoint</Application>
  <PresentationFormat>On-screen Show (4:3)</PresentationFormat>
  <Paragraphs>316</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PowerPoint Presentation</vt:lpstr>
      <vt:lpstr>Diffusion</vt:lpstr>
      <vt:lpstr>Diffusion (cont.)</vt:lpstr>
      <vt:lpstr>Diffusion (cont.)</vt:lpstr>
      <vt:lpstr>True Diffusion</vt:lpstr>
      <vt:lpstr>Displacement/Washing</vt:lpstr>
      <vt:lpstr>Mixing</vt:lpstr>
      <vt:lpstr>Cane and Bagasse Diffusion</vt:lpstr>
      <vt:lpstr>Horizontal Bed Diffuser</vt:lpstr>
      <vt:lpstr>Moving Bed Cane Diffuser</vt:lpstr>
      <vt:lpstr>Moving Bed Cane Diffuser (cont.)</vt:lpstr>
      <vt:lpstr>Moving Bed Cane Diffuser (cont.)</vt:lpstr>
      <vt:lpstr>Moving Bed Cane Diffuser (cont.)</vt:lpstr>
      <vt:lpstr>Moving Bed Cane Diffuser (cont.)</vt:lpstr>
      <vt:lpstr>A BMA Cane Diffuser</vt:lpstr>
      <vt:lpstr>Horizontal Bed Diffusers</vt:lpstr>
      <vt:lpstr>Factors Affecting Extraction Efficiency</vt:lpstr>
      <vt:lpstr>Operating Conditions: Temperature</vt:lpstr>
      <vt:lpstr>Operating Conditions: pH</vt:lpstr>
      <vt:lpstr>Operating conditions: Imbibition rate</vt:lpstr>
      <vt:lpstr>Operating Conditions: Bactericides</vt:lpstr>
      <vt:lpstr>Operating conditions: Retention Time</vt:lpstr>
      <vt:lpstr>Dewatering and Press Water</vt:lpstr>
      <vt:lpstr>Light Dewatering Devices</vt:lpstr>
      <vt:lpstr>Dewatering Mills</vt:lpstr>
      <vt:lpstr>Dewatering Mills (cont.)</vt:lpstr>
      <vt:lpstr>Comparing Milling with Diffusion</vt:lpstr>
      <vt:lpstr>Advantages of Diffusers</vt:lpstr>
      <vt:lpstr>Disadvantages of Diffusers</vt:lpstr>
      <vt:lpstr>Diffuser Control</vt:lpstr>
      <vt:lpstr>Diffuser Control (cont.)</vt:lpstr>
      <vt:lpstr>Diffuser Control (cont.)</vt:lpstr>
      <vt:lpstr>Diffuser Control (cont.)</vt:lpstr>
      <vt:lpstr>Diffuser Control (cont.)</vt:lpstr>
      <vt:lpstr>Diffuser Control (cont.)</vt:lpstr>
      <vt:lpstr>Instrumentation and Electrical</vt:lpstr>
      <vt:lpstr>Instrumentation and Electrical (cont.)</vt:lpstr>
      <vt:lpstr>Instrumentation and Electrical</vt:lpstr>
      <vt:lpstr>Maintenance of Diffuser</vt:lpstr>
      <vt:lpstr>Microbiological Factors</vt:lpstr>
      <vt:lpstr>Microbiological Factors (cont.)</vt:lpstr>
      <vt:lpstr>Microbiological Factors (cont.)</vt:lpstr>
      <vt:lpstr>Microbiological Factors (cont.)</vt:lpstr>
      <vt:lpstr>Microbiological Factors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226</cp:revision>
  <dcterms:created xsi:type="dcterms:W3CDTF">2016-11-15T07:03:29Z</dcterms:created>
  <dcterms:modified xsi:type="dcterms:W3CDTF">2019-05-10T11:02:39Z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