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3" r:id="rId2"/>
    <p:sldId id="482" r:id="rId3"/>
    <p:sldId id="495" r:id="rId4"/>
    <p:sldId id="494" r:id="rId5"/>
    <p:sldId id="486" r:id="rId6"/>
    <p:sldId id="49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75" autoAdjust="0"/>
    <p:restoredTop sz="94582" autoAdjust="0"/>
  </p:normalViewPr>
  <p:slideViewPr>
    <p:cSldViewPr>
      <p:cViewPr>
        <p:scale>
          <a:sx n="66" d="100"/>
          <a:sy n="66" d="100"/>
        </p:scale>
        <p:origin x="-82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 userDrawn="1"/>
        </p:nvSpPr>
        <p:spPr>
          <a:xfrm>
            <a:off x="395536" y="476672"/>
            <a:ext cx="5544616" cy="1754326"/>
          </a:xfrm>
          <a:prstGeom prst="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C00000"/>
                </a:solidFill>
                <a:latin typeface="+mj-lt"/>
              </a:rPr>
              <a:t>NQF 5: OCCUPATIONAL CERTIFICATE: SUGAR PROCESSING CONTROLLER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5501695"/>
            <a:ext cx="2160240" cy="1334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242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4910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833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583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3445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2287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008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3666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927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7775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8462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8500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691680" y="2996952"/>
            <a:ext cx="7056784" cy="2232248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800" dirty="0" smtClean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KNOWLEDGE COMPONENT: MODULE 4: SUGAR JUICE </a:t>
            </a:r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EXTRACTION: KT6: JUICE SCREENING</a:t>
            </a:r>
            <a:endParaRPr lang="en-US" sz="2400" dirty="0" smtClean="0">
              <a:solidFill>
                <a:srgbClr val="C0504D">
                  <a:lumMod val="75000"/>
                </a:srgbClr>
              </a:solidFill>
            </a:endParaRPr>
          </a:p>
          <a:p>
            <a:endParaRPr lang="en-ZA" sz="2400" dirty="0">
              <a:solidFill>
                <a:srgbClr val="C0504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09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Juice Screening</a:t>
            </a:r>
            <a:endParaRPr lang="en-ZA" sz="48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lvl="0"/>
            <a:r>
              <a:rPr lang="en-US" dirty="0"/>
              <a:t>Mixed juice from a milling tandem contains a large quantity of suspended material (sand and bagasse) which needs to be removed before the juice is massed and processed. </a:t>
            </a:r>
            <a:endParaRPr lang="en-US" dirty="0" smtClean="0"/>
          </a:p>
          <a:p>
            <a:pPr lvl="0"/>
            <a:r>
              <a:rPr lang="en-US" dirty="0" smtClean="0"/>
              <a:t>If </a:t>
            </a:r>
            <a:r>
              <a:rPr lang="en-US" dirty="0"/>
              <a:t>not removed this material would cause choking problems in the juice heaters and scales and would overload the clarifiers.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964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Juice </a:t>
            </a:r>
            <a:r>
              <a:rPr lang="en-ZA" sz="4800" dirty="0" smtClean="0"/>
              <a:t>Screening (cont.)</a:t>
            </a:r>
            <a:endParaRPr lang="en-ZA" sz="48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lvl="0"/>
            <a:r>
              <a:rPr lang="en-US" dirty="0" smtClean="0"/>
              <a:t>Screening </a:t>
            </a:r>
            <a:r>
              <a:rPr lang="en-US" dirty="0"/>
              <a:t>also aids in pumping and heating particularly when plate heat exchanges are used.</a:t>
            </a:r>
          </a:p>
          <a:p>
            <a:pPr lvl="0"/>
            <a:r>
              <a:rPr lang="en-US" dirty="0"/>
              <a:t>Diffuser juice, because of the screening effect of the cane bed itself, has less than half a percent of suspended solids and screening diffuser juice is optional - most factories screen while some diffusion plants have dispensed with screens.</a:t>
            </a:r>
          </a:p>
          <a:p>
            <a:pPr lvl="0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1910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Juice Screening (cont.)</a:t>
            </a:r>
            <a:endParaRPr lang="en-ZA" sz="48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63158"/>
            <a:ext cx="1493837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469" y="1700808"/>
            <a:ext cx="4003003" cy="2069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65" r="7761"/>
          <a:stretch/>
        </p:blipFill>
        <p:spPr bwMode="auto">
          <a:xfrm>
            <a:off x="611560" y="3748683"/>
            <a:ext cx="4180114" cy="256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20948" y="6372036"/>
            <a:ext cx="196133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Vibrating screens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82618" y="2416692"/>
            <a:ext cx="145728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DSM </a:t>
            </a:r>
            <a:r>
              <a:rPr lang="en-US" dirty="0" smtClean="0"/>
              <a:t>screen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38301" y="3918226"/>
            <a:ext cx="196133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Rotary screens</a:t>
            </a:r>
          </a:p>
        </p:txBody>
      </p:sp>
    </p:spTree>
    <p:extLst>
      <p:ext uri="{BB962C8B-B14F-4D97-AF65-F5344CB8AC3E}">
        <p14:creationId xmlns:p14="http://schemas.microsoft.com/office/powerpoint/2010/main" val="88517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Sand Removal</a:t>
            </a:r>
            <a:endParaRPr lang="en-ZA" sz="48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lvl="0"/>
            <a:r>
              <a:rPr lang="en-US" smtClean="0"/>
              <a:t>Sand </a:t>
            </a:r>
            <a:r>
              <a:rPr lang="en-US" dirty="0"/>
              <a:t>settling tanks are not wise because the extra residence time can cause sugar losses.</a:t>
            </a:r>
          </a:p>
          <a:p>
            <a:pPr lvl="0"/>
            <a:r>
              <a:rPr lang="en-US" dirty="0"/>
              <a:t>In a diffuser, most of the sand remains in the bagasse and ends up in the boilers where it is disposed of with the boiler ash. </a:t>
            </a:r>
            <a:endParaRPr lang="en-US" dirty="0" smtClean="0"/>
          </a:p>
          <a:p>
            <a:pPr lvl="0"/>
            <a:r>
              <a:rPr lang="en-US" dirty="0" smtClean="0"/>
              <a:t>However</a:t>
            </a:r>
            <a:r>
              <a:rPr lang="en-US" dirty="0"/>
              <a:t>, serious boiler erosion results due to the “sandblasting effect” of the sand in the bagasse.</a:t>
            </a:r>
          </a:p>
          <a:p>
            <a:pPr lvl="0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457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Sand </a:t>
            </a:r>
            <a:r>
              <a:rPr lang="en-ZA" sz="4800" dirty="0" smtClean="0"/>
              <a:t>Removal (cont.)</a:t>
            </a:r>
            <a:endParaRPr lang="en-ZA" sz="48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lvl="0"/>
            <a:r>
              <a:rPr lang="en-US" dirty="0" smtClean="0"/>
              <a:t>Sand </a:t>
            </a:r>
            <a:r>
              <a:rPr lang="en-US" dirty="0"/>
              <a:t>settling tanks are not wise because the extra residence time can cause sugar losses.</a:t>
            </a:r>
          </a:p>
          <a:p>
            <a:pPr lvl="0"/>
            <a:r>
              <a:rPr lang="en-US" dirty="0"/>
              <a:t>In a diffuser, most of the sand remains in the bagasse and ends up in the boilers where it is disposed of with the boiler ash. </a:t>
            </a:r>
            <a:endParaRPr lang="en-US" dirty="0" smtClean="0"/>
          </a:p>
          <a:p>
            <a:pPr lvl="0"/>
            <a:r>
              <a:rPr lang="en-US" dirty="0" smtClean="0"/>
              <a:t>However</a:t>
            </a:r>
            <a:r>
              <a:rPr lang="en-US" dirty="0"/>
              <a:t>, serious boiler erosion results due to the “sandblasting effect” of the sand in the bagasse.</a:t>
            </a:r>
          </a:p>
          <a:p>
            <a:pPr lvl="0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3299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83F3D944B9D242BC2B2B737E9F12DD" ma:contentTypeVersion="0" ma:contentTypeDescription="Create a new document." ma:contentTypeScope="" ma:versionID="ed1326efab41682ffb28ddec2618079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53f2d8843fd2aa64b81f9e8c63a66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28FF57-4920-4F9A-8C7B-69FF90D32BF8}"/>
</file>

<file path=customXml/itemProps2.xml><?xml version="1.0" encoding="utf-8"?>
<ds:datastoreItem xmlns:ds="http://schemas.openxmlformats.org/officeDocument/2006/customXml" ds:itemID="{A438D056-0BFF-410E-B878-D96E8ABAC7AE}"/>
</file>

<file path=customXml/itemProps3.xml><?xml version="1.0" encoding="utf-8"?>
<ds:datastoreItem xmlns:ds="http://schemas.openxmlformats.org/officeDocument/2006/customXml" ds:itemID="{A487FE1B-89C0-47A4-9135-48B2BB2CD08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4812</TotalTime>
  <Words>276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Juice Screening</vt:lpstr>
      <vt:lpstr>Juice Screening (cont.)</vt:lpstr>
      <vt:lpstr>Juice Screening (cont.)</vt:lpstr>
      <vt:lpstr>Sand Removal</vt:lpstr>
      <vt:lpstr>Sand Removal (cont.)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Merida Roets</dc:creator>
  <cp:lastModifiedBy>User</cp:lastModifiedBy>
  <cp:revision>226</cp:revision>
  <dcterms:created xsi:type="dcterms:W3CDTF">2016-11-15T07:03:29Z</dcterms:created>
  <dcterms:modified xsi:type="dcterms:W3CDTF">2019-05-10T11:05:15Z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0x010100D883F3D944B9D242BC2B2B737E9F12DD</vt:lpwstr>
  </property>
</Properties>
</file>