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83" r:id="rId2"/>
    <p:sldId id="482" r:id="rId3"/>
    <p:sldId id="500" r:id="rId4"/>
    <p:sldId id="497" r:id="rId5"/>
    <p:sldId id="498" r:id="rId6"/>
    <p:sldId id="49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375" autoAdjust="0"/>
    <p:restoredTop sz="94582" autoAdjust="0"/>
  </p:normalViewPr>
  <p:slideViewPr>
    <p:cSldViewPr>
      <p:cViewPr>
        <p:scale>
          <a:sx n="66" d="100"/>
          <a:sy n="66" d="100"/>
        </p:scale>
        <p:origin x="-108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 userDrawn="1"/>
        </p:nvSpPr>
        <p:spPr>
          <a:xfrm>
            <a:off x="395536" y="476672"/>
            <a:ext cx="5544616" cy="1754326"/>
          </a:xfrm>
          <a:prstGeom prst="rect">
            <a:avLst/>
          </a:prstGeom>
          <a:solidFill>
            <a:schemeClr val="bg1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 smtClean="0">
                <a:solidFill>
                  <a:srgbClr val="C00000"/>
                </a:solidFill>
                <a:latin typeface="+mj-lt"/>
              </a:rPr>
              <a:t>NQF 5: OCCUPATIONAL CERTIFICATE: SUGAR PROCESSING CONTROLLER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5501695"/>
            <a:ext cx="2160240" cy="13340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99242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D3F1-B886-4AA3-90B5-F60263DF2F6E}" type="datetimeFigureOut">
              <a:rPr lang="en-ZA" smtClean="0"/>
              <a:t>2019/05/10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349108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D3F1-B886-4AA3-90B5-F60263DF2F6E}" type="datetimeFigureOut">
              <a:rPr lang="en-ZA" smtClean="0"/>
              <a:t>2019/05/10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58339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D3F1-B886-4AA3-90B5-F60263DF2F6E}" type="datetimeFigureOut">
              <a:rPr lang="en-ZA" smtClean="0"/>
              <a:t>2019/05/10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965831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D3F1-B886-4AA3-90B5-F60263DF2F6E}" type="datetimeFigureOut">
              <a:rPr lang="en-ZA" smtClean="0"/>
              <a:t>2019/05/10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534459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D3F1-B886-4AA3-90B5-F60263DF2F6E}" type="datetimeFigureOut">
              <a:rPr lang="en-ZA" smtClean="0"/>
              <a:t>2019/05/10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622875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D3F1-B886-4AA3-90B5-F60263DF2F6E}" type="datetimeFigureOut">
              <a:rPr lang="en-ZA" smtClean="0"/>
              <a:t>2019/05/10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860080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D3F1-B886-4AA3-90B5-F60263DF2F6E}" type="datetimeFigureOut">
              <a:rPr lang="en-ZA" smtClean="0"/>
              <a:t>2019/05/10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136660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D3F1-B886-4AA3-90B5-F60263DF2F6E}" type="datetimeFigureOut">
              <a:rPr lang="en-ZA" smtClean="0"/>
              <a:t>2019/05/10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199279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D3F1-B886-4AA3-90B5-F60263DF2F6E}" type="datetimeFigureOut">
              <a:rPr lang="en-ZA" smtClean="0"/>
              <a:t>2019/05/10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177752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D3F1-B886-4AA3-90B5-F60263DF2F6E}" type="datetimeFigureOut">
              <a:rPr lang="en-ZA" smtClean="0"/>
              <a:t>2019/05/10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884622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33D3F1-B886-4AA3-90B5-F60263DF2F6E}" type="datetimeFigureOut">
              <a:rPr lang="en-ZA" smtClean="0"/>
              <a:t>2019/05/10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85008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1691680" y="2996952"/>
            <a:ext cx="7056784" cy="2232248"/>
          </a:xfrm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2800" dirty="0" smtClean="0">
              <a:solidFill>
                <a:srgbClr val="C0504D">
                  <a:lumMod val="75000"/>
                </a:srgbClr>
              </a:solidFill>
            </a:endParaRPr>
          </a:p>
          <a:p>
            <a:pPr algn="ctr"/>
            <a:r>
              <a:rPr lang="en-US" sz="2800" dirty="0" smtClean="0">
                <a:solidFill>
                  <a:srgbClr val="C0504D">
                    <a:lumMod val="75000"/>
                  </a:srgbClr>
                </a:solidFill>
              </a:rPr>
              <a:t>KNOWLEDGE COMPONENT: MODULE 4: SUGAR JUICE </a:t>
            </a:r>
            <a:r>
              <a:rPr lang="en-US" sz="2800" dirty="0" smtClean="0">
                <a:solidFill>
                  <a:srgbClr val="C0504D">
                    <a:lumMod val="75000"/>
                  </a:srgbClr>
                </a:solidFill>
              </a:rPr>
              <a:t>EXTRACTION: KT7: JUICE MASSING AND CORRECTIVE MEASURES</a:t>
            </a:r>
            <a:endParaRPr lang="en-US" sz="2400" dirty="0" smtClean="0">
              <a:solidFill>
                <a:srgbClr val="C0504D">
                  <a:lumMod val="75000"/>
                </a:srgbClr>
              </a:solidFill>
            </a:endParaRPr>
          </a:p>
          <a:p>
            <a:endParaRPr lang="en-ZA" sz="2400" dirty="0">
              <a:solidFill>
                <a:srgbClr val="C0504D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9095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ZA" sz="4800" dirty="0" smtClean="0"/>
              <a:t>Juice </a:t>
            </a:r>
            <a:r>
              <a:rPr lang="en-ZA" sz="4800" dirty="0" smtClean="0"/>
              <a:t>Massing Objectives</a:t>
            </a:r>
            <a:endParaRPr lang="en-ZA" sz="4800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  <a:solidFill>
            <a:schemeClr val="bg1">
              <a:lumMod val="95000"/>
              <a:alpha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r>
              <a:rPr lang="en-ZA" dirty="0"/>
              <a:t>Accurate massing of mixed juice is critical to the South African industry </a:t>
            </a:r>
            <a:r>
              <a:rPr lang="en-ZA" dirty="0" smtClean="0"/>
              <a:t>for:</a:t>
            </a:r>
          </a:p>
          <a:p>
            <a:pPr lvl="1"/>
            <a:r>
              <a:rPr lang="en-ZA" dirty="0" smtClean="0"/>
              <a:t>Cane </a:t>
            </a:r>
            <a:r>
              <a:rPr lang="en-ZA" dirty="0"/>
              <a:t>payment </a:t>
            </a:r>
            <a:r>
              <a:rPr lang="en-ZA" dirty="0" smtClean="0"/>
              <a:t>purposes</a:t>
            </a:r>
          </a:p>
          <a:p>
            <a:pPr lvl="1"/>
            <a:r>
              <a:rPr lang="en-ZA" dirty="0" smtClean="0"/>
              <a:t>Controlling </a:t>
            </a:r>
            <a:r>
              <a:rPr lang="en-ZA" dirty="0"/>
              <a:t>performance in a </a:t>
            </a:r>
            <a:r>
              <a:rPr lang="en-ZA" dirty="0" smtClean="0"/>
              <a:t>factory</a:t>
            </a:r>
          </a:p>
        </p:txBody>
      </p:sp>
    </p:spTree>
    <p:extLst>
      <p:ext uri="{BB962C8B-B14F-4D97-AF65-F5344CB8AC3E}">
        <p14:creationId xmlns:p14="http://schemas.microsoft.com/office/powerpoint/2010/main" val="3119641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ZA" sz="4800" dirty="0" smtClean="0"/>
              <a:t>Juice </a:t>
            </a:r>
            <a:r>
              <a:rPr lang="en-ZA" sz="4800" dirty="0" smtClean="0"/>
              <a:t>Massing System</a:t>
            </a:r>
            <a:endParaRPr lang="en-ZA" sz="4800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  <a:solidFill>
            <a:schemeClr val="bg1">
              <a:lumMod val="95000"/>
              <a:alpha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r>
              <a:rPr lang="en-ZA" dirty="0" smtClean="0"/>
              <a:t>The </a:t>
            </a:r>
            <a:r>
              <a:rPr lang="en-ZA" dirty="0"/>
              <a:t>batch weighing system usually employed in the South African sugar industry consists </a:t>
            </a:r>
            <a:r>
              <a:rPr lang="en-ZA" dirty="0" smtClean="0"/>
              <a:t>of:</a:t>
            </a:r>
          </a:p>
          <a:p>
            <a:pPr lvl="1"/>
            <a:r>
              <a:rPr lang="en-ZA" dirty="0" smtClean="0"/>
              <a:t>load cells </a:t>
            </a:r>
          </a:p>
          <a:p>
            <a:pPr lvl="1"/>
            <a:r>
              <a:rPr lang="en-ZA" dirty="0" smtClean="0"/>
              <a:t>holding tanks </a:t>
            </a:r>
          </a:p>
          <a:p>
            <a:pPr lvl="1"/>
            <a:r>
              <a:rPr lang="en-ZA" dirty="0" smtClean="0"/>
              <a:t>weighing bins </a:t>
            </a:r>
          </a:p>
          <a:p>
            <a:pPr lvl="1"/>
            <a:r>
              <a:rPr lang="en-ZA" dirty="0" smtClean="0"/>
              <a:t>processors </a:t>
            </a:r>
          </a:p>
          <a:p>
            <a:pPr lvl="1"/>
            <a:r>
              <a:rPr lang="en-ZA" dirty="0" smtClean="0"/>
              <a:t>valves </a:t>
            </a:r>
            <a:r>
              <a:rPr lang="en-ZA" dirty="0"/>
              <a:t>and </a:t>
            </a:r>
            <a:endParaRPr lang="en-ZA" dirty="0" smtClean="0"/>
          </a:p>
          <a:p>
            <a:pPr lvl="1"/>
            <a:r>
              <a:rPr lang="en-ZA" dirty="0" smtClean="0"/>
              <a:t>actuators</a:t>
            </a:r>
          </a:p>
        </p:txBody>
      </p:sp>
    </p:spTree>
    <p:extLst>
      <p:ext uri="{BB962C8B-B14F-4D97-AF65-F5344CB8AC3E}">
        <p14:creationId xmlns:p14="http://schemas.microsoft.com/office/powerpoint/2010/main" val="231295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ZA" sz="4800" dirty="0" smtClean="0"/>
              <a:t>Juice </a:t>
            </a:r>
            <a:r>
              <a:rPr lang="en-ZA" sz="4800" dirty="0" smtClean="0"/>
              <a:t>Massing (cont.)</a:t>
            </a:r>
            <a:endParaRPr lang="en-ZA" sz="4800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  <a:solidFill>
            <a:schemeClr val="bg1">
              <a:lumMod val="95000"/>
              <a:alpha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 fontScale="92500" lnSpcReduction="10000"/>
          </a:bodyPr>
          <a:lstStyle/>
          <a:p>
            <a:r>
              <a:rPr lang="en-ZA" dirty="0" smtClean="0"/>
              <a:t>Due </a:t>
            </a:r>
            <a:r>
              <a:rPr lang="en-ZA" dirty="0"/>
              <a:t>to the nature of the mechanism used, the system can be subject to frequent downtime because </a:t>
            </a:r>
            <a:r>
              <a:rPr lang="en-ZA" dirty="0" smtClean="0"/>
              <a:t>of:</a:t>
            </a:r>
          </a:p>
          <a:p>
            <a:pPr lvl="1"/>
            <a:r>
              <a:rPr lang="en-ZA" dirty="0" smtClean="0"/>
              <a:t>mechanical malfunctions </a:t>
            </a:r>
          </a:p>
          <a:p>
            <a:pPr lvl="1"/>
            <a:r>
              <a:rPr lang="en-ZA" dirty="0" smtClean="0"/>
              <a:t>electronic </a:t>
            </a:r>
            <a:r>
              <a:rPr lang="en-ZA" dirty="0"/>
              <a:t>malfunctions. </a:t>
            </a:r>
            <a:endParaRPr lang="en-ZA" dirty="0" smtClean="0"/>
          </a:p>
          <a:p>
            <a:r>
              <a:rPr lang="en-ZA" dirty="0" smtClean="0"/>
              <a:t>Any </a:t>
            </a:r>
            <a:r>
              <a:rPr lang="en-ZA" dirty="0"/>
              <a:t>errors or interruptions within the weighing system could result </a:t>
            </a:r>
            <a:r>
              <a:rPr lang="en-ZA" dirty="0" smtClean="0"/>
              <a:t>in:</a:t>
            </a:r>
          </a:p>
          <a:p>
            <a:pPr lvl="1"/>
            <a:r>
              <a:rPr lang="en-ZA" dirty="0" smtClean="0"/>
              <a:t>mixed </a:t>
            </a:r>
            <a:r>
              <a:rPr lang="en-ZA" dirty="0"/>
              <a:t>juice weighing being suspended or </a:t>
            </a:r>
            <a:endParaRPr lang="en-ZA" dirty="0" smtClean="0"/>
          </a:p>
          <a:p>
            <a:pPr lvl="1"/>
            <a:r>
              <a:rPr lang="en-ZA" dirty="0" smtClean="0"/>
              <a:t>the </a:t>
            </a:r>
            <a:r>
              <a:rPr lang="en-ZA" dirty="0"/>
              <a:t>mill stopping until the problem is rectified. </a:t>
            </a:r>
            <a:endParaRPr lang="en-ZA" dirty="0" smtClean="0"/>
          </a:p>
          <a:p>
            <a:r>
              <a:rPr lang="en-ZA" dirty="0" smtClean="0"/>
              <a:t>During </a:t>
            </a:r>
            <a:r>
              <a:rPr lang="en-ZA" dirty="0"/>
              <a:t>these periods, the </a:t>
            </a:r>
            <a:r>
              <a:rPr lang="en-ZA" dirty="0" err="1"/>
              <a:t>unweighed</a:t>
            </a:r>
            <a:r>
              <a:rPr lang="en-ZA" dirty="0"/>
              <a:t> mixed juice has to be estimated as accurately as possible.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817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ZA" sz="4800" dirty="0" smtClean="0"/>
              <a:t>Juice </a:t>
            </a:r>
            <a:r>
              <a:rPr lang="en-ZA" sz="4800" dirty="0" smtClean="0"/>
              <a:t>Massing (cont.)</a:t>
            </a:r>
            <a:endParaRPr lang="en-ZA" sz="4800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  <a:solidFill>
            <a:schemeClr val="bg1">
              <a:lumMod val="95000"/>
              <a:alpha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 fontScale="92500" lnSpcReduction="20000"/>
          </a:bodyPr>
          <a:lstStyle/>
          <a:p>
            <a:r>
              <a:rPr lang="en-ZA" dirty="0" smtClean="0"/>
              <a:t>The </a:t>
            </a:r>
            <a:r>
              <a:rPr lang="en-ZA" dirty="0"/>
              <a:t>Cane Testing Service (CTS) has developed a number of methods for estimating the mass of mixed juice in such an event. </a:t>
            </a:r>
            <a:endParaRPr lang="en-ZA" dirty="0" smtClean="0"/>
          </a:p>
          <a:p>
            <a:r>
              <a:rPr lang="en-ZA" dirty="0" smtClean="0"/>
              <a:t>These </a:t>
            </a:r>
            <a:r>
              <a:rPr lang="en-ZA" dirty="0"/>
              <a:t>methods usually involve the use of an assumed pol factor, the value of which may differ according to the amount of cane already crushed in the week. </a:t>
            </a:r>
            <a:endParaRPr lang="en-ZA" dirty="0" smtClean="0"/>
          </a:p>
          <a:p>
            <a:r>
              <a:rPr lang="en-ZA" dirty="0" smtClean="0"/>
              <a:t>Due </a:t>
            </a:r>
            <a:r>
              <a:rPr lang="en-ZA" dirty="0"/>
              <a:t>to the indirect nature of such a correction, and the need for decision making at laboratory manager level, the correction of the mixed juice mass can be lengthy and disputes as to its validity can arise. </a:t>
            </a:r>
            <a:endParaRPr lang="en-ZA" dirty="0" smtClean="0"/>
          </a:p>
        </p:txBody>
      </p:sp>
    </p:spTree>
    <p:extLst>
      <p:ext uri="{BB962C8B-B14F-4D97-AF65-F5344CB8AC3E}">
        <p14:creationId xmlns:p14="http://schemas.microsoft.com/office/powerpoint/2010/main" val="948130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ZA" sz="4800" dirty="0" smtClean="0"/>
              <a:t>Juice </a:t>
            </a:r>
            <a:r>
              <a:rPr lang="en-ZA" sz="4800" dirty="0" smtClean="0"/>
              <a:t>Massing (cont.)</a:t>
            </a:r>
            <a:endParaRPr lang="en-ZA" sz="4800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  <a:solidFill>
            <a:schemeClr val="bg1">
              <a:lumMod val="95000"/>
              <a:alpha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ZA" dirty="0" smtClean="0"/>
              <a:t>The </a:t>
            </a:r>
            <a:r>
              <a:rPr lang="en-ZA" dirty="0"/>
              <a:t>juice weighing system at the </a:t>
            </a:r>
            <a:r>
              <a:rPr lang="en-ZA" dirty="0" err="1"/>
              <a:t>Umzimkulu</a:t>
            </a:r>
            <a:r>
              <a:rPr lang="en-ZA" dirty="0"/>
              <a:t> </a:t>
            </a:r>
            <a:r>
              <a:rPr lang="en-ZA" dirty="0" smtClean="0"/>
              <a:t>mill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780928"/>
            <a:ext cx="6120680" cy="34768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79651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883F3D944B9D242BC2B2B737E9F12DD" ma:contentTypeVersion="0" ma:contentTypeDescription="Create a new document." ma:contentTypeScope="" ma:versionID="ed1326efab41682ffb28ddec26180793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553f2d8843fd2aa64b81f9e8c63a6619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68BF4B2-0CDA-4406-A507-B089D7B1FF75}"/>
</file>

<file path=customXml/itemProps2.xml><?xml version="1.0" encoding="utf-8"?>
<ds:datastoreItem xmlns:ds="http://schemas.openxmlformats.org/officeDocument/2006/customXml" ds:itemID="{FDF16926-0182-4FBC-9B1D-324A5844A8B9}"/>
</file>

<file path=customXml/itemProps3.xml><?xml version="1.0" encoding="utf-8"?>
<ds:datastoreItem xmlns:ds="http://schemas.openxmlformats.org/officeDocument/2006/customXml" ds:itemID="{262ED918-8D93-4015-9DF4-250430772C9F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4820</TotalTime>
  <Words>257</Words>
  <Application>Microsoft Office PowerPoint</Application>
  <PresentationFormat>On-screen Show (4:3)</PresentationFormat>
  <Paragraphs>28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Juice Massing Objectives</vt:lpstr>
      <vt:lpstr>Juice Massing System</vt:lpstr>
      <vt:lpstr>Juice Massing (cont.)</vt:lpstr>
      <vt:lpstr>Juice Massing (cont.)</vt:lpstr>
      <vt:lpstr>Juice Massing (cont.)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 Merida Roets</dc:creator>
  <cp:lastModifiedBy>User</cp:lastModifiedBy>
  <cp:revision>227</cp:revision>
  <dcterms:created xsi:type="dcterms:W3CDTF">2016-11-15T07:03:29Z</dcterms:created>
  <dcterms:modified xsi:type="dcterms:W3CDTF">2019-05-10T11:13:00Z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0x010100D883F3D944B9D242BC2B2B737E9F12DD</vt:lpwstr>
  </property>
</Properties>
</file>