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482" r:id="rId3"/>
    <p:sldId id="500" r:id="rId4"/>
    <p:sldId id="507" r:id="rId5"/>
    <p:sldId id="497" r:id="rId6"/>
    <p:sldId id="498" r:id="rId7"/>
    <p:sldId id="506" r:id="rId8"/>
    <p:sldId id="501" r:id="rId9"/>
    <p:sldId id="502" r:id="rId10"/>
    <p:sldId id="499" r:id="rId11"/>
    <p:sldId id="503" r:id="rId12"/>
    <p:sldId id="504" r:id="rId13"/>
    <p:sldId id="50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10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2019/05/10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2019/05/10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2019/05/10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2019/05/10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4: SUGAR JUICE </a:t>
            </a:r>
            <a:r>
              <a:rPr lang="en-US" sz="2800" dirty="0" smtClean="0">
                <a:solidFill>
                  <a:srgbClr val="C0504D">
                    <a:lumMod val="75000"/>
                  </a:srgbClr>
                </a:solidFill>
              </a:rPr>
              <a:t>EXTRACTION: KT8: BAGASSE HANDLING</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Other uses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marL="0" indent="0">
              <a:buNone/>
            </a:pPr>
            <a:r>
              <a:rPr lang="en-ZA" b="1" dirty="0" smtClean="0"/>
              <a:t>As a substitute for wood</a:t>
            </a:r>
          </a:p>
          <a:p>
            <a:r>
              <a:rPr lang="en-ZA" dirty="0" smtClean="0"/>
              <a:t>Bagasse </a:t>
            </a:r>
            <a:r>
              <a:rPr lang="en-ZA" dirty="0"/>
              <a:t>is commonly used as a substitute for wood in many tropical and subtropical countries for the production of pulp, paper and board, such as India, China, Colombia, Iran, Thailand, and Argentina. </a:t>
            </a:r>
            <a:endParaRPr lang="en-ZA" dirty="0" smtClean="0"/>
          </a:p>
          <a:p>
            <a:r>
              <a:rPr lang="en-ZA" dirty="0" smtClean="0"/>
              <a:t>It </a:t>
            </a:r>
            <a:r>
              <a:rPr lang="en-ZA" dirty="0"/>
              <a:t>produces pulp with physical properties that are well suited for generic printing and writing papers as well as tissue products but it is also widely used for boxes and newspaper production. </a:t>
            </a:r>
            <a:endParaRPr lang="en-ZA" dirty="0" smtClean="0"/>
          </a:p>
          <a:p>
            <a:r>
              <a:rPr lang="en-ZA" dirty="0" smtClean="0"/>
              <a:t>It </a:t>
            </a:r>
            <a:r>
              <a:rPr lang="en-ZA" dirty="0"/>
              <a:t>can also be used for making boards resembling plywood or particle board, called bagasse board and </a:t>
            </a:r>
            <a:r>
              <a:rPr lang="en-ZA" dirty="0" err="1"/>
              <a:t>Xanita</a:t>
            </a:r>
            <a:r>
              <a:rPr lang="en-ZA" dirty="0"/>
              <a:t> board, and is considered a good substitute for plywood. It has wide usage for making partitions and furniture</a:t>
            </a:r>
            <a:r>
              <a:rPr lang="en-ZA" dirty="0" smtClean="0"/>
              <a:t>.</a:t>
            </a:r>
            <a:endParaRPr lang="en-US" dirty="0"/>
          </a:p>
        </p:txBody>
      </p:sp>
    </p:spTree>
    <p:extLst>
      <p:ext uri="{BB962C8B-B14F-4D97-AF65-F5344CB8AC3E}">
        <p14:creationId xmlns:p14="http://schemas.microsoft.com/office/powerpoint/2010/main" val="579651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Other uses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marL="0" indent="0">
              <a:buNone/>
            </a:pPr>
            <a:r>
              <a:rPr lang="en-ZA" b="1" dirty="0" smtClean="0"/>
              <a:t>As a substitute for wood (cont.)</a:t>
            </a:r>
          </a:p>
          <a:p>
            <a:r>
              <a:rPr lang="en-ZA" dirty="0" smtClean="0"/>
              <a:t>The </a:t>
            </a:r>
            <a:r>
              <a:rPr lang="en-ZA" dirty="0"/>
              <a:t>industrial process to convert bagasse into paper was developed in 1937 in a small laboratory in Hacienda </a:t>
            </a:r>
            <a:r>
              <a:rPr lang="en-ZA" dirty="0" err="1"/>
              <a:t>Paramonga</a:t>
            </a:r>
            <a:r>
              <a:rPr lang="en-ZA" dirty="0"/>
              <a:t>, a sugar mill on the coast of Peru owned by W.R. Grace Company. </a:t>
            </a:r>
            <a:endParaRPr lang="en-ZA" dirty="0" smtClean="0"/>
          </a:p>
          <a:p>
            <a:r>
              <a:rPr lang="en-ZA" dirty="0" smtClean="0"/>
              <a:t>With </a:t>
            </a:r>
            <a:r>
              <a:rPr lang="en-ZA" dirty="0"/>
              <a:t>a promising method, the company bought an old paper mill in Whippany, New Jersey and shipped bagasse from Peru to test the viability of the process on an industrial scale. </a:t>
            </a:r>
            <a:endParaRPr lang="en-ZA" dirty="0" smtClean="0"/>
          </a:p>
          <a:p>
            <a:r>
              <a:rPr lang="en-ZA" dirty="0" smtClean="0"/>
              <a:t>The </a:t>
            </a:r>
            <a:r>
              <a:rPr lang="en-ZA" dirty="0"/>
              <a:t>first paper manufacturing machines were designed in Germany and installed in the </a:t>
            </a:r>
            <a:r>
              <a:rPr lang="en-ZA" dirty="0" err="1"/>
              <a:t>Cartavio</a:t>
            </a:r>
            <a:r>
              <a:rPr lang="en-ZA" dirty="0"/>
              <a:t> sugar cane plant in 1938. </a:t>
            </a:r>
            <a:endParaRPr lang="en-ZA" dirty="0" smtClean="0"/>
          </a:p>
          <a:p>
            <a:r>
              <a:rPr lang="en-ZA" dirty="0" err="1" smtClean="0"/>
              <a:t>Sociedad</a:t>
            </a:r>
            <a:r>
              <a:rPr lang="en-ZA" dirty="0" smtClean="0"/>
              <a:t> </a:t>
            </a:r>
            <a:r>
              <a:rPr lang="en-ZA" dirty="0" err="1"/>
              <a:t>Paramonga</a:t>
            </a:r>
            <a:r>
              <a:rPr lang="en-ZA" dirty="0"/>
              <a:t> was bought in 1997 by </a:t>
            </a:r>
            <a:r>
              <a:rPr lang="en-ZA" dirty="0" err="1"/>
              <a:t>Quimpac</a:t>
            </a:r>
            <a:r>
              <a:rPr lang="en-ZA" dirty="0"/>
              <a:t> and in 2015 produced 90,000 metric tons of office paper, toilet paper and cardboard for the Peruvian market</a:t>
            </a:r>
            <a:r>
              <a:rPr lang="en-ZA" dirty="0" smtClean="0"/>
              <a:t>.</a:t>
            </a:r>
            <a:endParaRPr lang="en-US" dirty="0"/>
          </a:p>
        </p:txBody>
      </p:sp>
    </p:spTree>
    <p:extLst>
      <p:ext uri="{BB962C8B-B14F-4D97-AF65-F5344CB8AC3E}">
        <p14:creationId xmlns:p14="http://schemas.microsoft.com/office/powerpoint/2010/main" val="1112427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Other uses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b="1" dirty="0" smtClean="0"/>
              <a:t>As Animal Feed</a:t>
            </a:r>
          </a:p>
          <a:p>
            <a:r>
              <a:rPr lang="en-ZA" dirty="0" smtClean="0"/>
              <a:t>K-Much </a:t>
            </a:r>
            <a:r>
              <a:rPr lang="en-ZA" dirty="0"/>
              <a:t>Industry has patented a method of converting bagasse into cattle feed by mixing it with molasses and enzymes (such as bromelain) and fermenting it. It is marketed in Thailand, Japan, Malaysia, Korea, Taiwan and Middle East and Australia</a:t>
            </a:r>
            <a:r>
              <a:rPr lang="en-ZA" dirty="0" smtClean="0"/>
              <a:t>.</a:t>
            </a:r>
          </a:p>
          <a:p>
            <a:r>
              <a:rPr lang="en-ZA" dirty="0" smtClean="0"/>
              <a:t>Several companies in South Africa use bagasse with added molasses as animal feed.</a:t>
            </a:r>
          </a:p>
        </p:txBody>
      </p:sp>
    </p:spTree>
    <p:extLst>
      <p:ext uri="{BB962C8B-B14F-4D97-AF65-F5344CB8AC3E}">
        <p14:creationId xmlns:p14="http://schemas.microsoft.com/office/powerpoint/2010/main" val="3228144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Other uses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b="1" dirty="0" err="1" smtClean="0"/>
              <a:t>Nanocellulose</a:t>
            </a:r>
            <a:endParaRPr lang="en-US" b="1" dirty="0"/>
          </a:p>
          <a:p>
            <a:r>
              <a:rPr lang="en-ZA" dirty="0" err="1"/>
              <a:t>Nanocellulose</a:t>
            </a:r>
            <a:r>
              <a:rPr lang="en-ZA" dirty="0"/>
              <a:t> can be produced from bagasse through various conventional and novel processes. </a:t>
            </a:r>
            <a:endParaRPr lang="en-ZA" dirty="0" smtClean="0"/>
          </a:p>
          <a:p>
            <a:r>
              <a:rPr lang="en-ZA" dirty="0" smtClean="0"/>
              <a:t>This </a:t>
            </a:r>
            <a:r>
              <a:rPr lang="en-ZA" dirty="0"/>
              <a:t>provides a pathway to generate higher-value products from what can be considered a process waste stream.</a:t>
            </a:r>
            <a:endParaRPr lang="en-US" dirty="0"/>
          </a:p>
        </p:txBody>
      </p:sp>
    </p:spTree>
    <p:extLst>
      <p:ext uri="{BB962C8B-B14F-4D97-AF65-F5344CB8AC3E}">
        <p14:creationId xmlns:p14="http://schemas.microsoft.com/office/powerpoint/2010/main" val="3364232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What is Bagasse?</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r>
              <a:rPr lang="en-ZA" dirty="0"/>
              <a:t>Bagasse is the dry pulpy fibrous residue that remains after sugarcane is crushed to extract its juice. </a:t>
            </a:r>
            <a:endParaRPr lang="en-ZA" dirty="0" smtClean="0"/>
          </a:p>
          <a:p>
            <a:r>
              <a:rPr lang="en-ZA" dirty="0" smtClean="0"/>
              <a:t>It </a:t>
            </a:r>
            <a:r>
              <a:rPr lang="en-ZA" dirty="0"/>
              <a:t>is used </a:t>
            </a:r>
            <a:r>
              <a:rPr lang="en-ZA" dirty="0" smtClean="0"/>
              <a:t>as:</a:t>
            </a:r>
          </a:p>
          <a:p>
            <a:pPr lvl="1"/>
            <a:r>
              <a:rPr lang="en-ZA" dirty="0" smtClean="0"/>
              <a:t>biofuel </a:t>
            </a:r>
            <a:r>
              <a:rPr lang="en-ZA" dirty="0"/>
              <a:t>for the production of heat, energy, and electricity, and </a:t>
            </a:r>
            <a:endParaRPr lang="en-ZA" dirty="0" smtClean="0"/>
          </a:p>
          <a:p>
            <a:pPr lvl="1"/>
            <a:r>
              <a:rPr lang="en-ZA" dirty="0" smtClean="0"/>
              <a:t>in </a:t>
            </a:r>
            <a:r>
              <a:rPr lang="en-ZA" dirty="0"/>
              <a:t>the manufacture of pulp and </a:t>
            </a:r>
            <a:endParaRPr lang="en-ZA" dirty="0" smtClean="0"/>
          </a:p>
          <a:p>
            <a:pPr lvl="1"/>
            <a:r>
              <a:rPr lang="en-ZA" dirty="0" smtClean="0"/>
              <a:t>building materials</a:t>
            </a:r>
            <a:endParaRPr lang="en-US"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Production</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a:spcBef>
                <a:spcPts val="0"/>
              </a:spcBef>
            </a:pPr>
            <a:r>
              <a:rPr lang="en-ZA" dirty="0"/>
              <a:t>For every 10 tons of sugarcane crushed, a sugar factory produces nearly three tons of wet bagasse. </a:t>
            </a:r>
            <a:endParaRPr lang="en-ZA" dirty="0" smtClean="0"/>
          </a:p>
          <a:p>
            <a:pPr>
              <a:spcBef>
                <a:spcPts val="0"/>
              </a:spcBef>
            </a:pPr>
            <a:r>
              <a:rPr lang="en-ZA" dirty="0" smtClean="0"/>
              <a:t>Since </a:t>
            </a:r>
            <a:r>
              <a:rPr lang="en-ZA" dirty="0"/>
              <a:t>bagasse is a by-product of the cane sugar industry, the quantity of production in each country is in line with the quantity of sugarcane produced.</a:t>
            </a:r>
            <a:endParaRPr lang="en-US" dirty="0"/>
          </a:p>
          <a:p>
            <a:pPr>
              <a:spcBef>
                <a:spcPts val="0"/>
              </a:spcBef>
            </a:pPr>
            <a:r>
              <a:rPr lang="en-ZA" dirty="0"/>
              <a:t>The high moisture content of bagasse, typically 40 – 50 percent, is detrimental to its use as a fuel. </a:t>
            </a:r>
            <a:endParaRPr lang="en-ZA" dirty="0" smtClean="0"/>
          </a:p>
        </p:txBody>
      </p:sp>
    </p:spTree>
    <p:extLst>
      <p:ext uri="{BB962C8B-B14F-4D97-AF65-F5344CB8AC3E}">
        <p14:creationId xmlns:p14="http://schemas.microsoft.com/office/powerpoint/2010/main" val="231295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Storage</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a:spcBef>
                <a:spcPts val="0"/>
              </a:spcBef>
            </a:pPr>
            <a:r>
              <a:rPr lang="en-ZA" sz="2800" dirty="0" smtClean="0"/>
              <a:t>In </a:t>
            </a:r>
            <a:r>
              <a:rPr lang="en-ZA" sz="2800" dirty="0"/>
              <a:t>general, bagasse is stored prior to further processing. </a:t>
            </a:r>
            <a:endParaRPr lang="en-ZA" sz="2800" dirty="0" smtClean="0"/>
          </a:p>
          <a:p>
            <a:pPr>
              <a:spcBef>
                <a:spcPts val="0"/>
              </a:spcBef>
            </a:pPr>
            <a:r>
              <a:rPr lang="en-ZA" sz="2800" dirty="0" smtClean="0"/>
              <a:t>For </a:t>
            </a:r>
            <a:r>
              <a:rPr lang="en-ZA" sz="2800" dirty="0"/>
              <a:t>electricity production, it is stored under moist conditions, and the mild exothermic process that results from the degradation of residual sugars dries the bagasse pile slightly. </a:t>
            </a:r>
            <a:endParaRPr lang="en-ZA" sz="2800" dirty="0" smtClean="0"/>
          </a:p>
          <a:p>
            <a:pPr>
              <a:spcBef>
                <a:spcPts val="0"/>
              </a:spcBef>
            </a:pPr>
            <a:r>
              <a:rPr lang="en-ZA" sz="2800" dirty="0" smtClean="0"/>
              <a:t>For </a:t>
            </a:r>
            <a:r>
              <a:rPr lang="en-ZA" sz="2800" dirty="0"/>
              <a:t>paper and pulp production, it is normally stored wet in order to assist in removal of the short pith fibres, which impede the paper making process, as well as to remove any remaining sugar.</a:t>
            </a:r>
            <a:endParaRPr lang="en-US" sz="2800" dirty="0"/>
          </a:p>
        </p:txBody>
      </p:sp>
    </p:spTree>
    <p:extLst>
      <p:ext uri="{BB962C8B-B14F-4D97-AF65-F5344CB8AC3E}">
        <p14:creationId xmlns:p14="http://schemas.microsoft.com/office/powerpoint/2010/main" val="1934524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Bagasse Composition</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ZA" dirty="0"/>
              <a:t>A typical chemical analysis of washed and dried bagasse might show:</a:t>
            </a:r>
            <a:endParaRPr lang="en-US" dirty="0"/>
          </a:p>
          <a:p>
            <a:pPr lvl="1"/>
            <a:r>
              <a:rPr lang="en-ZA" dirty="0"/>
              <a:t>Cellulose 45–55 percent</a:t>
            </a:r>
            <a:endParaRPr lang="en-US" dirty="0"/>
          </a:p>
          <a:p>
            <a:pPr lvl="1"/>
            <a:r>
              <a:rPr lang="en-ZA" dirty="0"/>
              <a:t>Hemicellulose 20–25 percent</a:t>
            </a:r>
            <a:endParaRPr lang="en-US" dirty="0"/>
          </a:p>
          <a:p>
            <a:pPr lvl="1"/>
            <a:r>
              <a:rPr lang="en-ZA" dirty="0"/>
              <a:t>Lignin 18–24 percent</a:t>
            </a:r>
            <a:endParaRPr lang="en-US" dirty="0"/>
          </a:p>
          <a:p>
            <a:pPr lvl="1"/>
            <a:r>
              <a:rPr lang="en-ZA" dirty="0"/>
              <a:t>Ash 1–4 percent</a:t>
            </a:r>
            <a:endParaRPr lang="en-US" dirty="0"/>
          </a:p>
          <a:p>
            <a:pPr lvl="1"/>
            <a:r>
              <a:rPr lang="en-ZA" dirty="0"/>
              <a:t>Waxes &lt;1 percent</a:t>
            </a:r>
            <a:endParaRPr lang="en-US" dirty="0"/>
          </a:p>
          <a:p>
            <a:r>
              <a:rPr lang="en-ZA" dirty="0"/>
              <a:t>Bagasse is a heterogeneous material containing around 30 - 40 percent of "pith" fibre, which is derived from the core of the plant and is mainly parenchyma material, and "</a:t>
            </a:r>
            <a:r>
              <a:rPr lang="en-ZA" dirty="0" err="1"/>
              <a:t>bast</a:t>
            </a:r>
            <a:r>
              <a:rPr lang="en-ZA" dirty="0"/>
              <a:t>", "rind", or "stem" fibre, which makes up the balance and is largely derived from sclerenchyma material. </a:t>
            </a:r>
            <a:endParaRPr lang="en-ZA" dirty="0" smtClean="0"/>
          </a:p>
          <a:p>
            <a:r>
              <a:rPr lang="en-ZA" dirty="0" smtClean="0"/>
              <a:t>These </a:t>
            </a:r>
            <a:r>
              <a:rPr lang="en-ZA" dirty="0"/>
              <a:t>properties make bagasse particularly problematic for paper manufacture and have been the subject of a large body of literature.</a:t>
            </a:r>
            <a:endParaRPr lang="en-US" dirty="0"/>
          </a:p>
          <a:p>
            <a:endParaRPr lang="en-US" dirty="0"/>
          </a:p>
        </p:txBody>
      </p:sp>
    </p:spTree>
    <p:extLst>
      <p:ext uri="{BB962C8B-B14F-4D97-AF65-F5344CB8AC3E}">
        <p14:creationId xmlns:p14="http://schemas.microsoft.com/office/powerpoint/2010/main" val="1477817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Bagasse as Fuel</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10000"/>
          </a:bodyPr>
          <a:lstStyle/>
          <a:p>
            <a:r>
              <a:rPr lang="en-ZA" dirty="0"/>
              <a:t>Many research efforts have explored using bagasse as a biofuel in renewable power generation and in the production of bio-based materials</a:t>
            </a:r>
            <a:r>
              <a:rPr lang="en-ZA" dirty="0" smtClean="0"/>
              <a:t>.</a:t>
            </a:r>
          </a:p>
          <a:p>
            <a:r>
              <a:rPr lang="en-ZA" dirty="0"/>
              <a:t>Bagasse is often used as a primary fuel source for sugar mills. </a:t>
            </a:r>
            <a:endParaRPr lang="en-ZA" dirty="0" smtClean="0"/>
          </a:p>
          <a:p>
            <a:r>
              <a:rPr lang="en-ZA" dirty="0" smtClean="0"/>
              <a:t>When </a:t>
            </a:r>
            <a:r>
              <a:rPr lang="en-ZA" dirty="0"/>
              <a:t>burned in quantity, it produces sufficient heat energy to supply all the needs of a typical sugar mill, with energy to spare. </a:t>
            </a:r>
            <a:endParaRPr lang="en-ZA" dirty="0" smtClean="0"/>
          </a:p>
          <a:p>
            <a:r>
              <a:rPr lang="en-ZA" dirty="0" smtClean="0"/>
              <a:t>To </a:t>
            </a:r>
            <a:r>
              <a:rPr lang="en-ZA" dirty="0"/>
              <a:t>this end, a secondary use for this waste product is in cogeneration, the use of a fuel source to provide both heat energy, used in the mill, and electricity, which is typically sold on to the consumer electrical grid</a:t>
            </a:r>
            <a:r>
              <a:rPr lang="en-ZA" dirty="0" smtClean="0"/>
              <a:t>.</a:t>
            </a:r>
            <a:endParaRPr lang="en-US" dirty="0"/>
          </a:p>
        </p:txBody>
      </p:sp>
    </p:spTree>
    <p:extLst>
      <p:ext uri="{BB962C8B-B14F-4D97-AF65-F5344CB8AC3E}">
        <p14:creationId xmlns:p14="http://schemas.microsoft.com/office/powerpoint/2010/main" val="948130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Bagasse as Fuel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r>
              <a:rPr lang="en-ZA" dirty="0" smtClean="0"/>
              <a:t>The </a:t>
            </a:r>
            <a:r>
              <a:rPr lang="en-ZA" dirty="0"/>
              <a:t>lower calorific value (LCV) of bagasse in kJ/kg may be estimated using the formula: LCV = </a:t>
            </a:r>
            <a:r>
              <a:rPr lang="en-ZA" dirty="0" smtClean="0"/>
              <a:t>18260, where </a:t>
            </a:r>
            <a:r>
              <a:rPr lang="en-ZA" dirty="0"/>
              <a:t>the moisture, brix and ash content of the bagasse are expressed as a percentage by mass. </a:t>
            </a:r>
            <a:endParaRPr lang="en-ZA" dirty="0" smtClean="0"/>
          </a:p>
          <a:p>
            <a:r>
              <a:rPr lang="en-ZA" dirty="0" smtClean="0"/>
              <a:t>Similarly</a:t>
            </a:r>
            <a:r>
              <a:rPr lang="en-ZA" dirty="0"/>
              <a:t>, the higher calorific value (HCV) of bagasse may be estimated using: HCV = 19605 - 196.05 × Moisture - 31.14 × Brix - 196.05 × Ash</a:t>
            </a:r>
            <a:r>
              <a:rPr lang="en-ZA" dirty="0" smtClean="0"/>
              <a:t>.</a:t>
            </a:r>
            <a:endParaRPr lang="en-US" dirty="0"/>
          </a:p>
        </p:txBody>
      </p:sp>
    </p:spTree>
    <p:extLst>
      <p:ext uri="{BB962C8B-B14F-4D97-AF65-F5344CB8AC3E}">
        <p14:creationId xmlns:p14="http://schemas.microsoft.com/office/powerpoint/2010/main" val="1718236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Bagasse as Fuel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10000"/>
          </a:bodyPr>
          <a:lstStyle/>
          <a:p>
            <a:r>
              <a:rPr lang="en-ZA" dirty="0" smtClean="0"/>
              <a:t>The </a:t>
            </a:r>
            <a:r>
              <a:rPr lang="en-ZA" dirty="0"/>
              <a:t>resulting CO</a:t>
            </a:r>
            <a:r>
              <a:rPr lang="en-ZA" baseline="-25000" dirty="0"/>
              <a:t>2</a:t>
            </a:r>
            <a:r>
              <a:rPr lang="en-ZA" dirty="0"/>
              <a:t> emissions are less than the amount of CO</a:t>
            </a:r>
            <a:r>
              <a:rPr lang="en-ZA" baseline="-25000" dirty="0"/>
              <a:t>2</a:t>
            </a:r>
            <a:r>
              <a:rPr lang="en-ZA" dirty="0"/>
              <a:t> that the sugarcane plant absorbed from the atmosphere during its growing phase, which makes the process of cogeneration greenhouse-gas-neutral. </a:t>
            </a:r>
            <a:endParaRPr lang="en-ZA" dirty="0" smtClean="0"/>
          </a:p>
          <a:p>
            <a:r>
              <a:rPr lang="en-ZA" dirty="0" smtClean="0"/>
              <a:t>In </a:t>
            </a:r>
            <a:r>
              <a:rPr lang="en-ZA" dirty="0"/>
              <a:t>countries such as Australia, sugar factories contribute "green" power to the electricity grid. </a:t>
            </a:r>
            <a:endParaRPr lang="en-ZA" dirty="0" smtClean="0"/>
          </a:p>
          <a:p>
            <a:r>
              <a:rPr lang="en-ZA" dirty="0" smtClean="0"/>
              <a:t>Hawaiian </a:t>
            </a:r>
            <a:r>
              <a:rPr lang="en-ZA" dirty="0"/>
              <a:t>Electric Industries also burns bagasse for cogeneration.</a:t>
            </a:r>
            <a:endParaRPr lang="en-US" dirty="0"/>
          </a:p>
          <a:p>
            <a:r>
              <a:rPr lang="en-ZA" dirty="0"/>
              <a:t>Ethanol produced from the sugar in sugarcane is a popular fuel in Brazil. </a:t>
            </a:r>
            <a:endParaRPr lang="en-ZA" dirty="0" smtClean="0"/>
          </a:p>
        </p:txBody>
      </p:sp>
    </p:spTree>
    <p:extLst>
      <p:ext uri="{BB962C8B-B14F-4D97-AF65-F5344CB8AC3E}">
        <p14:creationId xmlns:p14="http://schemas.microsoft.com/office/powerpoint/2010/main" val="2578194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Bagasse as Fuel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10000"/>
          </a:bodyPr>
          <a:lstStyle/>
          <a:p>
            <a:r>
              <a:rPr lang="en-ZA" dirty="0" smtClean="0"/>
              <a:t>The </a:t>
            </a:r>
            <a:r>
              <a:rPr lang="en-ZA" dirty="0"/>
              <a:t>cellulose-rich bagasse is being widely investigated for its potential for producing commercial quantities of cellulosic ethanol. </a:t>
            </a:r>
            <a:endParaRPr lang="en-ZA" dirty="0" smtClean="0"/>
          </a:p>
          <a:p>
            <a:r>
              <a:rPr lang="en-ZA" dirty="0" smtClean="0"/>
              <a:t>For </a:t>
            </a:r>
            <a:r>
              <a:rPr lang="en-ZA" dirty="0"/>
              <a:t>example, until May 2015 BP was operating a cellulosic ethanol demonstration plant based on cellulosic materials in Jennings, Louisiana.</a:t>
            </a:r>
            <a:endParaRPr lang="en-US" dirty="0"/>
          </a:p>
          <a:p>
            <a:r>
              <a:rPr lang="en-ZA" dirty="0"/>
              <a:t>Bagasse's potential for advanced biofuels has been shown by several researchers. </a:t>
            </a:r>
            <a:endParaRPr lang="en-ZA" dirty="0" smtClean="0"/>
          </a:p>
          <a:p>
            <a:r>
              <a:rPr lang="en-ZA" dirty="0" smtClean="0"/>
              <a:t>However</a:t>
            </a:r>
            <a:r>
              <a:rPr lang="en-ZA" dirty="0"/>
              <a:t>, the compatibility with conventional fuels and suitability of these crude fuels in conventional engines have yet to be proven.</a:t>
            </a:r>
            <a:endParaRPr lang="en-US" dirty="0"/>
          </a:p>
        </p:txBody>
      </p:sp>
    </p:spTree>
    <p:extLst>
      <p:ext uri="{BB962C8B-B14F-4D97-AF65-F5344CB8AC3E}">
        <p14:creationId xmlns:p14="http://schemas.microsoft.com/office/powerpoint/2010/main" val="1178526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50C43B-F19D-48D4-BCAA-FF01D6BD17CA}"/>
</file>

<file path=customXml/itemProps2.xml><?xml version="1.0" encoding="utf-8"?>
<ds:datastoreItem xmlns:ds="http://schemas.openxmlformats.org/officeDocument/2006/customXml" ds:itemID="{F9860D69-1953-421C-A202-D3D7EAEEEB6D}"/>
</file>

<file path=customXml/itemProps3.xml><?xml version="1.0" encoding="utf-8"?>
<ds:datastoreItem xmlns:ds="http://schemas.openxmlformats.org/officeDocument/2006/customXml" ds:itemID="{8AAF79EF-5EE4-46C1-B2C9-6805B57E205E}"/>
</file>

<file path=docProps/app.xml><?xml version="1.0" encoding="utf-8"?>
<Properties xmlns="http://schemas.openxmlformats.org/officeDocument/2006/extended-properties" xmlns:vt="http://schemas.openxmlformats.org/officeDocument/2006/docPropsVTypes">
  <Template/>
  <TotalTime>4837</TotalTime>
  <Words>1027</Words>
  <Application>Microsoft Office PowerPoint</Application>
  <PresentationFormat>On-screen Show (4:3)</PresentationFormat>
  <Paragraphs>62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What is Bagasse?</vt:lpstr>
      <vt:lpstr>Production</vt:lpstr>
      <vt:lpstr>Storage</vt:lpstr>
      <vt:lpstr>Bagasse Composition</vt:lpstr>
      <vt:lpstr>Bagasse as Fuel</vt:lpstr>
      <vt:lpstr>Bagasse as Fuel (cont.)</vt:lpstr>
      <vt:lpstr>Bagasse as Fuel (cont.)</vt:lpstr>
      <vt:lpstr>Bagasse as Fuel (cont.)</vt:lpstr>
      <vt:lpstr>Other uses</vt:lpstr>
      <vt:lpstr>Other uses (cont.)</vt:lpstr>
      <vt:lpstr>Other uses (cont.)</vt:lpstr>
      <vt:lpstr>Other uses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231</cp:revision>
  <dcterms:created xsi:type="dcterms:W3CDTF">2016-11-15T07:03:29Z</dcterms:created>
  <dcterms:modified xsi:type="dcterms:W3CDTF">2019-05-10T11:30:27Z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