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384" r:id="rId4"/>
    <p:sldId id="385" r:id="rId5"/>
    <p:sldId id="386" r:id="rId6"/>
    <p:sldId id="292" r:id="rId7"/>
    <p:sldId id="334" r:id="rId8"/>
    <p:sldId id="336" r:id="rId9"/>
    <p:sldId id="335" r:id="rId10"/>
    <p:sldId id="390" r:id="rId11"/>
    <p:sldId id="391" r:id="rId12"/>
    <p:sldId id="394" r:id="rId13"/>
    <p:sldId id="3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7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2018/11/29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5: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SUGAR JUICE HANDLING AND CLARIFICATION: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BACKGROUND</a:t>
            </a:r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Purpose of the correct liming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3000" dirty="0" smtClean="0"/>
              <a:t>If clear juice is heated at above 7.6:</a:t>
            </a:r>
          </a:p>
          <a:p>
            <a:pPr lvl="1">
              <a:buFont typeface="Arial" charset="0"/>
              <a:buChar char="•"/>
            </a:pPr>
            <a:r>
              <a:rPr lang="en-ZA" sz="3000" dirty="0" smtClean="0"/>
              <a:t>The reducing sugars form coloured bodies and acids</a:t>
            </a:r>
          </a:p>
          <a:p>
            <a:pPr lvl="1">
              <a:buFont typeface="Arial" charset="0"/>
              <a:buChar char="•"/>
            </a:pPr>
            <a:r>
              <a:rPr lang="en-ZA" sz="3000" dirty="0" smtClean="0"/>
              <a:t>This affects the production of white sugar</a:t>
            </a:r>
          </a:p>
          <a:p>
            <a:pPr>
              <a:buFont typeface="Arial" charset="0"/>
              <a:buChar char="•"/>
            </a:pPr>
            <a:r>
              <a:rPr lang="en-ZA" sz="3400" dirty="0" smtClean="0"/>
              <a:t>Optimal pH is 7.2</a:t>
            </a:r>
            <a:endParaRPr lang="en-ZA" sz="3400" dirty="0" smtClean="0"/>
          </a:p>
        </p:txBody>
      </p:sp>
    </p:spTree>
    <p:extLst>
      <p:ext uri="{BB962C8B-B14F-4D97-AF65-F5344CB8AC3E}">
        <p14:creationId xmlns:p14="http://schemas.microsoft.com/office/powerpoint/2010/main" val="14678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Clarifiers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1800" dirty="0" smtClean="0"/>
              <a:t>Two types of clarifiers in South Africa</a:t>
            </a:r>
          </a:p>
          <a:p>
            <a:pPr>
              <a:buFont typeface="Arial" charset="0"/>
              <a:buChar char="•"/>
            </a:pPr>
            <a:r>
              <a:rPr lang="en-ZA" sz="1800" dirty="0" smtClean="0"/>
              <a:t>SRI clarifier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Juice enters tangentially from the sides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Short retention time</a:t>
            </a:r>
          </a:p>
          <a:p>
            <a:pPr>
              <a:buFont typeface="Arial" charset="0"/>
              <a:buChar char="•"/>
            </a:pPr>
            <a:r>
              <a:rPr lang="en-ZA" sz="1800" dirty="0" err="1" smtClean="0"/>
              <a:t>Rapi</a:t>
            </a:r>
            <a:r>
              <a:rPr lang="en-ZA" sz="1800" dirty="0" smtClean="0"/>
              <a:t>-Dorr clarifier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Operated on the counter-flow principle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Juice enters from the top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Long juice retention time</a:t>
            </a:r>
          </a:p>
          <a:p>
            <a:pPr>
              <a:buFont typeface="Arial" charset="0"/>
              <a:buChar char="•"/>
            </a:pPr>
            <a:r>
              <a:rPr lang="en-ZA" sz="1800" dirty="0" err="1" smtClean="0"/>
              <a:t>Flocculant</a:t>
            </a:r>
            <a:r>
              <a:rPr lang="en-ZA" sz="1800" dirty="0" smtClean="0"/>
              <a:t> is dosed continuously to the lime and heated juice before the clarifier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Polyelectrolytes</a:t>
            </a:r>
          </a:p>
          <a:p>
            <a:pPr lvl="2">
              <a:buFont typeface="Arial" charset="0"/>
              <a:buChar char="•"/>
            </a:pPr>
            <a:r>
              <a:rPr lang="en-ZA" sz="1800" dirty="0" err="1" smtClean="0"/>
              <a:t>Separan</a:t>
            </a:r>
            <a:r>
              <a:rPr lang="en-ZA" sz="1800" dirty="0" smtClean="0"/>
              <a:t> R300</a:t>
            </a:r>
          </a:p>
          <a:p>
            <a:pPr lvl="2">
              <a:buFont typeface="Arial" charset="0"/>
              <a:buChar char="•"/>
            </a:pPr>
            <a:r>
              <a:rPr lang="en-ZA" sz="1800" dirty="0" err="1" smtClean="0"/>
              <a:t>Magnafloc</a:t>
            </a:r>
            <a:r>
              <a:rPr lang="en-ZA" sz="1800" dirty="0" smtClean="0"/>
              <a:t> LT27</a:t>
            </a:r>
          </a:p>
          <a:p>
            <a:pPr lvl="2">
              <a:buFont typeface="Arial" charset="0"/>
              <a:buChar char="•"/>
            </a:pPr>
            <a:r>
              <a:rPr lang="en-ZA" sz="1800" dirty="0" err="1" smtClean="0"/>
              <a:t>Talosep</a:t>
            </a:r>
            <a:r>
              <a:rPr lang="en-ZA" sz="1800" dirty="0" smtClean="0"/>
              <a:t> A3</a:t>
            </a:r>
          </a:p>
          <a:p>
            <a:pPr lvl="1">
              <a:buFont typeface="Arial" charset="0"/>
              <a:buChar char="•"/>
            </a:pPr>
            <a:r>
              <a:rPr lang="en-ZA" sz="1800" dirty="0" smtClean="0"/>
              <a:t>Forms polymers with attached (mud) particles </a:t>
            </a:r>
            <a:endParaRPr lang="en-ZA" sz="1800" dirty="0" smtClean="0"/>
          </a:p>
        </p:txBody>
      </p:sp>
    </p:spTree>
    <p:extLst>
      <p:ext uri="{BB962C8B-B14F-4D97-AF65-F5344CB8AC3E}">
        <p14:creationId xmlns:p14="http://schemas.microsoft.com/office/powerpoint/2010/main" val="74643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Clarifier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112568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300" dirty="0" smtClean="0"/>
              <a:t>From the </a:t>
            </a:r>
            <a:r>
              <a:rPr lang="en-ZA" sz="2300" dirty="0" err="1" smtClean="0"/>
              <a:t>perry</a:t>
            </a:r>
            <a:r>
              <a:rPr lang="en-ZA" sz="2300" dirty="0" smtClean="0"/>
              <a:t> tank the juice flows to a clarifier</a:t>
            </a:r>
          </a:p>
          <a:p>
            <a:pPr>
              <a:buFont typeface="Arial" charset="0"/>
              <a:buChar char="•"/>
            </a:pPr>
            <a:r>
              <a:rPr lang="en-ZA" sz="2300" dirty="0" smtClean="0"/>
              <a:t>Here continuous settling takes place</a:t>
            </a:r>
          </a:p>
          <a:p>
            <a:pPr>
              <a:buFont typeface="Arial" charset="0"/>
              <a:buChar char="•"/>
            </a:pPr>
            <a:r>
              <a:rPr lang="en-ZA" sz="2300" dirty="0" smtClean="0"/>
              <a:t>Consists of a cylindrical shell with four conical (sloping) trays</a:t>
            </a:r>
          </a:p>
          <a:p>
            <a:pPr>
              <a:buFont typeface="Arial" charset="0"/>
              <a:buChar char="•"/>
            </a:pPr>
            <a:r>
              <a:rPr lang="en-ZA" sz="2300" dirty="0" smtClean="0"/>
              <a:t>The clarifier fills from the bottom up</a:t>
            </a:r>
          </a:p>
          <a:p>
            <a:pPr>
              <a:buFont typeface="Arial" charset="0"/>
              <a:buChar char="•"/>
            </a:pPr>
            <a:r>
              <a:rPr lang="en-ZA" sz="2300" dirty="0" smtClean="0"/>
              <a:t>The hollow central shaft:</a:t>
            </a:r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Through which the juice enters the clarifier,</a:t>
            </a:r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Feeds the four compartments</a:t>
            </a:r>
            <a:r>
              <a:rPr lang="en-ZA" sz="2300" dirty="0" smtClean="0"/>
              <a:t> </a:t>
            </a:r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S</a:t>
            </a:r>
            <a:r>
              <a:rPr lang="en-ZA" sz="2300" dirty="0" smtClean="0"/>
              <a:t>lowly rotates</a:t>
            </a:r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Has 4 scraper arms</a:t>
            </a:r>
            <a:endParaRPr lang="en-ZA" sz="2300" dirty="0" smtClean="0"/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Scrapes the mud from the sloping trays</a:t>
            </a:r>
          </a:p>
          <a:p>
            <a:pPr lvl="1">
              <a:buFont typeface="Arial" charset="0"/>
              <a:buChar char="•"/>
            </a:pPr>
            <a:r>
              <a:rPr lang="en-ZA" sz="2300" dirty="0" smtClean="0"/>
              <a:t>Mud is pushed into the </a:t>
            </a:r>
            <a:r>
              <a:rPr lang="en-ZA" sz="2300" dirty="0" err="1" smtClean="0"/>
              <a:t>mudwell</a:t>
            </a:r>
            <a:r>
              <a:rPr lang="en-ZA" sz="2300" dirty="0" smtClean="0"/>
              <a:t> by the scrapers</a:t>
            </a:r>
          </a:p>
          <a:p>
            <a:pPr>
              <a:buFont typeface="Arial" charset="0"/>
              <a:buChar char="•"/>
            </a:pPr>
            <a:r>
              <a:rPr lang="en-ZA" sz="2300" dirty="0"/>
              <a:t>Clear juice is drained off from the top of the clarifier </a:t>
            </a:r>
          </a:p>
        </p:txBody>
      </p:sp>
    </p:spTree>
    <p:extLst>
      <p:ext uri="{BB962C8B-B14F-4D97-AF65-F5344CB8AC3E}">
        <p14:creationId xmlns:p14="http://schemas.microsoft.com/office/powerpoint/2010/main" val="31868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Filtering of the Mud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2400" dirty="0" smtClean="0"/>
              <a:t>Mud from the </a:t>
            </a:r>
            <a:r>
              <a:rPr lang="en-ZA" sz="2400" dirty="0" err="1" smtClean="0"/>
              <a:t>mudwell</a:t>
            </a:r>
            <a:r>
              <a:rPr lang="en-ZA" sz="2400" dirty="0" smtClean="0"/>
              <a:t> is pumped (or gravity fed) to the mud box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This flows to the mud mixer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It is mixed with </a:t>
            </a:r>
            <a:r>
              <a:rPr lang="en-ZA" sz="2400" dirty="0" err="1" smtClean="0"/>
              <a:t>bagacillo</a:t>
            </a:r>
            <a:r>
              <a:rPr lang="en-ZA" sz="2400" dirty="0" smtClean="0"/>
              <a:t> (which serves as a filter aid)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Processed using a vacuum filter drum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Undissolved dry matter in the mud is retained on a screen on the vacuum drum filter and is removed as cake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Mud particles passing the screens of the vacuum drum filter are returned with the filtrate to the mixed juice</a:t>
            </a:r>
          </a:p>
          <a:p>
            <a:pPr>
              <a:buFont typeface="Arial" charset="0"/>
              <a:buChar char="•"/>
            </a:pPr>
            <a:r>
              <a:rPr lang="en-ZA" sz="2400" dirty="0" smtClean="0"/>
              <a:t>Good filter operation depends on: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Good retention</a:t>
            </a:r>
          </a:p>
          <a:p>
            <a:pPr lvl="1">
              <a:buFont typeface="Arial" charset="0"/>
              <a:buChar char="•"/>
            </a:pPr>
            <a:r>
              <a:rPr lang="en-ZA" sz="2000" dirty="0" smtClean="0"/>
              <a:t>Low pol% of filter cake</a:t>
            </a:r>
          </a:p>
          <a:p>
            <a:pPr>
              <a:buFont typeface="Arial" charset="0"/>
              <a:buChar char="•"/>
            </a:pPr>
            <a:endParaRPr lang="en-ZA" sz="3600" dirty="0" smtClean="0"/>
          </a:p>
        </p:txBody>
      </p:sp>
    </p:spTree>
    <p:extLst>
      <p:ext uri="{BB962C8B-B14F-4D97-AF65-F5344CB8AC3E}">
        <p14:creationId xmlns:p14="http://schemas.microsoft.com/office/powerpoint/2010/main" val="280003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Sugar Cane Processing Steps: Juice Clarification</a:t>
            </a:r>
            <a:endParaRPr lang="en-ZA" sz="4800" dirty="0"/>
          </a:p>
        </p:txBody>
      </p:sp>
      <p:pic>
        <p:nvPicPr>
          <p:cNvPr id="6" name="Content Placeholder 5" descr="https://www.msfsugar.com.au/wp-content/uploads/2015/03/milling_stage4___968715635454156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67" y="1627697"/>
            <a:ext cx="8158065" cy="44709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Mixed Juice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Crushed juice and first mill juice are mixed and screened of bagasse particles</a:t>
            </a:r>
          </a:p>
          <a:p>
            <a:pPr lvl="0"/>
            <a:r>
              <a:rPr lang="en-US" dirty="0" smtClean="0"/>
              <a:t>This mixed juice is pumped to the mixed juice scales</a:t>
            </a:r>
          </a:p>
          <a:p>
            <a:pPr lvl="0"/>
            <a:r>
              <a:rPr lang="en-US" dirty="0" smtClean="0"/>
              <a:t>Mixed juice:</a:t>
            </a:r>
          </a:p>
          <a:p>
            <a:pPr lvl="1"/>
            <a:r>
              <a:rPr lang="en-US" dirty="0" smtClean="0"/>
              <a:t>Is a cloudy, greyish or greenish, foaming liquid</a:t>
            </a:r>
          </a:p>
          <a:p>
            <a:pPr lvl="1"/>
            <a:r>
              <a:rPr lang="en-US" dirty="0" smtClean="0"/>
              <a:t>Has 80 to 84% water content</a:t>
            </a:r>
          </a:p>
          <a:p>
            <a:pPr lvl="1"/>
            <a:r>
              <a:rPr lang="en-US" dirty="0" smtClean="0"/>
              <a:t>Contains sand particles, fine bagasse particles, cane wax and air bubbles</a:t>
            </a:r>
            <a:endParaRPr lang="en-US" dirty="0" smtClean="0"/>
          </a:p>
          <a:p>
            <a:endParaRPr lang="en-ZA" dirty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868144" y="3212976"/>
            <a:ext cx="2722612" cy="8640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ZA" sz="1100" b="1" dirty="0">
                <a:effectLst/>
                <a:latin typeface="Arial"/>
                <a:ea typeface="Calibri"/>
                <a:cs typeface="Times New Roman"/>
              </a:rPr>
              <a:t>Definition: </a:t>
            </a:r>
            <a:r>
              <a:rPr lang="en-ZA" sz="1100" b="1" dirty="0" err="1">
                <a:effectLst/>
                <a:latin typeface="Arial"/>
                <a:ea typeface="Calibri"/>
                <a:cs typeface="Times New Roman"/>
              </a:rPr>
              <a:t>Flocculant</a:t>
            </a:r>
            <a:endParaRPr lang="en-US" sz="11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ZA" sz="1100" dirty="0">
                <a:effectLst/>
                <a:latin typeface="Arial"/>
                <a:ea typeface="Calibri"/>
                <a:cs typeface="Times New Roman"/>
              </a:rPr>
              <a:t> </a:t>
            </a:r>
            <a:endParaRPr lang="en-US" sz="11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ZA" sz="1100" dirty="0">
                <a:effectLst/>
                <a:latin typeface="Arial"/>
                <a:ea typeface="Calibri"/>
                <a:cs typeface="Times New Roman"/>
              </a:rPr>
              <a:t>A </a:t>
            </a:r>
            <a:r>
              <a:rPr lang="en-ZA" sz="1100" dirty="0" err="1">
                <a:effectLst/>
                <a:latin typeface="Arial"/>
                <a:ea typeface="Calibri"/>
                <a:cs typeface="Times New Roman"/>
              </a:rPr>
              <a:t>flocculant</a:t>
            </a:r>
            <a:r>
              <a:rPr lang="en-ZA" sz="1100" dirty="0">
                <a:effectLst/>
                <a:latin typeface="Arial"/>
                <a:ea typeface="Calibri"/>
                <a:cs typeface="Times New Roman"/>
              </a:rPr>
              <a:t> is a substance which promotes the clumping of particles.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Purification of Mixed Juice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Removal of impurities</a:t>
            </a:r>
          </a:p>
          <a:p>
            <a:r>
              <a:rPr lang="en-US" dirty="0" smtClean="0"/>
              <a:t>Done by:</a:t>
            </a:r>
          </a:p>
          <a:p>
            <a:pPr lvl="1"/>
            <a:r>
              <a:rPr lang="en-US" dirty="0" smtClean="0"/>
              <a:t>Heating to +/- 104°C</a:t>
            </a:r>
          </a:p>
          <a:p>
            <a:pPr lvl="1"/>
            <a:r>
              <a:rPr lang="en-US" dirty="0" smtClean="0"/>
              <a:t>Liming (defecation process)</a:t>
            </a:r>
          </a:p>
          <a:p>
            <a:pPr lvl="1"/>
            <a:r>
              <a:rPr lang="en-US" dirty="0" smtClean="0"/>
              <a:t>Settling of mud</a:t>
            </a:r>
          </a:p>
          <a:p>
            <a:pPr lvl="1"/>
            <a:r>
              <a:rPr lang="en-US" dirty="0" smtClean="0"/>
              <a:t>Decanting of clear juice</a:t>
            </a:r>
          </a:p>
          <a:p>
            <a:pPr lvl="1"/>
            <a:r>
              <a:rPr lang="en-US" dirty="0" smtClean="0"/>
              <a:t>Filtration of mud</a:t>
            </a:r>
            <a:endParaRPr lang="en-US" dirty="0"/>
          </a:p>
          <a:p>
            <a:endParaRPr lang="en-US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6294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Heating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Mixed juice is weighed</a:t>
            </a:r>
          </a:p>
          <a:p>
            <a:r>
              <a:rPr lang="en-US" dirty="0" smtClean="0"/>
              <a:t>Pumped to a surge tank</a:t>
            </a:r>
          </a:p>
          <a:p>
            <a:r>
              <a:rPr lang="en-US" dirty="0" smtClean="0"/>
              <a:t>Pumped to the juice heaters</a:t>
            </a:r>
          </a:p>
          <a:p>
            <a:r>
              <a:rPr lang="en-US" dirty="0" smtClean="0"/>
              <a:t>Heated in two stages</a:t>
            </a:r>
          </a:p>
          <a:p>
            <a:pPr lvl="1"/>
            <a:r>
              <a:rPr lang="en-US" dirty="0" smtClean="0"/>
              <a:t>Primary heating to 70°C (Using </a:t>
            </a:r>
            <a:r>
              <a:rPr lang="en-US" dirty="0" err="1" smtClean="0"/>
              <a:t>vapour</a:t>
            </a:r>
            <a:r>
              <a:rPr lang="en-US" dirty="0" smtClean="0"/>
              <a:t> from the first or second effect evaporator)</a:t>
            </a:r>
          </a:p>
          <a:p>
            <a:pPr lvl="1"/>
            <a:r>
              <a:rPr lang="en-US" dirty="0" smtClean="0"/>
              <a:t>Secondary heating to 104°C (Using exhaust steam)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Juice heaters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A steam chest with tubes through which the juice flows and around which steam is present</a:t>
            </a:r>
          </a:p>
          <a:p>
            <a:r>
              <a:rPr lang="en-US" sz="2800" dirty="0" smtClean="0"/>
              <a:t>Tube plates form compartments</a:t>
            </a:r>
          </a:p>
          <a:p>
            <a:r>
              <a:rPr lang="en-US" sz="2800" dirty="0" smtClean="0"/>
              <a:t>Baffles force the juice to change direction to and fro</a:t>
            </a:r>
          </a:p>
          <a:p>
            <a:r>
              <a:rPr lang="en-US" sz="2800" dirty="0" smtClean="0"/>
              <a:t>The juice is heated to about 104°C and limed to 7.5pH</a:t>
            </a:r>
          </a:p>
          <a:p>
            <a:r>
              <a:rPr lang="en-US" sz="2800" dirty="0" smtClean="0"/>
              <a:t>Then passes through the in-line mixer to the</a:t>
            </a:r>
          </a:p>
          <a:p>
            <a:r>
              <a:rPr lang="en-US" sz="2800" dirty="0" smtClean="0"/>
              <a:t>Flash tank where the juice is exposed to atmospheric pressure to remove air</a:t>
            </a:r>
          </a:p>
          <a:p>
            <a:endParaRPr lang="en-US" sz="2800" dirty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772816"/>
            <a:ext cx="2664296" cy="1944216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165317"/>
            <a:ext cx="2664296" cy="207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Liming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Milk of lime is prepared by </a:t>
            </a:r>
            <a:r>
              <a:rPr lang="en-US" dirty="0" err="1" smtClean="0"/>
              <a:t>slaring</a:t>
            </a:r>
            <a:r>
              <a:rPr lang="en-US" dirty="0" smtClean="0"/>
              <a:t> burnt lime or quick lime in a </a:t>
            </a:r>
            <a:r>
              <a:rPr lang="en-US" dirty="0" err="1" smtClean="0"/>
              <a:t>slaker</a:t>
            </a:r>
            <a:endParaRPr lang="en-US" dirty="0" smtClean="0"/>
          </a:p>
          <a:p>
            <a:r>
              <a:rPr lang="en-US" dirty="0" err="1" smtClean="0"/>
              <a:t>Slaker</a:t>
            </a:r>
            <a:r>
              <a:rPr lang="en-US" dirty="0" smtClean="0"/>
              <a:t> consists of stirrers with cold water</a:t>
            </a:r>
          </a:p>
          <a:p>
            <a:r>
              <a:rPr lang="en-US" dirty="0" smtClean="0"/>
              <a:t>Lime is present in suspension (and a small part in solution)</a:t>
            </a:r>
          </a:p>
          <a:p>
            <a:r>
              <a:rPr lang="en-US" dirty="0" smtClean="0"/>
              <a:t>To prevent lime particles settling in the pipeline it is pumped around continuously</a:t>
            </a:r>
          </a:p>
          <a:p>
            <a:r>
              <a:rPr lang="en-US" dirty="0" smtClean="0"/>
              <a:t>Milk of lime is kept in three buffer tanks</a:t>
            </a:r>
          </a:p>
          <a:p>
            <a:r>
              <a:rPr lang="en-US" dirty="0" smtClean="0"/>
              <a:t>Milk of lime is continuously added to the hot juice in the </a:t>
            </a:r>
            <a:r>
              <a:rPr lang="en-US" dirty="0" err="1" smtClean="0"/>
              <a:t>perry</a:t>
            </a:r>
            <a:r>
              <a:rPr lang="en-US" dirty="0" smtClean="0"/>
              <a:t> tank with the pH controlled automatically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Purpose of Liming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en-US" dirty="0" smtClean="0"/>
              <a:t>Mixed juice is acidic (5.5pH)</a:t>
            </a:r>
          </a:p>
          <a:p>
            <a:r>
              <a:rPr lang="en-US" dirty="0" smtClean="0"/>
              <a:t>Milk of lime addition causes a precipitate of calcium phosphate</a:t>
            </a:r>
          </a:p>
          <a:p>
            <a:r>
              <a:rPr lang="en-US" dirty="0" smtClean="0"/>
              <a:t>This removes suspended solids from the juice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settlin</a:t>
            </a:r>
            <a:r>
              <a:rPr lang="en-US" dirty="0" smtClean="0"/>
              <a:t> </a:t>
            </a:r>
            <a:r>
              <a:rPr lang="en-US" dirty="0" err="1" smtClean="0"/>
              <a:t>gof</a:t>
            </a:r>
            <a:r>
              <a:rPr lang="en-US" dirty="0" smtClean="0"/>
              <a:t> this precipitate (mud) a layer of clear yellow juice will be seen.</a:t>
            </a:r>
          </a:p>
          <a:p>
            <a:r>
              <a:rPr lang="en-US" dirty="0" smtClean="0"/>
              <a:t>This precipitate is filtered and the filtrate returned to the mixed juice after the mixed juice scale.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The Purpose of the correct liming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824536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ZA" sz="3000" dirty="0" smtClean="0"/>
              <a:t>If clear juice is heated at a pH below 7:</a:t>
            </a:r>
          </a:p>
          <a:p>
            <a:pPr lvl="1">
              <a:buFont typeface="Arial" charset="0"/>
              <a:buChar char="•"/>
            </a:pPr>
            <a:r>
              <a:rPr lang="en-ZA" sz="3000" dirty="0" smtClean="0"/>
              <a:t>Sucrose will be hydrolysed and form invert sugar</a:t>
            </a:r>
          </a:p>
          <a:p>
            <a:pPr lvl="1">
              <a:buFont typeface="Arial" charset="0"/>
              <a:buChar char="•"/>
            </a:pPr>
            <a:r>
              <a:rPr lang="en-ZA" sz="3000" dirty="0" smtClean="0"/>
              <a:t>Quantity of sugar inverted depends on:</a:t>
            </a:r>
          </a:p>
          <a:p>
            <a:pPr lvl="2">
              <a:buFont typeface="Arial" charset="0"/>
              <a:buChar char="•"/>
            </a:pPr>
            <a:r>
              <a:rPr lang="en-ZA" sz="3000" dirty="0" smtClean="0"/>
              <a:t>The pH (more sugar is inverted at a lower pH)</a:t>
            </a:r>
          </a:p>
          <a:p>
            <a:pPr lvl="2">
              <a:buFont typeface="Arial" charset="0"/>
              <a:buChar char="•"/>
            </a:pPr>
            <a:r>
              <a:rPr lang="en-ZA" sz="3000" dirty="0" smtClean="0"/>
              <a:t>The temperature (the reaction is speeded up, when the temperature is higher)</a:t>
            </a:r>
          </a:p>
          <a:p>
            <a:pPr lvl="2">
              <a:buFont typeface="Arial" charset="0"/>
              <a:buChar char="•"/>
            </a:pPr>
            <a:r>
              <a:rPr lang="en-ZA" sz="3000" dirty="0" smtClean="0"/>
              <a:t>The time</a:t>
            </a:r>
            <a:endParaRPr lang="en-ZA" sz="3000" dirty="0" smtClean="0"/>
          </a:p>
        </p:txBody>
      </p:sp>
    </p:spTree>
    <p:extLst>
      <p:ext uri="{BB962C8B-B14F-4D97-AF65-F5344CB8AC3E}">
        <p14:creationId xmlns:p14="http://schemas.microsoft.com/office/powerpoint/2010/main" val="217278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DB8F8E-BD92-4442-9108-DFAD08A1D539}"/>
</file>

<file path=customXml/itemProps2.xml><?xml version="1.0" encoding="utf-8"?>
<ds:datastoreItem xmlns:ds="http://schemas.openxmlformats.org/officeDocument/2006/customXml" ds:itemID="{73B2A295-F677-4669-9ED1-90780CBC5250}"/>
</file>

<file path=customXml/itemProps3.xml><?xml version="1.0" encoding="utf-8"?>
<ds:datastoreItem xmlns:ds="http://schemas.openxmlformats.org/officeDocument/2006/customXml" ds:itemID="{1C8A04A6-AFB4-410A-B341-55709326A33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3654</TotalTime>
  <Words>699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Sugar Cane Processing Steps: Juice Clarification</vt:lpstr>
      <vt:lpstr>Mixed Juice</vt:lpstr>
      <vt:lpstr>Purification of Mixed Juice</vt:lpstr>
      <vt:lpstr>Heating</vt:lpstr>
      <vt:lpstr>Juice heaters</vt:lpstr>
      <vt:lpstr>Liming</vt:lpstr>
      <vt:lpstr>Purpose of Liming</vt:lpstr>
      <vt:lpstr>The Purpose of the correct liming</vt:lpstr>
      <vt:lpstr>The Purpose of the correct liming</vt:lpstr>
      <vt:lpstr>Clarifiers</vt:lpstr>
      <vt:lpstr>The Clarifier</vt:lpstr>
      <vt:lpstr>Filtering of the Mud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155</cp:revision>
  <dcterms:created xsi:type="dcterms:W3CDTF">2016-11-15T07:03:29Z</dcterms:created>
  <dcterms:modified xsi:type="dcterms:W3CDTF">2018-11-29T08:30:04Z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