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384" r:id="rId4"/>
    <p:sldId id="385" r:id="rId5"/>
    <p:sldId id="386" r:id="rId6"/>
    <p:sldId id="292" r:id="rId7"/>
    <p:sldId id="334" r:id="rId8"/>
    <p:sldId id="336" r:id="rId9"/>
    <p:sldId id="335" r:id="rId10"/>
    <p:sldId id="390" r:id="rId11"/>
    <p:sldId id="391" r:id="rId12"/>
    <p:sldId id="394" r:id="rId13"/>
    <p:sldId id="392" r:id="rId14"/>
    <p:sldId id="395" r:id="rId15"/>
    <p:sldId id="397" r:id="rId16"/>
    <p:sldId id="396" r:id="rId17"/>
    <p:sldId id="398" r:id="rId18"/>
    <p:sldId id="399" r:id="rId19"/>
    <p:sldId id="400" r:id="rId20"/>
    <p:sldId id="40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5: SUGAR JUICE HANDLING AND CLARIFICATION: KNOWLEDGE TOPIC 1: JUICE HEATING</a:t>
            </a: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Wax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3000" dirty="0" smtClean="0"/>
              <a:t>Found in the nodes and the rind of the cane plant</a:t>
            </a:r>
          </a:p>
          <a:p>
            <a:pPr>
              <a:buFont typeface="Arial" charset="0"/>
              <a:buChar char="•"/>
            </a:pPr>
            <a:r>
              <a:rPr lang="en-ZA" sz="3000" dirty="0" smtClean="0"/>
              <a:t>60 – 80% is retained in the bagasse</a:t>
            </a:r>
          </a:p>
          <a:p>
            <a:pPr>
              <a:buFont typeface="Arial" charset="0"/>
              <a:buChar char="•"/>
            </a:pPr>
            <a:r>
              <a:rPr lang="en-ZA" sz="3000" dirty="0" smtClean="0"/>
              <a:t>Wax removal is dependant on the temperature of the imbibition water</a:t>
            </a:r>
          </a:p>
          <a:p>
            <a:pPr>
              <a:buFont typeface="Arial" charset="0"/>
              <a:buChar char="•"/>
            </a:pPr>
            <a:r>
              <a:rPr lang="en-ZA" sz="3000" dirty="0" smtClean="0"/>
              <a:t>Physically removed with the mud during clarification and can be recovered from the filter cake</a:t>
            </a:r>
          </a:p>
          <a:p>
            <a:pPr>
              <a:buFont typeface="Arial" charset="0"/>
              <a:buChar char="•"/>
            </a:pPr>
            <a:r>
              <a:rPr lang="en-ZA" sz="3000" dirty="0" smtClean="0"/>
              <a:t>Some wax may remain in suspension and occlude into the sugar crystals</a:t>
            </a:r>
            <a:endParaRPr lang="en-ZA" sz="3400" dirty="0" smtClean="0"/>
          </a:p>
        </p:txBody>
      </p:sp>
    </p:spTree>
    <p:extLst>
      <p:ext uri="{BB962C8B-B14F-4D97-AF65-F5344CB8AC3E}">
        <p14:creationId xmlns:p14="http://schemas.microsoft.com/office/powerpoint/2010/main" val="14678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Starch (Amylose)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100" dirty="0" smtClean="0"/>
              <a:t>Starch is composed of glucose units strung together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An undesirable impurity in cane juice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Causes difficulties in refinery filtration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Insoluble in cane juice – becomes soluble above 70°C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Above 70°C the starch granules burst releasing colloidal starch into the juice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Small amount is removed during clarification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The remainder is occluded in the sugar crystal and slows down the crystallization rate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Removed using enzymes (amylase) which hydrolyses the starch to glucose and maltose</a:t>
            </a:r>
          </a:p>
          <a:p>
            <a:pPr>
              <a:buFont typeface="Arial" charset="0"/>
              <a:buChar char="•"/>
            </a:pPr>
            <a:r>
              <a:rPr lang="en-ZA" sz="2100" dirty="0" smtClean="0"/>
              <a:t>Amylase is added between the 2</a:t>
            </a:r>
            <a:r>
              <a:rPr lang="en-ZA" sz="2100" baseline="30000" dirty="0" smtClean="0"/>
              <a:t>nd</a:t>
            </a:r>
            <a:r>
              <a:rPr lang="en-ZA" sz="2100" dirty="0" smtClean="0"/>
              <a:t> and 3</a:t>
            </a:r>
            <a:r>
              <a:rPr lang="en-ZA" sz="2100" baseline="30000" dirty="0" smtClean="0"/>
              <a:t>rd</a:t>
            </a:r>
            <a:r>
              <a:rPr lang="en-ZA" sz="2100" dirty="0" smtClean="0"/>
              <a:t> effect evaporators.</a:t>
            </a:r>
            <a:endParaRPr lang="en-ZA" sz="1800" dirty="0" smtClean="0"/>
          </a:p>
        </p:txBody>
      </p:sp>
    </p:spTree>
    <p:extLst>
      <p:ext uri="{BB962C8B-B14F-4D97-AF65-F5344CB8AC3E}">
        <p14:creationId xmlns:p14="http://schemas.microsoft.com/office/powerpoint/2010/main" val="7464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Air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11256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3600" dirty="0" smtClean="0"/>
              <a:t>Interferes in any clarification process involving settling</a:t>
            </a:r>
          </a:p>
          <a:p>
            <a:pPr>
              <a:buFont typeface="Arial" charset="0"/>
              <a:buChar char="•"/>
            </a:pPr>
            <a:r>
              <a:rPr lang="en-ZA" sz="3600" dirty="0" smtClean="0"/>
              <a:t>Removed by heating and flashing prior to clarification</a:t>
            </a:r>
          </a:p>
          <a:p>
            <a:pPr>
              <a:buFont typeface="Arial" charset="0"/>
              <a:buChar char="•"/>
            </a:pPr>
            <a:r>
              <a:rPr lang="en-ZA" sz="3600" dirty="0" smtClean="0"/>
              <a:t>Solubility decreases with an increase in temperature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1868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Need to Remove </a:t>
            </a:r>
            <a:r>
              <a:rPr lang="en-ZA" sz="3600" dirty="0"/>
              <a:t>C</a:t>
            </a:r>
            <a:r>
              <a:rPr lang="en-ZA" sz="3600" dirty="0" smtClean="0"/>
              <a:t>olloidal </a:t>
            </a:r>
            <a:r>
              <a:rPr lang="en-ZA" sz="3600" dirty="0"/>
              <a:t>S</a:t>
            </a:r>
            <a:r>
              <a:rPr lang="en-ZA" sz="3600" dirty="0" smtClean="0"/>
              <a:t>ubstances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400" dirty="0" smtClean="0"/>
              <a:t>If not removed, results in: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Increase in </a:t>
            </a:r>
            <a:r>
              <a:rPr lang="en-ZA" sz="2000" dirty="0"/>
              <a:t>v</a:t>
            </a:r>
            <a:r>
              <a:rPr lang="en-ZA" sz="2000" dirty="0" smtClean="0"/>
              <a:t>iscosity of syrup and molasses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Slows down filtration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Causes foaming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Increases the colour 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Interferes with crystallization of sucrose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A particular problem group are the </a:t>
            </a:r>
            <a:r>
              <a:rPr lang="en-ZA" sz="2400" dirty="0" err="1" smtClean="0"/>
              <a:t>pectins</a:t>
            </a:r>
            <a:r>
              <a:rPr lang="en-ZA" sz="2400" dirty="0" smtClean="0"/>
              <a:t>, gums and proteins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After a severe frost the concentrations of </a:t>
            </a:r>
            <a:r>
              <a:rPr lang="en-ZA" sz="2400" dirty="0" err="1" smtClean="0"/>
              <a:t>pectins</a:t>
            </a:r>
            <a:r>
              <a:rPr lang="en-ZA" sz="2400" dirty="0" smtClean="0"/>
              <a:t>, gums and proteins increase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If cane is allowed to stand and go stale: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Organic acids increase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Gums increase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Reducing sugars increase</a:t>
            </a:r>
          </a:p>
          <a:p>
            <a:pPr marL="0" indent="0">
              <a:buNone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</p:spTree>
    <p:extLst>
      <p:ext uri="{BB962C8B-B14F-4D97-AF65-F5344CB8AC3E}">
        <p14:creationId xmlns:p14="http://schemas.microsoft.com/office/powerpoint/2010/main" val="28000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Problem of Reducing Sugars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400" dirty="0" smtClean="0"/>
              <a:t>Inversion involves the decomposition of sucrose into glucose and fructose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Glucose and fructose are called invert sugars or reducing sugars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Glucose and fructose cannot be converted back into sucrose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Glucose and fructose are lost in the molasses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The rate of inversion increases with: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 	Increase in acidity (pH&gt;7)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 	Increase in temperature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 	Increase in the time of the exposure to the above mentioned </a:t>
            </a:r>
            <a:r>
              <a:rPr lang="en-US" sz="1600" dirty="0" smtClean="0"/>
              <a:t>conditions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It is impossible to control all three things (above) at all times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The entire factory is designed to control at least 2 of these factors at all times</a:t>
            </a:r>
            <a:r>
              <a:rPr lang="en-ZA" sz="2400" dirty="0" smtClean="0"/>
              <a:t> </a:t>
            </a:r>
            <a:endParaRPr lang="en-ZA" sz="2400" dirty="0" smtClean="0"/>
          </a:p>
          <a:p>
            <a:pPr marL="0" indent="0">
              <a:buNone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</p:spTree>
    <p:extLst>
      <p:ext uri="{BB962C8B-B14F-4D97-AF65-F5344CB8AC3E}">
        <p14:creationId xmlns:p14="http://schemas.microsoft.com/office/powerpoint/2010/main" val="8049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Effect of Clarification on Juice Colour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400" dirty="0" err="1" smtClean="0"/>
              <a:t>Colour</a:t>
            </a:r>
            <a:r>
              <a:rPr lang="en-US" sz="2400" dirty="0" smtClean="0"/>
              <a:t> normally increases in the clarification process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Dark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of raw juice is cause by polyphenol derivatives – notably tannin in the presence of iron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If iron is absent the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will be darker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The precipitate of calcium phosphate formed in liming absorbs some </a:t>
            </a:r>
            <a:r>
              <a:rPr lang="en-US" sz="2400" dirty="0" err="1" smtClean="0"/>
              <a:t>colour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The amount of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absorbed increases with the phosphate content of the juice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The defecation process is used to rid the juice of suspended and colloidal matter but does not reduce </a:t>
            </a:r>
            <a:r>
              <a:rPr lang="en-US" sz="2400" dirty="0" err="1" smtClean="0"/>
              <a:t>colour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 marL="0" indent="0">
              <a:buNone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</p:spTree>
    <p:extLst>
      <p:ext uri="{BB962C8B-B14F-4D97-AF65-F5344CB8AC3E}">
        <p14:creationId xmlns:p14="http://schemas.microsoft.com/office/powerpoint/2010/main" val="40654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</a:t>
            </a:r>
            <a:r>
              <a:rPr lang="en-ZA" sz="3600" dirty="0" smtClean="0"/>
              <a:t>Purpose of Heating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400" dirty="0" smtClean="0"/>
              <a:t>Heat is a form of energy – measured in joules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Heat moves from one place to another in three ways: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Conduction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Convection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Radiation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Heating and boiling in the factory is done using conduction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Measurement of Heat Transfer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Using the heat transfer co-efficient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Heating surface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Temperature difference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Using the specific heat capacity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Mass of juice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Temperature change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Specific heat capacity of the juice</a:t>
            </a:r>
            <a:endParaRPr lang="en-ZA" sz="1600" dirty="0" smtClean="0"/>
          </a:p>
          <a:p>
            <a:pPr marL="0" indent="0">
              <a:buNone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</p:spTree>
    <p:extLst>
      <p:ext uri="{BB962C8B-B14F-4D97-AF65-F5344CB8AC3E}">
        <p14:creationId xmlns:p14="http://schemas.microsoft.com/office/powerpoint/2010/main" val="25300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Types of Heat Flow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400" dirty="0" smtClean="0"/>
              <a:t>In a heat exchanger there can be three types of flow: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Co-current flow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Arial" charset="0"/>
              <a:buChar char="•"/>
            </a:pPr>
            <a:endParaRPr lang="en-US" sz="2000" dirty="0" smtClean="0"/>
          </a:p>
          <a:p>
            <a:pPr lvl="4">
              <a:buFont typeface="Arial" charset="0"/>
              <a:buChar char="•"/>
            </a:pPr>
            <a:r>
              <a:rPr lang="en-US" dirty="0" smtClean="0"/>
              <a:t>Countercurrent flow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Cross flow</a:t>
            </a:r>
            <a:endParaRPr lang="en-ZA" sz="2000" dirty="0" smtClean="0"/>
          </a:p>
          <a:p>
            <a:pPr>
              <a:buFont typeface="Arial" charset="0"/>
              <a:buChar char="•"/>
            </a:pPr>
            <a:endParaRPr lang="en-ZA" sz="2400" dirty="0" smtClean="0"/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022228"/>
            <a:ext cx="2977685" cy="147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73016"/>
            <a:ext cx="3330299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02465"/>
            <a:ext cx="3096344" cy="1796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Heat Calculations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Juice velocity and heat transfer</a:t>
            </a:r>
          </a:p>
          <a:p>
            <a:pPr marL="0" indent="0" algn="ctr">
              <a:buNone/>
            </a:pPr>
            <a:r>
              <a:rPr lang="en-US" sz="4000" dirty="0"/>
              <a:t>K=1.165 </a:t>
            </a:r>
            <a:r>
              <a:rPr lang="en-US" sz="4000" dirty="0" err="1"/>
              <a:t>T</a:t>
            </a:r>
            <a:r>
              <a:rPr lang="en-US" sz="4000" baseline="-25000" dirty="0" err="1"/>
              <a:t>v</a:t>
            </a:r>
            <a:r>
              <a:rPr lang="en-US" sz="4000" baseline="-25000" dirty="0"/>
              <a:t> </a:t>
            </a:r>
            <a:r>
              <a:rPr lang="en-US" sz="4000" dirty="0"/>
              <a:t>(5+ v)</a:t>
            </a:r>
          </a:p>
          <a:p>
            <a:r>
              <a:rPr lang="en-US" dirty="0" smtClean="0"/>
              <a:t>Pressure drop through a heater</a:t>
            </a:r>
          </a:p>
          <a:p>
            <a:pPr marL="0" indent="0" algn="ctr">
              <a:buNone/>
            </a:pPr>
            <a:r>
              <a:rPr lang="en-US" sz="4000" dirty="0"/>
              <a:t>P = 0.0245 x (v</a:t>
            </a:r>
            <a:r>
              <a:rPr lang="en-US" sz="4000" baseline="30000" dirty="0"/>
              <a:t>2</a:t>
            </a:r>
            <a:r>
              <a:rPr lang="en-US" sz="4000" dirty="0"/>
              <a:t>C / D) x (1 + L)</a:t>
            </a:r>
          </a:p>
          <a:p>
            <a:r>
              <a:rPr lang="en-US" dirty="0" smtClean="0"/>
              <a:t>Heating surface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157192"/>
            <a:ext cx="57673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0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Juice Heaters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1900" dirty="0" smtClean="0"/>
              <a:t>Shell and Tube Heaters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A cylindrical steel shell with brass or stainless tubes expanded into tube plates at the ends</a:t>
            </a:r>
          </a:p>
          <a:p>
            <a:pPr lvl="1">
              <a:buFont typeface="Arial" charset="0"/>
              <a:buChar char="•"/>
            </a:pPr>
            <a:r>
              <a:rPr lang="en-US" sz="1900" dirty="0" err="1" smtClean="0"/>
              <a:t>Vapour</a:t>
            </a:r>
            <a:r>
              <a:rPr lang="en-US" sz="1900" dirty="0" smtClean="0"/>
              <a:t> is fed around the tubes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Juice is pumped through the tubes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Plate and Frame Heaters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Consists of a bank of corrugated stainless steel places that hang in a frame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The space between the plates is alternatively filled with juice and steam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Flashing and Flash Tanks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Open to the atmosphere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Juice under pressure at 105°C enters the flash tank and boils violently (i.e. flashes)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Definition: Flashing is violent boiling caused by a pressure drop</a:t>
            </a:r>
          </a:p>
          <a:p>
            <a:pPr lvl="1">
              <a:buFont typeface="Arial" charset="0"/>
              <a:buChar char="•"/>
            </a:pPr>
            <a:r>
              <a:rPr lang="en-US" sz="1900" dirty="0" smtClean="0"/>
              <a:t>Rids the limed juice of entrained gases</a:t>
            </a:r>
          </a:p>
        </p:txBody>
      </p:sp>
    </p:spTree>
    <p:extLst>
      <p:ext uri="{BB962C8B-B14F-4D97-AF65-F5344CB8AC3E}">
        <p14:creationId xmlns:p14="http://schemas.microsoft.com/office/powerpoint/2010/main" val="550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Properties of Mixed Juice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major constituents of cane juice from the extraction plant are:</a:t>
            </a:r>
          </a:p>
          <a:p>
            <a:pPr lvl="0"/>
            <a:endParaRPr lang="en-US" dirty="0" smtClean="0"/>
          </a:p>
          <a:p>
            <a:endParaRPr lang="en-ZA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6236072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Purpose of Juice Heaters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Scalding juice heaters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Associated with diffusers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To control microbiological losses and to facilitate sucrose extraction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Mixed juice heaters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After the juice scales but before the clarifier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Facilitates clarification by: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Promoting coagulation of proteins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Increases the rate of precipitation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Removes air by flashing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Controls microbiological losses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Clear juice heaters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Other heaters – used to heat: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Intermediate juice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Press water</a:t>
            </a:r>
          </a:p>
          <a:p>
            <a:pPr lvl="2">
              <a:buFont typeface="Arial" charset="0"/>
              <a:buChar char="•"/>
            </a:pPr>
            <a:r>
              <a:rPr lang="en-US" sz="1800" dirty="0" smtClean="0"/>
              <a:t>Imbibition water</a:t>
            </a:r>
          </a:p>
        </p:txBody>
      </p:sp>
    </p:spTree>
    <p:extLst>
      <p:ext uri="{BB962C8B-B14F-4D97-AF65-F5344CB8AC3E}">
        <p14:creationId xmlns:p14="http://schemas.microsoft.com/office/powerpoint/2010/main" val="35950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Sucrose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dirty="0" smtClean="0"/>
              <a:t>A disaccharide</a:t>
            </a:r>
          </a:p>
          <a:p>
            <a:pPr lvl="0"/>
            <a:r>
              <a:rPr lang="en-US" dirty="0" smtClean="0"/>
              <a:t>One molecule of glucose plus one molecule of fructose</a:t>
            </a:r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62" b="1"/>
          <a:stretch/>
        </p:blipFill>
        <p:spPr bwMode="auto">
          <a:xfrm>
            <a:off x="899592" y="3501008"/>
            <a:ext cx="7416824" cy="2880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Reducing Sugars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Monosaccharides</a:t>
            </a:r>
          </a:p>
          <a:p>
            <a:r>
              <a:rPr lang="en-US" dirty="0" smtClean="0"/>
              <a:t>Simple sugars</a:t>
            </a:r>
          </a:p>
          <a:p>
            <a:r>
              <a:rPr lang="en-US" dirty="0" smtClean="0"/>
              <a:t>Glucose and Fructose</a:t>
            </a:r>
          </a:p>
          <a:p>
            <a:r>
              <a:rPr lang="en-US" dirty="0" smtClean="0"/>
              <a:t>Not removed during clarification</a:t>
            </a:r>
          </a:p>
          <a:p>
            <a:r>
              <a:rPr lang="en-US" dirty="0"/>
              <a:t>Reaction products are highly </a:t>
            </a:r>
            <a:r>
              <a:rPr lang="en-US" dirty="0" err="1" smtClean="0"/>
              <a:t>coloured</a:t>
            </a:r>
            <a:endParaRPr lang="en-US" dirty="0" smtClean="0"/>
          </a:p>
          <a:p>
            <a:r>
              <a:rPr lang="en-US" dirty="0" smtClean="0"/>
              <a:t>Can be destroyed by heat under alkaline conditions</a:t>
            </a:r>
          </a:p>
          <a:p>
            <a:r>
              <a:rPr lang="en-US" dirty="0" smtClean="0"/>
              <a:t>Degradation of reducing sugars must be prevented</a:t>
            </a:r>
          </a:p>
          <a:p>
            <a:r>
              <a:rPr lang="en-US" dirty="0" smtClean="0"/>
              <a:t>Acids produced by reducing sugars must be </a:t>
            </a:r>
            <a:r>
              <a:rPr lang="en-US" dirty="0" err="1" smtClean="0"/>
              <a:t>neutralised</a:t>
            </a:r>
            <a:r>
              <a:rPr lang="en-US" dirty="0" smtClean="0"/>
              <a:t> by lime</a:t>
            </a:r>
          </a:p>
          <a:p>
            <a:r>
              <a:rPr lang="en-US" dirty="0" smtClean="0"/>
              <a:t>Reducing sugars decreases the </a:t>
            </a:r>
            <a:r>
              <a:rPr lang="en-US" dirty="0"/>
              <a:t>s</a:t>
            </a:r>
            <a:r>
              <a:rPr lang="en-US" dirty="0" smtClean="0"/>
              <a:t>olubility of sucrose and increase sucrose recovery during pan boiling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637"/>
          <a:stretch/>
        </p:blipFill>
        <p:spPr bwMode="auto">
          <a:xfrm>
            <a:off x="5925049" y="404664"/>
            <a:ext cx="260342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7"/>
          <a:stretch/>
        </p:blipFill>
        <p:spPr bwMode="auto">
          <a:xfrm>
            <a:off x="6588224" y="2418572"/>
            <a:ext cx="2311291" cy="145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9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Inorganic Salts (ash)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Combinations of positive and negative ions</a:t>
            </a:r>
          </a:p>
          <a:p>
            <a:r>
              <a:rPr lang="en-US" dirty="0"/>
              <a:t>Positive ions : K</a:t>
            </a:r>
            <a:r>
              <a:rPr lang="en-US" baseline="30000" dirty="0"/>
              <a:t>+</a:t>
            </a:r>
            <a:r>
              <a:rPr lang="en-US" dirty="0"/>
              <a:t>, Na</a:t>
            </a:r>
            <a:r>
              <a:rPr lang="en-US" baseline="30000" dirty="0"/>
              <a:t>+</a:t>
            </a:r>
            <a:r>
              <a:rPr lang="en-US" dirty="0"/>
              <a:t>,Ca</a:t>
            </a:r>
            <a:r>
              <a:rPr lang="en-US" baseline="30000" dirty="0"/>
              <a:t>2+</a:t>
            </a:r>
            <a:r>
              <a:rPr lang="en-US" dirty="0"/>
              <a:t>,Mg</a:t>
            </a:r>
            <a:r>
              <a:rPr lang="en-US" baseline="30000" dirty="0"/>
              <a:t>2+</a:t>
            </a:r>
            <a:r>
              <a:rPr lang="en-US" dirty="0"/>
              <a:t>,Fe</a:t>
            </a:r>
            <a:r>
              <a:rPr lang="en-US" baseline="30000" dirty="0"/>
              <a:t>+</a:t>
            </a:r>
            <a:endParaRPr lang="en-US" dirty="0"/>
          </a:p>
          <a:p>
            <a:r>
              <a:rPr lang="en-US" dirty="0"/>
              <a:t>Negative ions: Cl</a:t>
            </a:r>
            <a:r>
              <a:rPr lang="en-US" baseline="30000" dirty="0"/>
              <a:t>-</a:t>
            </a:r>
            <a:r>
              <a:rPr lang="en-US" dirty="0"/>
              <a:t>,SO</a:t>
            </a:r>
            <a:r>
              <a:rPr lang="en-US" baseline="-25000" dirty="0"/>
              <a:t>4</a:t>
            </a:r>
            <a:r>
              <a:rPr lang="en-US" baseline="30000" dirty="0"/>
              <a:t>3-</a:t>
            </a:r>
            <a:r>
              <a:rPr lang="en-US" dirty="0"/>
              <a:t>,PO</a:t>
            </a:r>
            <a:r>
              <a:rPr lang="en-US" baseline="-25000" dirty="0"/>
              <a:t>4</a:t>
            </a:r>
            <a:r>
              <a:rPr lang="en-US" baseline="30000" dirty="0"/>
              <a:t>3-</a:t>
            </a:r>
            <a:r>
              <a:rPr lang="en-US" dirty="0"/>
              <a:t> and SiO</a:t>
            </a:r>
            <a:r>
              <a:rPr lang="en-US" baseline="-25000" dirty="0"/>
              <a:t>4</a:t>
            </a:r>
            <a:r>
              <a:rPr lang="en-US" baseline="30000" dirty="0"/>
              <a:t>4-</a:t>
            </a:r>
            <a:r>
              <a:rPr lang="en-US" dirty="0"/>
              <a:t> </a:t>
            </a:r>
          </a:p>
          <a:p>
            <a:r>
              <a:rPr lang="en-ZA" dirty="0" smtClean="0"/>
              <a:t>Not removed in the clarifier</a:t>
            </a:r>
          </a:p>
          <a:p>
            <a:r>
              <a:rPr lang="en-ZA" dirty="0" smtClean="0"/>
              <a:t>Precipitate as </a:t>
            </a:r>
            <a:r>
              <a:rPr lang="en-ZA" dirty="0" err="1" smtClean="0"/>
              <a:t>sacle</a:t>
            </a:r>
            <a:r>
              <a:rPr lang="en-ZA" dirty="0" smtClean="0"/>
              <a:t> in the evaporators</a:t>
            </a:r>
          </a:p>
          <a:p>
            <a:r>
              <a:rPr lang="en-ZA" dirty="0" smtClean="0"/>
              <a:t>Ends up in final molasses</a:t>
            </a:r>
          </a:p>
          <a:p>
            <a:r>
              <a:rPr lang="en-ZA" dirty="0" smtClean="0"/>
              <a:t>Increases </a:t>
            </a:r>
            <a:r>
              <a:rPr lang="en-ZA" dirty="0"/>
              <a:t>s</a:t>
            </a:r>
            <a:r>
              <a:rPr lang="en-ZA" dirty="0" smtClean="0"/>
              <a:t>olubility of sucrose – thus decreases the sucrose recovery during pan boiling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Organic salts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err="1"/>
              <a:t>G</a:t>
            </a:r>
            <a:r>
              <a:rPr lang="en-US" dirty="0" err="1" smtClean="0"/>
              <a:t>lycollic</a:t>
            </a:r>
            <a:r>
              <a:rPr lang="en-US" dirty="0"/>
              <a:t>, </a:t>
            </a:r>
            <a:r>
              <a:rPr lang="en-US" dirty="0" err="1"/>
              <a:t>suxine</a:t>
            </a:r>
            <a:r>
              <a:rPr lang="en-US" dirty="0"/>
              <a:t>, malic, oxalic, tonic, citric, acetic, and </a:t>
            </a:r>
            <a:r>
              <a:rPr lang="en-US" dirty="0" err="1"/>
              <a:t>aconitic</a:t>
            </a:r>
            <a:r>
              <a:rPr lang="en-US" dirty="0"/>
              <a:t> acids. </a:t>
            </a:r>
            <a:r>
              <a:rPr lang="en-US" dirty="0" smtClean="0"/>
              <a:t>A</a:t>
            </a:r>
          </a:p>
          <a:p>
            <a:r>
              <a:rPr lang="en-US" dirty="0" smtClean="0"/>
              <a:t>All </a:t>
            </a:r>
            <a:r>
              <a:rPr lang="en-US" dirty="0"/>
              <a:t>form soluble lime salts and are not removed by clarification. </a:t>
            </a:r>
            <a:endParaRPr lang="en-US" dirty="0" smtClean="0"/>
          </a:p>
          <a:p>
            <a:r>
              <a:rPr lang="en-US" dirty="0" smtClean="0"/>
              <a:t>Oxalic </a:t>
            </a:r>
            <a:r>
              <a:rPr lang="en-US" dirty="0"/>
              <a:t>acid reacts to form calcium oxalate that normally precipitates at higher </a:t>
            </a:r>
            <a:r>
              <a:rPr lang="en-US" dirty="0" err="1"/>
              <a:t>brixes</a:t>
            </a:r>
            <a:r>
              <a:rPr lang="en-US" dirty="0"/>
              <a:t> in the last vessels of the </a:t>
            </a:r>
            <a:r>
              <a:rPr lang="en-US" dirty="0" smtClean="0"/>
              <a:t>evaporators - forming </a:t>
            </a:r>
            <a:r>
              <a:rPr lang="en-US" dirty="0"/>
              <a:t>a hard scale.</a:t>
            </a:r>
          </a:p>
        </p:txBody>
      </p:sp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Coloured bodies</a:t>
            </a:r>
            <a:br>
              <a:rPr lang="en-ZA" sz="3600" dirty="0" smtClean="0"/>
            </a:b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Plant pigments</a:t>
            </a:r>
          </a:p>
          <a:p>
            <a:pPr lvl="1"/>
            <a:r>
              <a:rPr lang="en-US" dirty="0" smtClean="0"/>
              <a:t>Chlorophyll A and B (</a:t>
            </a:r>
            <a:r>
              <a:rPr lang="en-US" dirty="0"/>
              <a:t>g</a:t>
            </a:r>
            <a:r>
              <a:rPr lang="en-US" dirty="0" smtClean="0"/>
              <a:t>reen)</a:t>
            </a:r>
          </a:p>
          <a:p>
            <a:pPr lvl="1"/>
            <a:r>
              <a:rPr lang="en-US" dirty="0" smtClean="0"/>
              <a:t>Carotene (yellow)</a:t>
            </a:r>
          </a:p>
          <a:p>
            <a:pPr lvl="1"/>
            <a:r>
              <a:rPr lang="en-US" dirty="0" smtClean="0"/>
              <a:t>Xanthophyll (yellow)</a:t>
            </a:r>
          </a:p>
          <a:p>
            <a:pPr lvl="1"/>
            <a:r>
              <a:rPr lang="en-US" dirty="0" smtClean="0"/>
              <a:t>Removed during clarification</a:t>
            </a:r>
          </a:p>
          <a:p>
            <a:r>
              <a:rPr lang="en-US" dirty="0" err="1" smtClean="0"/>
              <a:t>Flavanols</a:t>
            </a:r>
            <a:endParaRPr lang="en-US" dirty="0" smtClean="0"/>
          </a:p>
          <a:p>
            <a:pPr lvl="1"/>
            <a:r>
              <a:rPr lang="en-US" dirty="0" smtClean="0"/>
              <a:t>Polyphenols e.g. Anthocyanins (red, blue and violet)</a:t>
            </a:r>
          </a:p>
          <a:p>
            <a:pPr lvl="1"/>
            <a:r>
              <a:rPr lang="en-US" dirty="0" smtClean="0"/>
              <a:t>React with iron and oxygen to form dark </a:t>
            </a:r>
            <a:r>
              <a:rPr lang="en-US" dirty="0" err="1" smtClean="0"/>
              <a:t>coloured</a:t>
            </a:r>
            <a:r>
              <a:rPr lang="en-US" dirty="0" smtClean="0"/>
              <a:t> compounds in alkaline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Iron compounds, Tannins and </a:t>
            </a:r>
            <a:r>
              <a:rPr lang="en-ZA" sz="3600" dirty="0" err="1" smtClean="0"/>
              <a:t>Pectins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n-US" dirty="0"/>
              <a:t> and Fe</a:t>
            </a:r>
            <a:r>
              <a:rPr lang="en-US" baseline="30000" dirty="0"/>
              <a:t>3+</a:t>
            </a:r>
            <a:r>
              <a:rPr lang="en-US" dirty="0"/>
              <a:t> </a:t>
            </a:r>
            <a:r>
              <a:rPr lang="en-US" dirty="0" smtClean="0"/>
              <a:t>ions</a:t>
            </a:r>
          </a:p>
          <a:p>
            <a:r>
              <a:rPr lang="en-US" dirty="0" smtClean="0"/>
              <a:t>Tannins consist of complexes of esters and ethers of various carbohydrates</a:t>
            </a:r>
          </a:p>
          <a:p>
            <a:pPr lvl="1"/>
            <a:r>
              <a:rPr lang="en-US" dirty="0" smtClean="0"/>
              <a:t>On hydrolysis </a:t>
            </a:r>
            <a:r>
              <a:rPr lang="en-US" dirty="0" err="1" smtClean="0"/>
              <a:t>gallic</a:t>
            </a:r>
            <a:r>
              <a:rPr lang="en-US" dirty="0" smtClean="0"/>
              <a:t> acid and glucose molecules are formed</a:t>
            </a:r>
          </a:p>
          <a:p>
            <a:r>
              <a:rPr lang="en-US" dirty="0" err="1" smtClean="0"/>
              <a:t>Pectins</a:t>
            </a:r>
            <a:endParaRPr lang="en-US" dirty="0" smtClean="0"/>
          </a:p>
          <a:p>
            <a:pPr lvl="1"/>
            <a:r>
              <a:rPr lang="en-US" dirty="0" smtClean="0"/>
              <a:t>Gelatinous carbohydrates</a:t>
            </a:r>
          </a:p>
          <a:p>
            <a:pPr lvl="1"/>
            <a:r>
              <a:rPr lang="en-US" dirty="0" smtClean="0"/>
              <a:t>Increases viscosity of solutions</a:t>
            </a:r>
          </a:p>
          <a:p>
            <a:pPr lvl="1"/>
            <a:r>
              <a:rPr lang="en-US" dirty="0" smtClean="0"/>
              <a:t>Increase the solubility of sucrose</a:t>
            </a:r>
          </a:p>
          <a:p>
            <a:pPr lvl="1"/>
            <a:r>
              <a:rPr lang="en-US" dirty="0" smtClean="0"/>
              <a:t>Slows down crystallization process</a:t>
            </a:r>
          </a:p>
          <a:p>
            <a:pPr lvl="1"/>
            <a:r>
              <a:rPr lang="en-US" dirty="0" err="1" smtClean="0"/>
              <a:t>Hydrolysed</a:t>
            </a:r>
            <a:r>
              <a:rPr lang="en-US" dirty="0" smtClean="0"/>
              <a:t> in alkaline solutions</a:t>
            </a:r>
          </a:p>
          <a:p>
            <a:pPr lvl="1"/>
            <a:r>
              <a:rPr lang="en-US" dirty="0" smtClean="0"/>
              <a:t>Precipitated and removed during clarification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Gums and Proteins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400" dirty="0" smtClean="0"/>
              <a:t>Gums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Colloidal polysaccharides</a:t>
            </a:r>
          </a:p>
          <a:p>
            <a:pPr lvl="1">
              <a:buFont typeface="Arial" charset="0"/>
              <a:buChar char="•"/>
            </a:pPr>
            <a:r>
              <a:rPr lang="en-ZA" sz="2400" dirty="0" err="1" smtClean="0"/>
              <a:t>Pentosan</a:t>
            </a:r>
            <a:r>
              <a:rPr lang="en-ZA" sz="2400" dirty="0" smtClean="0"/>
              <a:t> units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Increase the viscosity of </a:t>
            </a:r>
            <a:r>
              <a:rPr lang="en-ZA" sz="2400" dirty="0" err="1" smtClean="0"/>
              <a:t>solutinos</a:t>
            </a:r>
            <a:endParaRPr lang="en-ZA" sz="2400" dirty="0" smtClean="0"/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Cane which is left standing in the field after cutting or diseased cane contains higher gum content than fresh cane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Protein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Large molecules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Made up of amino acids in chains to form peptides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Originate from tops and trash</a:t>
            </a:r>
          </a:p>
          <a:p>
            <a:pPr lvl="1">
              <a:buFont typeface="Arial" charset="0"/>
              <a:buChar char="•"/>
            </a:pPr>
            <a:r>
              <a:rPr lang="en-ZA" sz="2400" dirty="0" smtClean="0"/>
              <a:t>Coagulated by heat and lime – removed by clarification</a:t>
            </a:r>
          </a:p>
        </p:txBody>
      </p:sp>
    </p:spTree>
    <p:extLst>
      <p:ext uri="{BB962C8B-B14F-4D97-AF65-F5344CB8AC3E}">
        <p14:creationId xmlns:p14="http://schemas.microsoft.com/office/powerpoint/2010/main" val="21727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887A49-34B8-4AF1-BF41-853E9A83067A}"/>
</file>

<file path=customXml/itemProps2.xml><?xml version="1.0" encoding="utf-8"?>
<ds:datastoreItem xmlns:ds="http://schemas.openxmlformats.org/officeDocument/2006/customXml" ds:itemID="{34E5C10C-3CE5-4190-9DFB-5FD88775446E}"/>
</file>

<file path=customXml/itemProps3.xml><?xml version="1.0" encoding="utf-8"?>
<ds:datastoreItem xmlns:ds="http://schemas.openxmlformats.org/officeDocument/2006/customXml" ds:itemID="{775097E7-FB9A-49D3-A8AA-AC789F87639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3976</TotalTime>
  <Words>1065</Words>
  <Application>Microsoft Office PowerPoint</Application>
  <PresentationFormat>On-screen Show (4:3)</PresentationFormat>
  <Paragraphs>176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Properties of Mixed Juice</vt:lpstr>
      <vt:lpstr>Sucrose</vt:lpstr>
      <vt:lpstr>Reducing Sugars</vt:lpstr>
      <vt:lpstr>Inorganic Salts (ash)</vt:lpstr>
      <vt:lpstr>Organic salts</vt:lpstr>
      <vt:lpstr>Coloured bodies </vt:lpstr>
      <vt:lpstr>Iron compounds, Tannins and Pectins</vt:lpstr>
      <vt:lpstr>Gums and Proteins</vt:lpstr>
      <vt:lpstr>Wax</vt:lpstr>
      <vt:lpstr>Starch (Amylose)</vt:lpstr>
      <vt:lpstr>Air</vt:lpstr>
      <vt:lpstr>The Need to Remove Colloidal Substances</vt:lpstr>
      <vt:lpstr>The Problem of Reducing Sugars</vt:lpstr>
      <vt:lpstr>Effect of Clarification on Juice Colour</vt:lpstr>
      <vt:lpstr>The Purpose of Heating</vt:lpstr>
      <vt:lpstr>Types of Heat Flow</vt:lpstr>
      <vt:lpstr>Heat Calculations</vt:lpstr>
      <vt:lpstr>Juice Heaters</vt:lpstr>
      <vt:lpstr>Purpose of Juice Heaters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168</cp:revision>
  <dcterms:created xsi:type="dcterms:W3CDTF">2016-11-15T07:03:29Z</dcterms:created>
  <dcterms:modified xsi:type="dcterms:W3CDTF">2018-12-05T13:03:50Z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