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73" r:id="rId3"/>
    <p:sldId id="403" r:id="rId4"/>
    <p:sldId id="384" r:id="rId5"/>
    <p:sldId id="386" r:id="rId6"/>
    <p:sldId id="292" r:id="rId7"/>
    <p:sldId id="334" r:id="rId8"/>
    <p:sldId id="404" r:id="rId9"/>
    <p:sldId id="336" r:id="rId10"/>
    <p:sldId id="335" r:id="rId11"/>
    <p:sldId id="390" r:id="rId12"/>
    <p:sldId id="391" r:id="rId13"/>
    <p:sldId id="394" r:id="rId14"/>
    <p:sldId id="392" r:id="rId15"/>
    <p:sldId id="395" r:id="rId16"/>
    <p:sldId id="397" r:id="rId17"/>
    <p:sldId id="405" r:id="rId18"/>
    <p:sldId id="406" r:id="rId19"/>
    <p:sldId id="407" r:id="rId20"/>
    <p:sldId id="411" r:id="rId21"/>
    <p:sldId id="409" r:id="rId22"/>
    <p:sldId id="410" r:id="rId23"/>
    <p:sldId id="412" r:id="rId24"/>
    <p:sldId id="413" r:id="rId25"/>
    <p:sldId id="414" r:id="rId26"/>
    <p:sldId id="4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5" autoAdjust="0"/>
    <p:restoredTop sz="94582" autoAdjust="0"/>
  </p:normalViewPr>
  <p:slideViewPr>
    <p:cSldViewPr>
      <p:cViewPr>
        <p:scale>
          <a:sx n="66" d="100"/>
          <a:sy n="66" d="100"/>
        </p:scale>
        <p:origin x="-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5544616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NQF 5: OCCUPATIONAL CERTIFICATE: SUGAR PROCESSING CONTROLLER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01695"/>
            <a:ext cx="2160240" cy="13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2018/12/11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2996952"/>
            <a:ext cx="7056784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COMPONENT: MODULE 5: SUGAR JUICE HANDLING AND CLARIFICATION: KNOWLEDGE TOPIC 2: CLARIFICATION</a:t>
            </a:r>
          </a:p>
          <a:p>
            <a:endParaRPr lang="en-US" sz="24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System issues to Check when Flashing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8245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2600" dirty="0" smtClean="0"/>
              <a:t>Observe the way condensed vapour is given off the flash-tank vent pipe – no steam – something is wrong</a:t>
            </a:r>
          </a:p>
          <a:p>
            <a:pPr>
              <a:buFont typeface="Arial" charset="0"/>
              <a:buChar char="•"/>
            </a:pPr>
            <a:r>
              <a:rPr lang="en-ZA" sz="2600" dirty="0" smtClean="0"/>
              <a:t>The downward velocity of the juice in the juice/air volume of the flash tank should not exceed 500mm/min to allow escape of the bubbles</a:t>
            </a:r>
          </a:p>
          <a:p>
            <a:pPr>
              <a:buFont typeface="Arial" charset="0"/>
              <a:buChar char="•"/>
            </a:pPr>
            <a:r>
              <a:rPr lang="en-ZA" sz="2600" dirty="0" smtClean="0"/>
              <a:t>The diameter of the flash tank should be rated to that velocity</a:t>
            </a:r>
          </a:p>
          <a:p>
            <a:pPr>
              <a:buFont typeface="Arial" charset="0"/>
              <a:buChar char="•"/>
            </a:pPr>
            <a:r>
              <a:rPr lang="en-ZA" sz="2600" dirty="0" smtClean="0"/>
              <a:t>There should be no restriction in the exit path of the escaping air and vapour from the juice</a:t>
            </a:r>
          </a:p>
          <a:p>
            <a:pPr>
              <a:buFont typeface="Arial" charset="0"/>
              <a:buChar char="•"/>
            </a:pPr>
            <a:r>
              <a:rPr lang="en-ZA" sz="2600" dirty="0" smtClean="0"/>
              <a:t>The diameter of the pipe used should be such as to allow an upward velocity not greater than 1.7m/s </a:t>
            </a:r>
          </a:p>
        </p:txBody>
      </p:sp>
    </p:spTree>
    <p:extLst>
      <p:ext uri="{BB962C8B-B14F-4D97-AF65-F5344CB8AC3E}">
        <p14:creationId xmlns:p14="http://schemas.microsoft.com/office/powerpoint/2010/main" val="21727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Settling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8245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2900" dirty="0" smtClean="0"/>
              <a:t>Allows precipitate to flocculate</a:t>
            </a:r>
          </a:p>
          <a:p>
            <a:pPr>
              <a:buFont typeface="Arial" charset="0"/>
              <a:buChar char="•"/>
            </a:pPr>
            <a:r>
              <a:rPr lang="en-ZA" sz="2900" dirty="0" smtClean="0"/>
              <a:t>Precipitate collects at the bottom of the clarifier</a:t>
            </a:r>
          </a:p>
          <a:p>
            <a:pPr>
              <a:buFont typeface="Arial" charset="0"/>
              <a:buChar char="•"/>
            </a:pPr>
            <a:r>
              <a:rPr lang="en-ZA" sz="2900" dirty="0" smtClean="0"/>
              <a:t>Clear juice is removed from the top</a:t>
            </a:r>
          </a:p>
          <a:p>
            <a:pPr>
              <a:buFont typeface="Arial" charset="0"/>
              <a:buChar char="•"/>
            </a:pPr>
            <a:r>
              <a:rPr lang="en-ZA" sz="2900" dirty="0" smtClean="0"/>
              <a:t>Flocculation and settling can be helped by addition of </a:t>
            </a:r>
            <a:r>
              <a:rPr lang="en-ZA" sz="2900" dirty="0" err="1" smtClean="0"/>
              <a:t>symthetic</a:t>
            </a:r>
            <a:r>
              <a:rPr lang="en-ZA" sz="2900" dirty="0" smtClean="0"/>
              <a:t> water soluble polymers</a:t>
            </a:r>
          </a:p>
          <a:p>
            <a:pPr>
              <a:buFont typeface="Arial" charset="0"/>
              <a:buChar char="•"/>
            </a:pPr>
            <a:r>
              <a:rPr lang="en-ZA" sz="2900" dirty="0" smtClean="0"/>
              <a:t>Good juice flow is vital</a:t>
            </a:r>
          </a:p>
          <a:p>
            <a:pPr>
              <a:buFont typeface="Arial" charset="0"/>
              <a:buChar char="•"/>
            </a:pPr>
            <a:r>
              <a:rPr lang="en-ZA" sz="2900" dirty="0" smtClean="0"/>
              <a:t>Large and sudden variations in juice </a:t>
            </a:r>
            <a:r>
              <a:rPr lang="en-ZA" sz="2900" dirty="0" err="1" smtClean="0"/>
              <a:t>dlow</a:t>
            </a:r>
            <a:r>
              <a:rPr lang="en-ZA" sz="2900" dirty="0" smtClean="0"/>
              <a:t> interferes physically with the contents of the clarifier – causing floc to contaminate the clear juice.</a:t>
            </a:r>
          </a:p>
        </p:txBody>
      </p:sp>
    </p:spTree>
    <p:extLst>
      <p:ext uri="{BB962C8B-B14F-4D97-AF65-F5344CB8AC3E}">
        <p14:creationId xmlns:p14="http://schemas.microsoft.com/office/powerpoint/2010/main" val="14678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The Precipitate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8245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/>
              <a:t>amorphous calcium phosphate (CaPO4) 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err="1" smtClean="0"/>
              <a:t>Crystallises</a:t>
            </a:r>
            <a:r>
              <a:rPr lang="en-US" sz="2000" dirty="0" smtClean="0"/>
              <a:t> </a:t>
            </a:r>
            <a:r>
              <a:rPr lang="en-US" sz="2000" dirty="0"/>
              <a:t>into hydroxyl apatite [(Ca5(OH)(PO4)3] which is more stable.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ttributed </a:t>
            </a:r>
            <a:r>
              <a:rPr lang="en-US" sz="2000" dirty="0"/>
              <a:t>the amorphous phase the composition of </a:t>
            </a:r>
            <a:r>
              <a:rPr lang="en-US" sz="2000" dirty="0" err="1"/>
              <a:t>tricalcium</a:t>
            </a:r>
            <a:r>
              <a:rPr lang="en-US" sz="2000" dirty="0"/>
              <a:t> phosphate (Ca3(PO4)2).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Precipitation takes place in two stages: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small particles </a:t>
            </a:r>
            <a:r>
              <a:rPr lang="en-US" sz="2000" dirty="0" smtClean="0"/>
              <a:t>form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Particles  grow </a:t>
            </a:r>
            <a:r>
              <a:rPr lang="en-US" sz="2000" dirty="0"/>
              <a:t>and rearrange into </a:t>
            </a:r>
            <a:r>
              <a:rPr lang="en-US" sz="2000" dirty="0" smtClean="0"/>
              <a:t>an </a:t>
            </a:r>
            <a:r>
              <a:rPr lang="en-US" sz="2000" dirty="0"/>
              <a:t>intricate floc 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The floc traps </a:t>
            </a:r>
            <a:r>
              <a:rPr lang="en-US" sz="2000" dirty="0"/>
              <a:t>and absorbs all suspended solids. 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Also included </a:t>
            </a:r>
            <a:r>
              <a:rPr lang="en-US" sz="2000" dirty="0"/>
              <a:t>are the other </a:t>
            </a:r>
            <a:r>
              <a:rPr lang="en-US" sz="2000" dirty="0" smtClean="0"/>
              <a:t>non-sugars – These are precipitated by: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reaction change, 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by </a:t>
            </a:r>
            <a:r>
              <a:rPr lang="en-US" sz="2000" dirty="0"/>
              <a:t>the heat, 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by </a:t>
            </a:r>
            <a:r>
              <a:rPr lang="en-US" sz="2000" dirty="0"/>
              <a:t>the calcium and 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by </a:t>
            </a:r>
            <a:r>
              <a:rPr lang="en-US" sz="2000" dirty="0"/>
              <a:t>the increase in </a:t>
            </a:r>
            <a:r>
              <a:rPr lang="en-US" sz="2000" dirty="0" err="1"/>
              <a:t>pH.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4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The Role of Phosphates in Clarification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112568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3400" dirty="0" smtClean="0"/>
              <a:t>Phosphate must be above a certain amount</a:t>
            </a:r>
          </a:p>
          <a:p>
            <a:pPr>
              <a:buFont typeface="Arial" charset="0"/>
              <a:buChar char="•"/>
            </a:pPr>
            <a:r>
              <a:rPr lang="en-ZA" sz="3400" dirty="0" smtClean="0"/>
              <a:t>At least 300ppm (0.3%)</a:t>
            </a:r>
          </a:p>
          <a:p>
            <a:pPr>
              <a:buFont typeface="Arial" charset="0"/>
              <a:buChar char="•"/>
            </a:pPr>
            <a:r>
              <a:rPr lang="en-ZA" sz="3400" dirty="0" smtClean="0"/>
              <a:t>If below 300ppm phosphates must be added</a:t>
            </a:r>
          </a:p>
          <a:p>
            <a:pPr>
              <a:buFont typeface="Arial" charset="0"/>
              <a:buChar char="•"/>
            </a:pPr>
            <a:r>
              <a:rPr lang="en-US" sz="3400" dirty="0" smtClean="0"/>
              <a:t>Either:</a:t>
            </a:r>
          </a:p>
          <a:p>
            <a:pPr lvl="1">
              <a:buFont typeface="Arial" charset="0"/>
              <a:buChar char="•"/>
            </a:pPr>
            <a:r>
              <a:rPr lang="en-US" sz="3400" dirty="0" smtClean="0"/>
              <a:t>Phosphoric </a:t>
            </a:r>
            <a:r>
              <a:rPr lang="en-US" sz="3400" dirty="0"/>
              <a:t>acid (H</a:t>
            </a:r>
            <a:r>
              <a:rPr lang="en-US" sz="3400" baseline="-25000" dirty="0"/>
              <a:t>3</a:t>
            </a:r>
            <a:r>
              <a:rPr lang="en-US" sz="3400" dirty="0"/>
              <a:t>PO</a:t>
            </a:r>
            <a:r>
              <a:rPr lang="en-US" sz="3400" baseline="-25000" dirty="0"/>
              <a:t>4</a:t>
            </a:r>
            <a:r>
              <a:rPr lang="en-US" sz="3400" dirty="0"/>
              <a:t>), </a:t>
            </a:r>
            <a:endParaRPr lang="en-US" sz="3400" dirty="0" smtClean="0"/>
          </a:p>
          <a:p>
            <a:pPr lvl="1">
              <a:buFont typeface="Arial" charset="0"/>
              <a:buChar char="•"/>
            </a:pPr>
            <a:r>
              <a:rPr lang="en-US" sz="3400" dirty="0"/>
              <a:t>P</a:t>
            </a:r>
            <a:r>
              <a:rPr lang="en-US" sz="3400" dirty="0" smtClean="0"/>
              <a:t>hosphoric </a:t>
            </a:r>
            <a:r>
              <a:rPr lang="en-US" sz="3400" dirty="0"/>
              <a:t>acid paste or </a:t>
            </a:r>
            <a:endParaRPr lang="en-US" sz="3400" dirty="0" smtClean="0"/>
          </a:p>
          <a:p>
            <a:pPr lvl="1">
              <a:buFont typeface="Arial" charset="0"/>
              <a:buChar char="•"/>
            </a:pPr>
            <a:r>
              <a:rPr lang="en-US" sz="3400" dirty="0" smtClean="0"/>
              <a:t>Mono </a:t>
            </a:r>
            <a:r>
              <a:rPr lang="en-US" sz="3400" dirty="0"/>
              <a:t>calcium phosphate (CaHPO</a:t>
            </a:r>
            <a:r>
              <a:rPr lang="en-US" sz="3400" baseline="-25000" dirty="0"/>
              <a:t>4</a:t>
            </a:r>
            <a:r>
              <a:rPr lang="en-US" sz="3400" dirty="0"/>
              <a:t>)</a:t>
            </a:r>
            <a:endParaRPr lang="en-ZA" sz="3400" dirty="0"/>
          </a:p>
        </p:txBody>
      </p:sp>
    </p:spTree>
    <p:extLst>
      <p:ext uri="{BB962C8B-B14F-4D97-AF65-F5344CB8AC3E}">
        <p14:creationId xmlns:p14="http://schemas.microsoft.com/office/powerpoint/2010/main" val="31868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pH and pH control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0405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2400" dirty="0" smtClean="0"/>
              <a:t>Sucrose inversion is accelerated by acidic conditions and high temperature</a:t>
            </a:r>
          </a:p>
          <a:p>
            <a:pPr>
              <a:buFont typeface="Arial" charset="0"/>
              <a:buChar char="•"/>
            </a:pPr>
            <a:r>
              <a:rPr lang="en-ZA" sz="2400" dirty="0" smtClean="0"/>
              <a:t>Reducing sugars are destroyed at high pH and high temperatures</a:t>
            </a:r>
          </a:p>
          <a:p>
            <a:pPr>
              <a:buFont typeface="Arial" charset="0"/>
              <a:buChar char="•"/>
            </a:pPr>
            <a:r>
              <a:rPr lang="en-ZA" sz="2400" dirty="0" smtClean="0"/>
              <a:t>Both reactions are time dependant</a:t>
            </a:r>
          </a:p>
          <a:p>
            <a:pPr>
              <a:buFont typeface="Arial" charset="0"/>
              <a:buChar char="•"/>
            </a:pPr>
            <a:r>
              <a:rPr lang="en-ZA" sz="2400" dirty="0" smtClean="0"/>
              <a:t>Time cannot always be controlled, but pH can</a:t>
            </a:r>
          </a:p>
          <a:p>
            <a:pPr>
              <a:buFont typeface="Arial" charset="0"/>
              <a:buChar char="•"/>
            </a:pPr>
            <a:r>
              <a:rPr lang="en-ZA" sz="2400" dirty="0" smtClean="0"/>
              <a:t>pH can be controlled within a range</a:t>
            </a:r>
          </a:p>
          <a:p>
            <a:pPr>
              <a:buFont typeface="Arial" charset="0"/>
              <a:buChar char="•"/>
            </a:pPr>
            <a:r>
              <a:rPr lang="en-ZA" sz="2400" dirty="0" smtClean="0"/>
              <a:t>pH must be high enough to:</a:t>
            </a:r>
          </a:p>
          <a:p>
            <a:pPr lvl="1">
              <a:buFont typeface="Arial" charset="0"/>
              <a:buChar char="•"/>
            </a:pPr>
            <a:r>
              <a:rPr lang="en-ZA" sz="2000" dirty="0" smtClean="0"/>
              <a:t>Obtain complete phosphate precipitation </a:t>
            </a:r>
          </a:p>
          <a:p>
            <a:pPr lvl="1">
              <a:buFont typeface="Arial" charset="0"/>
              <a:buChar char="•"/>
            </a:pPr>
            <a:r>
              <a:rPr lang="en-ZA" sz="2000" dirty="0" smtClean="0"/>
              <a:t>Without producing excess soluble lime salts</a:t>
            </a:r>
          </a:p>
          <a:p>
            <a:pPr>
              <a:buFont typeface="Arial" charset="0"/>
              <a:buChar char="•"/>
            </a:pPr>
            <a:r>
              <a:rPr lang="en-ZA" sz="2400" dirty="0" smtClean="0"/>
              <a:t>Allow enough time between addition of lime and thorough mixing before measuring pH</a:t>
            </a:r>
          </a:p>
          <a:p>
            <a:pPr>
              <a:buFont typeface="Arial" charset="0"/>
              <a:buChar char="•"/>
            </a:pPr>
            <a:endParaRPr lang="en-ZA" sz="2400" dirty="0" smtClean="0"/>
          </a:p>
          <a:p>
            <a:pPr>
              <a:buFont typeface="Arial" charset="0"/>
              <a:buChar char="•"/>
            </a:pPr>
            <a:endParaRPr lang="en-ZA" sz="3600" dirty="0" smtClean="0"/>
          </a:p>
        </p:txBody>
      </p:sp>
    </p:spTree>
    <p:extLst>
      <p:ext uri="{BB962C8B-B14F-4D97-AF65-F5344CB8AC3E}">
        <p14:creationId xmlns:p14="http://schemas.microsoft.com/office/powerpoint/2010/main" val="28000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Flocculation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5976664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Primary flocculation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Particles in suspension with a negative charge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Reducing the pH </a:t>
            </a:r>
            <a:r>
              <a:rPr lang="en-US" sz="1900" dirty="0" err="1" smtClean="0"/>
              <a:t>neutralises</a:t>
            </a:r>
            <a:r>
              <a:rPr lang="en-US" sz="1900" dirty="0" smtClean="0"/>
              <a:t> the negative charge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Introducing a bridging mechanism allows for the formation of an inorganic precipitate</a:t>
            </a:r>
          </a:p>
          <a:p>
            <a:pPr marL="0" indent="0">
              <a:buNone/>
            </a:pPr>
            <a:r>
              <a:rPr lang="en-US" sz="1900" dirty="0" smtClean="0"/>
              <a:t>Secondary flocculation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High molecular mass polymers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Attach to adjacent impurity particles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Synthetic water-soluble polymers are used in SA</a:t>
            </a:r>
          </a:p>
          <a:p>
            <a:pPr>
              <a:buFont typeface="Arial" charset="0"/>
              <a:buChar char="•"/>
            </a:pPr>
            <a:r>
              <a:rPr lang="en-US" sz="1900" dirty="0" smtClean="0"/>
              <a:t>Good ones: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Improves flocculation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Increases settling rate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Reduces mud moisture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Decreases pol in cake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Increases the clarity of the juice</a:t>
            </a:r>
          </a:p>
          <a:p>
            <a:pPr>
              <a:buFont typeface="Arial" charset="0"/>
              <a:buChar char="•"/>
            </a:pPr>
            <a:endParaRPr lang="en-ZA" sz="2400" dirty="0" smtClean="0"/>
          </a:p>
          <a:p>
            <a:pPr>
              <a:buFont typeface="Arial" charset="0"/>
              <a:buChar char="•"/>
            </a:pPr>
            <a:endParaRPr lang="en-ZA" sz="2400" dirty="0" smtClean="0"/>
          </a:p>
          <a:p>
            <a:pPr>
              <a:buFont typeface="Arial" charset="0"/>
              <a:buChar char="•"/>
            </a:pPr>
            <a:endParaRPr lang="en-ZA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19" y="1700808"/>
            <a:ext cx="3491880" cy="1984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20" y="4376808"/>
            <a:ext cx="3250414" cy="225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49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Settling Theory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50405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400" dirty="0" smtClean="0"/>
              <a:t>Floc </a:t>
            </a:r>
            <a:r>
              <a:rPr lang="en-US" sz="2400" dirty="0"/>
              <a:t>is separated from </a:t>
            </a:r>
            <a:r>
              <a:rPr lang="en-US" sz="2400" dirty="0" smtClean="0"/>
              <a:t>juice </a:t>
            </a:r>
            <a:r>
              <a:rPr lang="en-US" sz="2400" dirty="0"/>
              <a:t>in </a:t>
            </a:r>
            <a:r>
              <a:rPr lang="en-US" sz="2400" dirty="0" smtClean="0"/>
              <a:t>clarifiers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Settling </a:t>
            </a:r>
            <a:r>
              <a:rPr lang="en-US" sz="2400" dirty="0"/>
              <a:t>rate of particles </a:t>
            </a:r>
            <a:r>
              <a:rPr lang="en-US" sz="2400" dirty="0" smtClean="0"/>
              <a:t>depends on: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densities of the particles of the precipitate and of the liquid</a:t>
            </a:r>
          </a:p>
          <a:p>
            <a:pPr lvl="1"/>
            <a:r>
              <a:rPr lang="en-US" sz="2400" dirty="0"/>
              <a:t>The size, shape and diameter of the particles</a:t>
            </a:r>
          </a:p>
          <a:p>
            <a:pPr lvl="1"/>
            <a:r>
              <a:rPr lang="en-US" sz="2400" dirty="0"/>
              <a:t>The viscosity of the liquid</a:t>
            </a:r>
          </a:p>
          <a:p>
            <a:r>
              <a:rPr lang="en-US" sz="2400" dirty="0" smtClean="0"/>
              <a:t>Not </a:t>
            </a:r>
            <a:r>
              <a:rPr lang="en-US" sz="2400" dirty="0"/>
              <a:t>much can be done about the density and viscosity of the juice. </a:t>
            </a:r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/>
              <a:t>only the size and shape of the particles can be controlled.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highlights the need to avoid all damage to the floc after liming out and the addition of flocculants. </a:t>
            </a:r>
            <a:endParaRPr lang="en-ZA" sz="2400" dirty="0" smtClean="0"/>
          </a:p>
          <a:p>
            <a:pPr marL="0" indent="0">
              <a:buNone/>
            </a:pPr>
            <a:endParaRPr lang="en-ZA" sz="2400" dirty="0" smtClean="0"/>
          </a:p>
          <a:p>
            <a:pPr>
              <a:buFont typeface="Arial" charset="0"/>
              <a:buChar char="•"/>
            </a:pPr>
            <a:endParaRPr lang="en-ZA" sz="2400" dirty="0" smtClean="0"/>
          </a:p>
          <a:p>
            <a:pPr>
              <a:buFont typeface="Arial" charset="0"/>
              <a:buChar char="•"/>
            </a:pPr>
            <a:endParaRPr lang="en-ZA" sz="3600" dirty="0" smtClean="0"/>
          </a:p>
        </p:txBody>
      </p:sp>
    </p:spTree>
    <p:extLst>
      <p:ext uri="{BB962C8B-B14F-4D97-AF65-F5344CB8AC3E}">
        <p14:creationId xmlns:p14="http://schemas.microsoft.com/office/powerpoint/2010/main" val="40654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Types of Clarifiers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50405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400" dirty="0" smtClean="0"/>
              <a:t>Rapid-Dorr Clarifier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3654425" lvl="6"/>
            <a:r>
              <a:rPr lang="en-US" sz="2400" dirty="0" smtClean="0"/>
              <a:t>SRI Clarifier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Difference in arrangement of compartments</a:t>
            </a:r>
            <a:endParaRPr lang="en-ZA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808312" cy="324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71980"/>
            <a:ext cx="2592254" cy="28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Filtration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50405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sz="2800" dirty="0" smtClean="0"/>
              <a:t>Mud from a clarifier appears to be a thick fluid</a:t>
            </a:r>
          </a:p>
          <a:p>
            <a:r>
              <a:rPr lang="en-ZA" sz="2800" dirty="0" smtClean="0"/>
              <a:t>Contains only 3 to 5% mud solids on a dry matter basis</a:t>
            </a:r>
          </a:p>
          <a:p>
            <a:r>
              <a:rPr lang="en-ZA" sz="2800" dirty="0" smtClean="0"/>
              <a:t>90% of the mud is clear juice and must be recovered</a:t>
            </a:r>
          </a:p>
          <a:p>
            <a:r>
              <a:rPr lang="en-ZA" sz="2800" dirty="0" smtClean="0"/>
              <a:t>The filter station separates the mud solids from the clear juice</a:t>
            </a:r>
          </a:p>
          <a:p>
            <a:r>
              <a:rPr lang="en-ZA" sz="2800" dirty="0" smtClean="0"/>
              <a:t>Objective of filtration:</a:t>
            </a:r>
          </a:p>
          <a:p>
            <a:pPr lvl="1"/>
            <a:r>
              <a:rPr lang="en-ZA" dirty="0" smtClean="0"/>
              <a:t>The separation efficiency must be as high as possible</a:t>
            </a:r>
          </a:p>
          <a:p>
            <a:pPr lvl="1"/>
            <a:r>
              <a:rPr lang="en-ZA" dirty="0" smtClean="0"/>
              <a:t>Sucrose losses must be minimized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9726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Filtration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en-ZA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8" y="1772816"/>
            <a:ext cx="3982084" cy="31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932" y="5098407"/>
            <a:ext cx="297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Rotary Vacuum Filter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420362"/>
            <a:ext cx="41275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02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Why Clarify Mixed Juice?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Mixed juice contains many impurities</a:t>
            </a:r>
          </a:p>
          <a:p>
            <a:pPr lvl="0"/>
            <a:r>
              <a:rPr lang="en-US" dirty="0" smtClean="0"/>
              <a:t>These are present as:</a:t>
            </a:r>
          </a:p>
          <a:p>
            <a:pPr lvl="1"/>
            <a:r>
              <a:rPr lang="en-US" dirty="0" smtClean="0"/>
              <a:t>Insoluble matter</a:t>
            </a:r>
          </a:p>
          <a:p>
            <a:pPr lvl="1"/>
            <a:r>
              <a:rPr lang="en-US" dirty="0" smtClean="0"/>
              <a:t>Colloidal matter</a:t>
            </a:r>
          </a:p>
          <a:p>
            <a:pPr lvl="1"/>
            <a:r>
              <a:rPr lang="en-US" dirty="0" smtClean="0"/>
              <a:t>Soluble matter</a:t>
            </a:r>
          </a:p>
          <a:p>
            <a:r>
              <a:rPr lang="en-US" dirty="0" smtClean="0"/>
              <a:t>A clear juice MUST be produced:</a:t>
            </a:r>
          </a:p>
          <a:p>
            <a:pPr lvl="1"/>
            <a:r>
              <a:rPr lang="en-US" dirty="0" smtClean="0"/>
              <a:t>Of the correct pH</a:t>
            </a:r>
          </a:p>
          <a:p>
            <a:pPr lvl="1"/>
            <a:r>
              <a:rPr lang="en-US" dirty="0" smtClean="0"/>
              <a:t>Free of suspended and colloidal matter</a:t>
            </a:r>
          </a:p>
          <a:p>
            <a:pPr lvl="1"/>
            <a:r>
              <a:rPr lang="en-US" dirty="0" smtClean="0"/>
              <a:t>With minimal loss of sucrose or destruction of reducing sugars</a:t>
            </a:r>
          </a:p>
          <a:p>
            <a:pPr lvl="0"/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00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Rotary filters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3000" dirty="0" smtClean="0"/>
              <a:t>Eliminates manual labour (compared to filter presses)</a:t>
            </a:r>
          </a:p>
          <a:p>
            <a:pPr>
              <a:buFont typeface="Arial" charset="0"/>
              <a:buChar char="•"/>
            </a:pPr>
            <a:r>
              <a:rPr lang="en-ZA" sz="3000" dirty="0" smtClean="0"/>
              <a:t>Filtrate not clear enough to go to the evaporates</a:t>
            </a:r>
          </a:p>
          <a:p>
            <a:pPr>
              <a:buFont typeface="Arial" charset="0"/>
              <a:buChar char="•"/>
            </a:pPr>
            <a:r>
              <a:rPr lang="en-ZA" sz="3000" dirty="0" smtClean="0"/>
              <a:t>Filtrate thus sent back to the mixed juice</a:t>
            </a:r>
          </a:p>
          <a:p>
            <a:pPr>
              <a:buFont typeface="Arial" charset="0"/>
              <a:buChar char="•"/>
            </a:pPr>
            <a:r>
              <a:rPr lang="en-ZA" sz="3000" dirty="0" smtClean="0"/>
              <a:t>Increases load in milling factories by 20%</a:t>
            </a:r>
          </a:p>
          <a:p>
            <a:pPr>
              <a:buFont typeface="Arial" charset="0"/>
              <a:buChar char="•"/>
            </a:pPr>
            <a:r>
              <a:rPr lang="en-ZA" sz="3000" dirty="0" smtClean="0"/>
              <a:t>Performance depends on:</a:t>
            </a:r>
          </a:p>
          <a:p>
            <a:pPr lvl="1">
              <a:buFont typeface="Arial" charset="0"/>
              <a:buChar char="•"/>
            </a:pPr>
            <a:r>
              <a:rPr lang="en-ZA" sz="2600" dirty="0" smtClean="0"/>
              <a:t>Mud solids concentration</a:t>
            </a:r>
          </a:p>
          <a:p>
            <a:pPr lvl="1">
              <a:buFont typeface="Arial" charset="0"/>
              <a:buChar char="•"/>
            </a:pPr>
            <a:r>
              <a:rPr lang="en-ZA" sz="2600" dirty="0" smtClean="0"/>
              <a:t>Retention</a:t>
            </a:r>
          </a:p>
          <a:p>
            <a:pPr lvl="1">
              <a:buFont typeface="Arial" charset="0"/>
              <a:buChar char="•"/>
            </a:pPr>
            <a:r>
              <a:rPr lang="en-ZA" sz="2600" dirty="0" err="1" smtClean="0"/>
              <a:t>Bagacillo</a:t>
            </a:r>
            <a:r>
              <a:rPr lang="en-ZA" sz="2600" dirty="0" smtClean="0"/>
              <a:t> ratio</a:t>
            </a:r>
            <a:endParaRPr lang="en-ZA" sz="2600" dirty="0" smtClean="0"/>
          </a:p>
          <a:p>
            <a:pPr>
              <a:buFont typeface="Arial" charset="0"/>
              <a:buChar char="•"/>
            </a:pPr>
            <a:endParaRPr lang="en-ZA" sz="3000" dirty="0" smtClean="0"/>
          </a:p>
        </p:txBody>
      </p:sp>
    </p:spTree>
    <p:extLst>
      <p:ext uri="{BB962C8B-B14F-4D97-AF65-F5344CB8AC3E}">
        <p14:creationId xmlns:p14="http://schemas.microsoft.com/office/powerpoint/2010/main" val="12800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Filter aids / Mud Conditioning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dirty="0" smtClean="0"/>
              <a:t>Cane muds do not filter well</a:t>
            </a:r>
          </a:p>
          <a:p>
            <a:r>
              <a:rPr lang="en-ZA" dirty="0" err="1" smtClean="0"/>
              <a:t>Bagacillo</a:t>
            </a:r>
            <a:r>
              <a:rPr lang="en-ZA" dirty="0" smtClean="0"/>
              <a:t> </a:t>
            </a:r>
            <a:r>
              <a:rPr lang="en-ZA" dirty="0" smtClean="0"/>
              <a:t>is used as filter aid</a:t>
            </a:r>
          </a:p>
          <a:p>
            <a:pPr lvl="1"/>
            <a:r>
              <a:rPr lang="en-ZA" dirty="0" smtClean="0"/>
              <a:t>Is the fine bagasse particles separated from the bagasse by suction through inclined screens</a:t>
            </a:r>
          </a:p>
          <a:p>
            <a:pPr lvl="1"/>
            <a:r>
              <a:rPr lang="en-ZA" dirty="0" smtClean="0"/>
              <a:t>Forms a porous mat</a:t>
            </a:r>
          </a:p>
          <a:p>
            <a:pPr lvl="1"/>
            <a:r>
              <a:rPr lang="en-ZA" dirty="0" smtClean="0"/>
              <a:t>Traps mud solids</a:t>
            </a:r>
          </a:p>
          <a:p>
            <a:pPr lvl="1"/>
            <a:r>
              <a:rPr lang="en-ZA" dirty="0" smtClean="0"/>
              <a:t>Allows drainage of filtrate</a:t>
            </a:r>
          </a:p>
          <a:p>
            <a:r>
              <a:rPr lang="en-ZA" sz="3000" dirty="0" smtClean="0"/>
              <a:t>Low filtration rate and long residence time reduces filtrate purity</a:t>
            </a:r>
          </a:p>
        </p:txBody>
      </p:sp>
    </p:spTree>
    <p:extLst>
      <p:ext uri="{BB962C8B-B14F-4D97-AF65-F5344CB8AC3E}">
        <p14:creationId xmlns:p14="http://schemas.microsoft.com/office/powerpoint/2010/main" val="41818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Filter aids / Mud Conditioning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ZA" dirty="0" smtClean="0"/>
              <a:t>A </a:t>
            </a:r>
            <a:r>
              <a:rPr lang="en-ZA" dirty="0" err="1" smtClean="0"/>
              <a:t>flocculant</a:t>
            </a:r>
            <a:r>
              <a:rPr lang="en-ZA" dirty="0" smtClean="0"/>
              <a:t> (coagulant) is also added to improve filtration (different from the </a:t>
            </a:r>
            <a:r>
              <a:rPr lang="en-ZA" dirty="0" err="1" smtClean="0"/>
              <a:t>flocculant</a:t>
            </a:r>
            <a:r>
              <a:rPr lang="en-ZA" dirty="0" smtClean="0"/>
              <a:t> used for clarification)</a:t>
            </a:r>
          </a:p>
          <a:p>
            <a:r>
              <a:rPr lang="en-ZA" dirty="0" smtClean="0"/>
              <a:t>Using polymers in mud filtration:</a:t>
            </a:r>
          </a:p>
          <a:p>
            <a:pPr lvl="1"/>
            <a:r>
              <a:rPr lang="en-ZA" dirty="0" smtClean="0"/>
              <a:t>Reduces the insoluble solids content of filtrates (0.4 - 2%)</a:t>
            </a:r>
          </a:p>
          <a:p>
            <a:pPr lvl="1"/>
            <a:r>
              <a:rPr lang="en-ZA" dirty="0" smtClean="0"/>
              <a:t>Reduces moisture content of filter cake (75 - 79%)</a:t>
            </a:r>
          </a:p>
          <a:p>
            <a:pPr lvl="1"/>
            <a:r>
              <a:rPr lang="en-ZA" dirty="0" smtClean="0"/>
              <a:t>Reduces percentage pol in filter cake (30%)</a:t>
            </a:r>
          </a:p>
          <a:p>
            <a:endParaRPr lang="en-ZA" sz="3000" dirty="0" smtClean="0"/>
          </a:p>
        </p:txBody>
      </p:sp>
    </p:spTree>
    <p:extLst>
      <p:ext uri="{BB962C8B-B14F-4D97-AF65-F5344CB8AC3E}">
        <p14:creationId xmlns:p14="http://schemas.microsoft.com/office/powerpoint/2010/main" val="4247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Filter Operation - Retention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2800" dirty="0" smtClean="0"/>
              <a:t>Retention is defined as the mud solids in the filter cake as a percentage of the mud solids in the filter feed</a:t>
            </a:r>
          </a:p>
          <a:p>
            <a:pPr>
              <a:buFont typeface="Arial" charset="0"/>
              <a:buChar char="•"/>
            </a:pPr>
            <a:r>
              <a:rPr lang="en-ZA" sz="2800" dirty="0" smtClean="0"/>
              <a:t>If all the mud solids remained in the filter cake and all the juice was recovered as filtrate, then filter retention would be 100%</a:t>
            </a:r>
          </a:p>
          <a:p>
            <a:pPr>
              <a:buFont typeface="Arial" charset="0"/>
              <a:buChar char="•"/>
            </a:pPr>
            <a:r>
              <a:rPr lang="en-ZA" sz="2800" dirty="0" smtClean="0"/>
              <a:t>Retention can be maximised by controlling:</a:t>
            </a:r>
          </a:p>
          <a:p>
            <a:pPr lvl="1">
              <a:buFont typeface="Arial" charset="0"/>
              <a:buChar char="•"/>
            </a:pPr>
            <a:r>
              <a:rPr lang="en-ZA" sz="2200" dirty="0" err="1" smtClean="0"/>
              <a:t>Bagacillo</a:t>
            </a:r>
            <a:r>
              <a:rPr lang="en-ZA" sz="2200" dirty="0" smtClean="0"/>
              <a:t> quality</a:t>
            </a:r>
          </a:p>
          <a:p>
            <a:pPr lvl="1">
              <a:buFont typeface="Arial" charset="0"/>
              <a:buChar char="•"/>
            </a:pPr>
            <a:r>
              <a:rPr lang="en-ZA" sz="2200" dirty="0" err="1" smtClean="0"/>
              <a:t>Bagacillo</a:t>
            </a:r>
            <a:r>
              <a:rPr lang="en-ZA" sz="2200" dirty="0" smtClean="0"/>
              <a:t> quantity</a:t>
            </a:r>
          </a:p>
          <a:p>
            <a:pPr lvl="1">
              <a:buFont typeface="Arial" charset="0"/>
              <a:buChar char="•"/>
            </a:pPr>
            <a:r>
              <a:rPr lang="en-ZA" sz="2200" dirty="0" smtClean="0"/>
              <a:t>Mud solids concentration</a:t>
            </a:r>
          </a:p>
          <a:p>
            <a:pPr lvl="1">
              <a:buFont typeface="Arial" charset="0"/>
              <a:buChar char="•"/>
            </a:pPr>
            <a:r>
              <a:rPr lang="en-ZA" sz="2200" dirty="0" smtClean="0"/>
              <a:t>Pickup vacuum</a:t>
            </a:r>
          </a:p>
          <a:p>
            <a:pPr lvl="1">
              <a:buFont typeface="Arial" charset="0"/>
              <a:buChar char="•"/>
            </a:pPr>
            <a:r>
              <a:rPr lang="en-ZA" sz="2200" dirty="0" smtClean="0"/>
              <a:t>Filter speed</a:t>
            </a:r>
            <a:endParaRPr lang="en-ZA" sz="2200" dirty="0" smtClean="0"/>
          </a:p>
          <a:p>
            <a:pPr>
              <a:buFont typeface="Arial" charset="0"/>
              <a:buChar char="•"/>
            </a:pPr>
            <a:endParaRPr lang="en-ZA" sz="3000" dirty="0" smtClean="0"/>
          </a:p>
        </p:txBody>
      </p:sp>
    </p:spTree>
    <p:extLst>
      <p:ext uri="{BB962C8B-B14F-4D97-AF65-F5344CB8AC3E}">
        <p14:creationId xmlns:p14="http://schemas.microsoft.com/office/powerpoint/2010/main" val="21337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Filter Operation – Washing of the Cake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sz="2000" dirty="0" smtClean="0"/>
              <a:t>Filter drum speed rotation influences the formation of cake</a:t>
            </a:r>
          </a:p>
          <a:p>
            <a:pPr>
              <a:buFont typeface="Arial" charset="0"/>
              <a:buChar char="•"/>
            </a:pPr>
            <a:r>
              <a:rPr lang="en-ZA" sz="2000" dirty="0" smtClean="0"/>
              <a:t>Revolution should be 1 in 6 minutes</a:t>
            </a:r>
          </a:p>
          <a:p>
            <a:pPr>
              <a:buFont typeface="Arial" charset="0"/>
              <a:buChar char="•"/>
            </a:pPr>
            <a:r>
              <a:rPr lang="en-ZA" sz="2000" dirty="0" smtClean="0"/>
              <a:t>This slow revolution gives wash water time to displace the juice</a:t>
            </a:r>
          </a:p>
          <a:p>
            <a:pPr>
              <a:buFont typeface="Arial" charset="0"/>
              <a:buChar char="•"/>
            </a:pPr>
            <a:r>
              <a:rPr lang="en-ZA" sz="2000" dirty="0" smtClean="0"/>
              <a:t>Effective cake washing depends on: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Effective reduction of the pol in filter cake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Wash water equal to volume of juice in mud</a:t>
            </a:r>
          </a:p>
          <a:p>
            <a:pPr>
              <a:buFont typeface="Arial" charset="0"/>
              <a:buChar char="•"/>
            </a:pPr>
            <a:r>
              <a:rPr lang="en-ZA" sz="2000" dirty="0" smtClean="0"/>
              <a:t>Washing performance depends on: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Wash water temperature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Pick-up vacuum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Dry </a:t>
            </a:r>
            <a:r>
              <a:rPr lang="en-ZA" sz="1800" dirty="0" err="1" smtClean="0"/>
              <a:t>bagacillo</a:t>
            </a:r>
            <a:r>
              <a:rPr lang="en-ZA" sz="1800" dirty="0" smtClean="0"/>
              <a:t> % feed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Filter speed 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High vacuum</a:t>
            </a:r>
          </a:p>
          <a:p>
            <a:pPr lvl="1">
              <a:buFont typeface="Arial" charset="0"/>
              <a:buChar char="•"/>
            </a:pPr>
            <a:r>
              <a:rPr lang="en-ZA" sz="1800" dirty="0" err="1" smtClean="0"/>
              <a:t>Bagacillo</a:t>
            </a:r>
            <a:r>
              <a:rPr lang="en-ZA" sz="1800" dirty="0" smtClean="0"/>
              <a:t> quality</a:t>
            </a:r>
          </a:p>
          <a:p>
            <a:pPr lvl="1">
              <a:buFont typeface="Arial" charset="0"/>
              <a:buChar char="•"/>
            </a:pPr>
            <a:r>
              <a:rPr lang="en-ZA" sz="1800" dirty="0" smtClean="0"/>
              <a:t>Spray nozzles</a:t>
            </a:r>
            <a:endParaRPr lang="en-ZA" sz="1800" dirty="0" smtClean="0"/>
          </a:p>
          <a:p>
            <a:pPr>
              <a:buFont typeface="Arial" charset="0"/>
              <a:buChar char="•"/>
            </a:pPr>
            <a:endParaRPr lang="en-ZA" sz="3000" dirty="0" smtClean="0"/>
          </a:p>
        </p:txBody>
      </p:sp>
    </p:spTree>
    <p:extLst>
      <p:ext uri="{BB962C8B-B14F-4D97-AF65-F5344CB8AC3E}">
        <p14:creationId xmlns:p14="http://schemas.microsoft.com/office/powerpoint/2010/main" val="4266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Disposal of Filter Cake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8457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ZA" dirty="0" smtClean="0"/>
              <a:t>Difficult due to:</a:t>
            </a:r>
          </a:p>
          <a:p>
            <a:pPr lvl="1">
              <a:buFont typeface="Arial" charset="0"/>
              <a:buChar char="•"/>
            </a:pPr>
            <a:r>
              <a:rPr lang="en-ZA" sz="3200" dirty="0" smtClean="0"/>
              <a:t>Transport costs</a:t>
            </a:r>
          </a:p>
          <a:p>
            <a:pPr lvl="1">
              <a:buFont typeface="Arial" charset="0"/>
              <a:buChar char="•"/>
            </a:pPr>
            <a:r>
              <a:rPr lang="en-ZA" sz="3200" dirty="0" smtClean="0"/>
              <a:t>Locations for dumping</a:t>
            </a:r>
          </a:p>
          <a:p>
            <a:pPr>
              <a:buFont typeface="Arial" charset="0"/>
              <a:buChar char="•"/>
            </a:pPr>
            <a:r>
              <a:rPr lang="en-ZA" dirty="0" smtClean="0"/>
              <a:t>Has some value as fertilizer</a:t>
            </a:r>
          </a:p>
          <a:p>
            <a:pPr>
              <a:buFont typeface="Arial" charset="0"/>
              <a:buChar char="•"/>
            </a:pPr>
            <a:r>
              <a:rPr lang="en-ZA" dirty="0" smtClean="0"/>
              <a:t>However, “smuts” (cane disease) are sometimes included with the filter cake making it unsuitable as fertiliser</a:t>
            </a:r>
          </a:p>
        </p:txBody>
      </p:sp>
    </p:spTree>
    <p:extLst>
      <p:ext uri="{BB962C8B-B14F-4D97-AF65-F5344CB8AC3E}">
        <p14:creationId xmlns:p14="http://schemas.microsoft.com/office/powerpoint/2010/main" val="37040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200" dirty="0" smtClean="0"/>
              <a:t>Mass Balance of Clarification and Filter Station</a:t>
            </a:r>
            <a:endParaRPr lang="en-Z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363"/>
            <a:ext cx="7776864" cy="5216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7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Summary of Clarification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31" y="1700808"/>
            <a:ext cx="6385321" cy="45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4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The Defecation Process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Clarification is done using heat and lime</a:t>
            </a:r>
          </a:p>
          <a:p>
            <a:pPr lvl="0"/>
            <a:r>
              <a:rPr lang="en-US" dirty="0" smtClean="0"/>
              <a:t>Liming produces an insoluble calcium phosphate precipitate:</a:t>
            </a:r>
          </a:p>
          <a:p>
            <a:pPr lvl="1"/>
            <a:r>
              <a:rPr lang="en-US" dirty="0" smtClean="0"/>
              <a:t>This traps the impurities</a:t>
            </a:r>
          </a:p>
          <a:p>
            <a:pPr lvl="1"/>
            <a:r>
              <a:rPr lang="en-US" dirty="0" smtClean="0"/>
              <a:t>Settles out</a:t>
            </a:r>
          </a:p>
          <a:p>
            <a:pPr lvl="1"/>
            <a:r>
              <a:rPr lang="en-US" dirty="0" smtClean="0"/>
              <a:t>pH of 7.0 to 7.2</a:t>
            </a:r>
          </a:p>
          <a:p>
            <a:r>
              <a:rPr lang="en-US" dirty="0" smtClean="0"/>
              <a:t>Temperatures must be raised to a maximum 103 to 105°C</a:t>
            </a:r>
          </a:p>
          <a:p>
            <a:r>
              <a:rPr lang="en-US" dirty="0" smtClean="0"/>
              <a:t>The mixture is then “flashed” to atmosphere and the precipitate settles out</a:t>
            </a:r>
          </a:p>
          <a:p>
            <a:r>
              <a:rPr lang="en-US" dirty="0" smtClean="0"/>
              <a:t>Juice is removed from the top and the solids are removed from the bottom of the clarifiers</a:t>
            </a:r>
          </a:p>
          <a:p>
            <a:r>
              <a:rPr lang="en-US" dirty="0" smtClean="0"/>
              <a:t>Defecation removes the insoluble matter (but not the soluble impurities)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55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Heating of juice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r>
              <a:rPr lang="en-US" dirty="0" smtClean="0"/>
              <a:t>Increases the rate of the reaction between lime and the acids</a:t>
            </a:r>
          </a:p>
          <a:p>
            <a:r>
              <a:rPr lang="en-US" dirty="0" smtClean="0"/>
              <a:t>Can be slow at low temperatures</a:t>
            </a:r>
          </a:p>
          <a:p>
            <a:r>
              <a:rPr lang="en-US" dirty="0" smtClean="0"/>
              <a:t>Cause coagulation of the organic constituents (e.g. albumin protein)</a:t>
            </a:r>
          </a:p>
          <a:p>
            <a:r>
              <a:rPr lang="en-US" dirty="0" smtClean="0"/>
              <a:t>Heating above boiling point allows for flashing</a:t>
            </a:r>
          </a:p>
          <a:p>
            <a:r>
              <a:rPr lang="en-US" dirty="0" smtClean="0"/>
              <a:t>Flashing removes air</a:t>
            </a:r>
          </a:p>
          <a:p>
            <a:r>
              <a:rPr lang="en-US" dirty="0" smtClean="0"/>
              <a:t>Heat destroys microorganisms and enzymes (reducing sucrose losses)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3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Liming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Causes coagulation of some colloids and thus, their precipitation</a:t>
            </a:r>
          </a:p>
          <a:p>
            <a:r>
              <a:rPr lang="en-US" dirty="0" smtClean="0"/>
              <a:t>Neutralizes free organic acids</a:t>
            </a:r>
          </a:p>
          <a:p>
            <a:r>
              <a:rPr lang="en-US" dirty="0" smtClean="0"/>
              <a:t>Causes change in pH from slightly acidic to neutral </a:t>
            </a:r>
          </a:p>
          <a:p>
            <a:r>
              <a:rPr lang="en-US" dirty="0" smtClean="0"/>
              <a:t>Insoluble solids (sand and fine bagasse) are caused to settle out</a:t>
            </a:r>
          </a:p>
          <a:p>
            <a:r>
              <a:rPr lang="en-US" dirty="0" smtClean="0"/>
              <a:t>Change in pH reduces </a:t>
            </a:r>
            <a:r>
              <a:rPr lang="en-US" dirty="0" err="1" smtClean="0"/>
              <a:t>investion</a:t>
            </a:r>
            <a:endParaRPr lang="en-US" dirty="0" smtClean="0"/>
          </a:p>
          <a:p>
            <a:r>
              <a:rPr lang="en-US" dirty="0" smtClean="0"/>
              <a:t>The precipitate contains:</a:t>
            </a:r>
          </a:p>
          <a:p>
            <a:pPr lvl="1"/>
            <a:r>
              <a:rPr lang="en-US" dirty="0"/>
              <a:t>Insoluble lime salts ( e.g. Ca₃(PO)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Coagulated albumen (protein) and varying proportions of fats, waxes and juices.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flocculated precipitate carries with it most of the finely suspended material left in the juice.</a:t>
            </a:r>
          </a:p>
        </p:txBody>
      </p:sp>
    </p:spTree>
    <p:extLst>
      <p:ext uri="{BB962C8B-B14F-4D97-AF65-F5344CB8AC3E}">
        <p14:creationId xmlns:p14="http://schemas.microsoft.com/office/powerpoint/2010/main" val="1382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/>
            </a:r>
            <a:br>
              <a:rPr lang="en-ZA" sz="4800" dirty="0" smtClean="0"/>
            </a:br>
            <a:r>
              <a:rPr lang="en-ZA" sz="4800" dirty="0" smtClean="0"/>
              <a:t>Lime and Milk of Lime</a:t>
            </a:r>
            <a:br>
              <a:rPr lang="en-ZA" sz="4800" dirty="0" smtClean="0"/>
            </a:b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 smtClean="0"/>
              <a:t>Lime = </a:t>
            </a:r>
            <a:r>
              <a:rPr lang="en-US" dirty="0" err="1" smtClean="0"/>
              <a:t>CaO</a:t>
            </a:r>
            <a:endParaRPr lang="en-US" dirty="0" smtClean="0"/>
          </a:p>
          <a:p>
            <a:r>
              <a:rPr lang="en-US" dirty="0" smtClean="0"/>
              <a:t>Either as Milk of Lime or Lime </a:t>
            </a:r>
            <a:r>
              <a:rPr lang="en-US" dirty="0" err="1" smtClean="0"/>
              <a:t>Saccharate</a:t>
            </a:r>
            <a:endParaRPr lang="en-US" dirty="0" smtClean="0"/>
          </a:p>
          <a:p>
            <a:r>
              <a:rPr lang="en-US" dirty="0" smtClean="0"/>
              <a:t>Sources of lime include:</a:t>
            </a:r>
          </a:p>
          <a:p>
            <a:pPr lvl="1"/>
            <a:r>
              <a:rPr lang="en-US" dirty="0" smtClean="0"/>
              <a:t>Limestone</a:t>
            </a:r>
          </a:p>
          <a:p>
            <a:pPr lvl="1"/>
            <a:r>
              <a:rPr lang="en-US" dirty="0" smtClean="0"/>
              <a:t>Granular lime</a:t>
            </a:r>
          </a:p>
          <a:p>
            <a:pPr lvl="1"/>
            <a:r>
              <a:rPr lang="en-US" dirty="0" smtClean="0"/>
              <a:t>Powdered lime</a:t>
            </a:r>
          </a:p>
          <a:p>
            <a:r>
              <a:rPr lang="en-US" dirty="0" smtClean="0"/>
              <a:t>Milk of Lime must be kept moving all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 smtClean="0"/>
              <a:t>Sources of Lime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Hot liming</a:t>
            </a:r>
          </a:p>
          <a:p>
            <a:pPr lvl="1"/>
            <a:r>
              <a:rPr lang="en-US" dirty="0" smtClean="0"/>
              <a:t>Heating followed by liming</a:t>
            </a:r>
          </a:p>
          <a:p>
            <a:pPr lvl="1"/>
            <a:r>
              <a:rPr lang="en-US" dirty="0" smtClean="0"/>
              <a:t>Short retention time at 103°C</a:t>
            </a:r>
          </a:p>
          <a:p>
            <a:pPr lvl="1"/>
            <a:r>
              <a:rPr lang="en-US" dirty="0" smtClean="0"/>
              <a:t>Most used method in South Africa</a:t>
            </a:r>
          </a:p>
          <a:p>
            <a:pPr lvl="0"/>
            <a:r>
              <a:rPr lang="en-US" dirty="0" err="1" smtClean="0"/>
              <a:t>Saccharate</a:t>
            </a:r>
            <a:r>
              <a:rPr lang="en-US" dirty="0" smtClean="0"/>
              <a:t> liming</a:t>
            </a:r>
          </a:p>
          <a:p>
            <a:pPr lvl="1"/>
            <a:r>
              <a:rPr lang="en-US" dirty="0" smtClean="0"/>
              <a:t>The objective is to form the most soluble salt (mon-calcium </a:t>
            </a:r>
            <a:r>
              <a:rPr lang="en-US" dirty="0" err="1" smtClean="0"/>
              <a:t>saccharate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an excess of sucrose</a:t>
            </a:r>
          </a:p>
          <a:p>
            <a:pPr lvl="1"/>
            <a:r>
              <a:rPr lang="en-US" dirty="0" smtClean="0"/>
              <a:t>Temperatures below 58°C</a:t>
            </a:r>
          </a:p>
          <a:p>
            <a:pPr lvl="1"/>
            <a:r>
              <a:rPr lang="en-US" dirty="0" smtClean="0"/>
              <a:t>Rarely used in South Africa</a:t>
            </a:r>
          </a:p>
          <a:p>
            <a:pPr lvl="1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42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Flashing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13690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 smtClean="0"/>
              <a:t>Removes air from the juice and flow</a:t>
            </a:r>
          </a:p>
          <a:p>
            <a:r>
              <a:rPr lang="en-US" dirty="0" smtClean="0"/>
              <a:t>Causes particles of </a:t>
            </a:r>
            <a:r>
              <a:rPr lang="en-US" dirty="0" err="1" smtClean="0"/>
              <a:t>bagacillo</a:t>
            </a:r>
            <a:r>
              <a:rPr lang="en-US" dirty="0" smtClean="0"/>
              <a:t> to burst and sink with the solids</a:t>
            </a:r>
          </a:p>
          <a:p>
            <a:r>
              <a:rPr lang="en-US" dirty="0" smtClean="0"/>
              <a:t>Results in a uniform and constant temperature in the limed juice</a:t>
            </a:r>
          </a:p>
          <a:p>
            <a:r>
              <a:rPr lang="en-US" dirty="0" smtClean="0"/>
              <a:t>Uniform temperature prevents thermal currents and promotes good settling</a:t>
            </a:r>
          </a:p>
          <a:p>
            <a:r>
              <a:rPr lang="en-US" dirty="0" smtClean="0"/>
              <a:t>Temperature of juice must be at least 103°C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3F3D944B9D242BC2B2B737E9F12DD" ma:contentTypeVersion="0" ma:contentTypeDescription="Create a new document." ma:contentTypeScope="" ma:versionID="ed1326efab41682ffb28ddec26180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1E9C5E-666A-4146-B234-6990AB777055}"/>
</file>

<file path=customXml/itemProps2.xml><?xml version="1.0" encoding="utf-8"?>
<ds:datastoreItem xmlns:ds="http://schemas.openxmlformats.org/officeDocument/2006/customXml" ds:itemID="{6AF22AEB-C632-4386-80EA-ADBF53BFFE0E}"/>
</file>

<file path=customXml/itemProps3.xml><?xml version="1.0" encoding="utf-8"?>
<ds:datastoreItem xmlns:ds="http://schemas.openxmlformats.org/officeDocument/2006/customXml" ds:itemID="{E624FCE0-CB5F-4C1F-A06F-9F745E0574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1383</Words>
  <Application>Microsoft Office PowerPoint</Application>
  <PresentationFormat>On-screen Show (4:3)</PresentationFormat>
  <Paragraphs>211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Why Clarify Mixed Juice?</vt:lpstr>
      <vt:lpstr>Summary of Clarification</vt:lpstr>
      <vt:lpstr>The Defecation Process</vt:lpstr>
      <vt:lpstr>Heating of juice</vt:lpstr>
      <vt:lpstr>Liming</vt:lpstr>
      <vt:lpstr> Lime and Milk of Lime </vt:lpstr>
      <vt:lpstr>Sources of Lime</vt:lpstr>
      <vt:lpstr>Flashing</vt:lpstr>
      <vt:lpstr>System issues to Check when Flashing</vt:lpstr>
      <vt:lpstr>Settling</vt:lpstr>
      <vt:lpstr>The Precipitate</vt:lpstr>
      <vt:lpstr>The Role of Phosphates in Clarification</vt:lpstr>
      <vt:lpstr>pH and pH control</vt:lpstr>
      <vt:lpstr>Flocculation</vt:lpstr>
      <vt:lpstr>Settling Theory</vt:lpstr>
      <vt:lpstr>Types of Clarifiers</vt:lpstr>
      <vt:lpstr>Filtration</vt:lpstr>
      <vt:lpstr>Filtration</vt:lpstr>
      <vt:lpstr>Rotary filters</vt:lpstr>
      <vt:lpstr>Filter aids / Mud Conditioning</vt:lpstr>
      <vt:lpstr>Filter aids / Mud Conditioning</vt:lpstr>
      <vt:lpstr>Filter Operation - Retention</vt:lpstr>
      <vt:lpstr>Filter Operation – Washing of the Cake</vt:lpstr>
      <vt:lpstr>Disposal of Filter Cake</vt:lpstr>
      <vt:lpstr>Mass Balance of Clarification and Filter Station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186</cp:revision>
  <dcterms:created xsi:type="dcterms:W3CDTF">2016-11-15T07:03:29Z</dcterms:created>
  <dcterms:modified xsi:type="dcterms:W3CDTF">2018-12-11T09:15:46Z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0x010100D883F3D944B9D242BC2B2B737E9F12DD</vt:lpwstr>
  </property>
</Properties>
</file>