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373" r:id="rId3"/>
    <p:sldId id="416" r:id="rId4"/>
    <p:sldId id="428" r:id="rId5"/>
    <p:sldId id="417" r:id="rId6"/>
    <p:sldId id="420" r:id="rId7"/>
    <p:sldId id="421" r:id="rId8"/>
    <p:sldId id="429" r:id="rId9"/>
    <p:sldId id="422" r:id="rId10"/>
    <p:sldId id="430" r:id="rId11"/>
    <p:sldId id="423" r:id="rId12"/>
    <p:sldId id="424" r:id="rId13"/>
    <p:sldId id="431" r:id="rId14"/>
    <p:sldId id="418" r:id="rId15"/>
    <p:sldId id="419" r:id="rId16"/>
    <p:sldId id="432" r:id="rId17"/>
    <p:sldId id="425" r:id="rId18"/>
    <p:sldId id="433" r:id="rId19"/>
    <p:sldId id="426" r:id="rId20"/>
    <p:sldId id="427" r:id="rId21"/>
    <p:sldId id="40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75" autoAdjust="0"/>
    <p:restoredTop sz="94582" autoAdjust="0"/>
  </p:normalViewPr>
  <p:slideViewPr>
    <p:cSldViewPr>
      <p:cViewPr>
        <p:scale>
          <a:sx n="66" d="100"/>
          <a:sy n="66" d="100"/>
        </p:scale>
        <p:origin x="-7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5" y="5501695"/>
            <a:ext cx="2160240" cy="1334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2018/12/11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2018/12/11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2018/12/11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2018/12/11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2018/12/11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2018/12/11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2018/12/11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2018/12/11</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2996952"/>
            <a:ext cx="7056784" cy="2232248"/>
          </a:xfrm>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r>
              <a:rPr lang="en-US" sz="2800" dirty="0" smtClean="0">
                <a:solidFill>
                  <a:srgbClr val="C0504D">
                    <a:lumMod val="75000"/>
                  </a:srgbClr>
                </a:solidFill>
              </a:rPr>
              <a:t>KNOWLEDGE COMPONENT: MODULE 5: SUGAR JUICE HANDLING AND CLARIFICATION: KNOWLEDGE TOPIC </a:t>
            </a:r>
            <a:r>
              <a:rPr lang="en-US" sz="2800" dirty="0" smtClean="0">
                <a:solidFill>
                  <a:srgbClr val="C0504D">
                    <a:lumMod val="75000"/>
                  </a:srgbClr>
                </a:solidFill>
              </a:rPr>
              <a:t>3: PROBLEM SOLVING</a:t>
            </a:r>
            <a:endParaRPr lang="en-US" sz="2800" dirty="0" smtClean="0">
              <a:solidFill>
                <a:srgbClr val="C0504D">
                  <a:lumMod val="75000"/>
                </a:srgbClr>
              </a:solidFill>
            </a:endParaRPr>
          </a:p>
          <a:p>
            <a:endParaRPr lang="en-US" sz="2400" dirty="0" smtClean="0">
              <a:solidFill>
                <a:srgbClr val="C0504D">
                  <a:lumMod val="75000"/>
                </a:srgbClr>
              </a:solidFill>
            </a:endParaRPr>
          </a:p>
          <a:p>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SRI Clarification – Problems and Corrective Measures (cont.)</a:t>
            </a:r>
            <a:endParaRPr lang="en-ZA" sz="3600" dirty="0"/>
          </a:p>
        </p:txBody>
      </p:sp>
      <p:sp>
        <p:nvSpPr>
          <p:cNvPr id="9" name="Content Placeholder 2"/>
          <p:cNvSpPr>
            <a:spLocks noGrp="1"/>
          </p:cNvSpPr>
          <p:nvPr>
            <p:ph idx="1"/>
          </p:nvPr>
        </p:nvSpPr>
        <p:spPr>
          <a:xfrm>
            <a:off x="251520" y="1600200"/>
            <a:ext cx="8640960" cy="4997152"/>
          </a:xfrm>
          <a:solidFill>
            <a:schemeClr val="bg1">
              <a:lumMod val="95000"/>
              <a:alpha val="75000"/>
            </a:schemeClr>
          </a:solidFill>
          <a:scene3d>
            <a:camera prst="orthographicFront"/>
            <a:lightRig rig="threePt" dir="t"/>
          </a:scene3d>
          <a:sp3d>
            <a:bevelT/>
          </a:sp3d>
        </p:spPr>
        <p:txBody>
          <a:bodyPr>
            <a:noAutofit/>
          </a:bodyPr>
          <a:lstStyle/>
          <a:p>
            <a:r>
              <a:rPr lang="en-US" sz="2800" dirty="0" smtClean="0"/>
              <a:t>Juice </a:t>
            </a:r>
            <a:r>
              <a:rPr lang="en-US" sz="2800" dirty="0"/>
              <a:t>temperature entering the clarifier must be at least 100°C. Foam on the </a:t>
            </a:r>
            <a:r>
              <a:rPr lang="en-US" sz="2800" dirty="0" smtClean="0"/>
              <a:t>feed </a:t>
            </a:r>
            <a:r>
              <a:rPr lang="en-US" sz="2800" dirty="0"/>
              <a:t>launder is an indication of air entrainment and poor flashing.</a:t>
            </a:r>
          </a:p>
          <a:p>
            <a:r>
              <a:rPr lang="en-US" sz="2800" dirty="0"/>
              <a:t>It is critical that the rate of feed to the clarifier not exceeds the settling rate. If the settling rate of the juice reduces, the action is taken in the following order. </a:t>
            </a:r>
          </a:p>
          <a:p>
            <a:pPr lvl="1"/>
            <a:r>
              <a:rPr lang="en-US" dirty="0"/>
              <a:t>Add more </a:t>
            </a:r>
            <a:r>
              <a:rPr lang="en-US" dirty="0" err="1"/>
              <a:t>flocculant</a:t>
            </a:r>
            <a:r>
              <a:rPr lang="en-US" dirty="0"/>
              <a:t> or change the </a:t>
            </a:r>
            <a:r>
              <a:rPr lang="en-US" dirty="0" err="1"/>
              <a:t>flocculant</a:t>
            </a:r>
            <a:endParaRPr lang="en-US" dirty="0"/>
          </a:p>
          <a:p>
            <a:pPr lvl="1"/>
            <a:r>
              <a:rPr lang="en-US" dirty="0"/>
              <a:t>Add phosphoric acid to produce more precipitate</a:t>
            </a:r>
          </a:p>
          <a:p>
            <a:pPr lvl="1"/>
            <a:r>
              <a:rPr lang="en-US" dirty="0" smtClean="0"/>
              <a:t>Reduce </a:t>
            </a:r>
            <a:r>
              <a:rPr lang="en-US" dirty="0"/>
              <a:t>the mixed juice flow rate by slowing down the mill</a:t>
            </a:r>
            <a:endParaRPr lang="en-ZA" dirty="0"/>
          </a:p>
        </p:txBody>
      </p:sp>
    </p:spTree>
    <p:extLst>
      <p:ext uri="{BB962C8B-B14F-4D97-AF65-F5344CB8AC3E}">
        <p14:creationId xmlns:p14="http://schemas.microsoft.com/office/powerpoint/2010/main" val="771634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Juice Deterioration</a:t>
            </a:r>
            <a:endParaRPr lang="en-ZA" sz="3600" dirty="0"/>
          </a:p>
        </p:txBody>
      </p:sp>
      <p:sp>
        <p:nvSpPr>
          <p:cNvPr id="9" name="Content Placeholder 2"/>
          <p:cNvSpPr>
            <a:spLocks noGrp="1"/>
          </p:cNvSpPr>
          <p:nvPr>
            <p:ph idx="1"/>
          </p:nvPr>
        </p:nvSpPr>
        <p:spPr>
          <a:xfrm>
            <a:off x="179512" y="1600200"/>
            <a:ext cx="8784976" cy="4997152"/>
          </a:xfrm>
          <a:solidFill>
            <a:schemeClr val="bg1">
              <a:lumMod val="95000"/>
              <a:alpha val="75000"/>
            </a:schemeClr>
          </a:solidFill>
          <a:scene3d>
            <a:camera prst="orthographicFront"/>
            <a:lightRig rig="threePt" dir="t"/>
          </a:scene3d>
          <a:sp3d>
            <a:bevelT/>
          </a:sp3d>
        </p:spPr>
        <p:txBody>
          <a:bodyPr>
            <a:noAutofit/>
          </a:bodyPr>
          <a:lstStyle/>
          <a:p>
            <a:r>
              <a:rPr lang="en-US" sz="1800" dirty="0" smtClean="0"/>
              <a:t>Effect of pH</a:t>
            </a:r>
          </a:p>
          <a:p>
            <a:pPr lvl="1"/>
            <a:r>
              <a:rPr lang="en-US" sz="1800" dirty="0" smtClean="0"/>
              <a:t>Purity drip increases as pH falls below 7.2 at a temperature of 88°C over a 40-hour storage period</a:t>
            </a:r>
          </a:p>
          <a:p>
            <a:pPr lvl="1"/>
            <a:r>
              <a:rPr lang="en-US" sz="1800" dirty="0" smtClean="0"/>
              <a:t>If a longer storage period is expected, the pH must be increased</a:t>
            </a:r>
          </a:p>
          <a:p>
            <a:r>
              <a:rPr lang="en-US" sz="2200" dirty="0" smtClean="0"/>
              <a:t>Effect of temperature</a:t>
            </a:r>
          </a:p>
          <a:p>
            <a:pPr lvl="1"/>
            <a:r>
              <a:rPr lang="en-US" sz="1800" dirty="0" smtClean="0"/>
              <a:t>Minimum purity drop between 71 </a:t>
            </a:r>
            <a:r>
              <a:rPr lang="en-US" sz="1800" dirty="0"/>
              <a:t>and </a:t>
            </a:r>
            <a:r>
              <a:rPr lang="en-US" sz="1800" dirty="0" smtClean="0"/>
              <a:t>74°C.</a:t>
            </a:r>
          </a:p>
          <a:p>
            <a:pPr lvl="1"/>
            <a:r>
              <a:rPr lang="en-US" sz="1800" dirty="0" smtClean="0"/>
              <a:t>Below this microbial activity increases – drop in purity</a:t>
            </a:r>
          </a:p>
          <a:p>
            <a:pPr lvl="1"/>
            <a:r>
              <a:rPr lang="en-US" sz="1800" dirty="0" smtClean="0"/>
              <a:t>Above this temperature chemical decomposition increases – inversion increases</a:t>
            </a:r>
          </a:p>
          <a:p>
            <a:r>
              <a:rPr lang="en-US" sz="2200" dirty="0" smtClean="0"/>
              <a:t>Control deterioration as follows:</a:t>
            </a:r>
          </a:p>
          <a:p>
            <a:pPr lvl="1"/>
            <a:r>
              <a:rPr lang="en-US" sz="1800" dirty="0" smtClean="0"/>
              <a:t>Cold storage: Maintain a juice temperature </a:t>
            </a:r>
            <a:r>
              <a:rPr lang="en-US" sz="1800" dirty="0"/>
              <a:t>below </a:t>
            </a:r>
            <a:r>
              <a:rPr lang="en-US" sz="1800" dirty="0" smtClean="0"/>
              <a:t>71°C and treat the juice with a bactericide like formalin</a:t>
            </a:r>
          </a:p>
          <a:p>
            <a:pPr lvl="1"/>
            <a:r>
              <a:rPr lang="en-US" sz="1800" dirty="0" smtClean="0"/>
              <a:t>Hot storage: Maintain a juice temperature above 75°C and increase the pH by adding more lime</a:t>
            </a:r>
          </a:p>
          <a:p>
            <a:pPr lvl="1"/>
            <a:r>
              <a:rPr lang="en-US" sz="1800" dirty="0" smtClean="0"/>
              <a:t>Keep mud levels as low as possible during shut-down periods</a:t>
            </a:r>
          </a:p>
          <a:p>
            <a:pPr lvl="1"/>
            <a:r>
              <a:rPr lang="en-US" sz="1800" dirty="0" smtClean="0"/>
              <a:t>During weekend or emergency shut-down – liquidate the clarifier if possible</a:t>
            </a:r>
          </a:p>
        </p:txBody>
      </p:sp>
    </p:spTree>
    <p:extLst>
      <p:ext uri="{BB962C8B-B14F-4D97-AF65-F5344CB8AC3E}">
        <p14:creationId xmlns:p14="http://schemas.microsoft.com/office/powerpoint/2010/main" val="1489716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Clear Juice Quality</a:t>
            </a:r>
            <a:endParaRPr lang="en-ZA" sz="3600" dirty="0"/>
          </a:p>
        </p:txBody>
      </p:sp>
      <p:sp>
        <p:nvSpPr>
          <p:cNvPr id="9" name="Content Placeholder 2"/>
          <p:cNvSpPr>
            <a:spLocks noGrp="1"/>
          </p:cNvSpPr>
          <p:nvPr>
            <p:ph idx="1"/>
          </p:nvPr>
        </p:nvSpPr>
        <p:spPr>
          <a:xfrm>
            <a:off x="395536" y="1600200"/>
            <a:ext cx="8352928" cy="4997152"/>
          </a:xfrm>
          <a:solidFill>
            <a:schemeClr val="bg1">
              <a:lumMod val="95000"/>
              <a:alpha val="75000"/>
            </a:schemeClr>
          </a:solidFill>
          <a:scene3d>
            <a:camera prst="orthographicFront"/>
            <a:lightRig rig="threePt" dir="t"/>
          </a:scene3d>
          <a:sp3d>
            <a:bevelT/>
          </a:sp3d>
        </p:spPr>
        <p:txBody>
          <a:bodyPr>
            <a:noAutofit/>
          </a:bodyPr>
          <a:lstStyle/>
          <a:p>
            <a:r>
              <a:rPr lang="en-US" sz="2000" dirty="0" smtClean="0"/>
              <a:t>If clear juice quality is poor, check:</a:t>
            </a:r>
          </a:p>
          <a:p>
            <a:pPr lvl="1"/>
            <a:r>
              <a:rPr lang="en-US" sz="2000" dirty="0" smtClean="0"/>
              <a:t>Juice flow – Increased juice flow causes disturbances in the clarifier</a:t>
            </a:r>
          </a:p>
          <a:p>
            <a:pPr lvl="1"/>
            <a:r>
              <a:rPr lang="en-US" sz="2000" dirty="0" smtClean="0"/>
              <a:t>If the juice flow is steady check the pH and temperature</a:t>
            </a:r>
          </a:p>
          <a:p>
            <a:pPr lvl="1"/>
            <a:r>
              <a:rPr lang="en-US" sz="2000" dirty="0" smtClean="0"/>
              <a:t>Check on the brix of the incoming mixed juice</a:t>
            </a:r>
          </a:p>
          <a:p>
            <a:r>
              <a:rPr lang="en-US" sz="2000" dirty="0" smtClean="0"/>
              <a:t>Incomplete settling may be due to:</a:t>
            </a:r>
          </a:p>
          <a:p>
            <a:pPr lvl="1"/>
            <a:r>
              <a:rPr lang="en-US" sz="2000" dirty="0" smtClean="0"/>
              <a:t>Small size of particles</a:t>
            </a:r>
          </a:p>
          <a:p>
            <a:pPr lvl="1"/>
            <a:r>
              <a:rPr lang="en-US" sz="2000" dirty="0" smtClean="0"/>
              <a:t>Protective colloid action</a:t>
            </a:r>
          </a:p>
          <a:p>
            <a:pPr lvl="1"/>
            <a:r>
              <a:rPr lang="en-US" sz="2000" dirty="0" smtClean="0"/>
              <a:t>Density of some particles not greater than that of the liquid</a:t>
            </a:r>
          </a:p>
          <a:p>
            <a:r>
              <a:rPr lang="en-US" sz="2000" dirty="0" smtClean="0"/>
              <a:t>Slow settling may be due to:</a:t>
            </a:r>
          </a:p>
          <a:p>
            <a:pPr lvl="1"/>
            <a:r>
              <a:rPr lang="en-US" sz="2000" dirty="0" smtClean="0"/>
              <a:t>Viscosity of the liquid</a:t>
            </a:r>
          </a:p>
          <a:p>
            <a:pPr lvl="1"/>
            <a:r>
              <a:rPr lang="en-US" sz="2000" dirty="0" smtClean="0"/>
              <a:t>Large surface area of particles</a:t>
            </a:r>
          </a:p>
          <a:p>
            <a:pPr lvl="1"/>
            <a:r>
              <a:rPr lang="en-US" sz="2000" dirty="0" smtClean="0"/>
              <a:t>Small density difference between particles and liquid</a:t>
            </a:r>
          </a:p>
        </p:txBody>
      </p:sp>
    </p:spTree>
    <p:extLst>
      <p:ext uri="{BB962C8B-B14F-4D97-AF65-F5344CB8AC3E}">
        <p14:creationId xmlns:p14="http://schemas.microsoft.com/office/powerpoint/2010/main" val="2987896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Clear Juice Quality (cont.)</a:t>
            </a:r>
            <a:endParaRPr lang="en-ZA" sz="3600" dirty="0"/>
          </a:p>
        </p:txBody>
      </p:sp>
      <p:sp>
        <p:nvSpPr>
          <p:cNvPr id="9" name="Content Placeholder 2"/>
          <p:cNvSpPr>
            <a:spLocks noGrp="1"/>
          </p:cNvSpPr>
          <p:nvPr>
            <p:ph idx="1"/>
          </p:nvPr>
        </p:nvSpPr>
        <p:spPr>
          <a:xfrm>
            <a:off x="179512" y="1600200"/>
            <a:ext cx="8784976" cy="4997152"/>
          </a:xfrm>
          <a:solidFill>
            <a:schemeClr val="bg1">
              <a:lumMod val="95000"/>
              <a:alpha val="75000"/>
            </a:schemeClr>
          </a:solidFill>
          <a:scene3d>
            <a:camera prst="orthographicFront"/>
            <a:lightRig rig="threePt" dir="t"/>
          </a:scene3d>
          <a:sp3d>
            <a:bevelT/>
          </a:sp3d>
        </p:spPr>
        <p:txBody>
          <a:bodyPr>
            <a:noAutofit/>
          </a:bodyPr>
          <a:lstStyle/>
          <a:p>
            <a:r>
              <a:rPr lang="en-US" dirty="0" smtClean="0"/>
              <a:t>Large volume of settlings may be due to</a:t>
            </a:r>
          </a:p>
          <a:p>
            <a:pPr lvl="1"/>
            <a:r>
              <a:rPr lang="en-US" sz="3200" dirty="0" smtClean="0"/>
              <a:t>Large amount of </a:t>
            </a:r>
            <a:r>
              <a:rPr lang="en-US" sz="3200" dirty="0" err="1" smtClean="0"/>
              <a:t>precipitable</a:t>
            </a:r>
            <a:r>
              <a:rPr lang="en-US" sz="3200" dirty="0" smtClean="0"/>
              <a:t> material, </a:t>
            </a:r>
            <a:r>
              <a:rPr lang="en-US" sz="3200" dirty="0" err="1" smtClean="0"/>
              <a:t>particulary</a:t>
            </a:r>
            <a:r>
              <a:rPr lang="en-US" sz="3200" dirty="0" smtClean="0"/>
              <a:t> phosphate</a:t>
            </a:r>
          </a:p>
          <a:p>
            <a:pPr lvl="1"/>
            <a:r>
              <a:rPr lang="en-US" sz="3200" dirty="0" smtClean="0"/>
              <a:t>Low density of settlings</a:t>
            </a:r>
          </a:p>
          <a:p>
            <a:r>
              <a:rPr lang="en-US" dirty="0" smtClean="0"/>
              <a:t>Low density settlings may be due to:</a:t>
            </a:r>
          </a:p>
          <a:p>
            <a:pPr lvl="1"/>
            <a:r>
              <a:rPr lang="en-US" sz="3200" dirty="0" smtClean="0"/>
              <a:t>Shape and size of particles</a:t>
            </a:r>
          </a:p>
          <a:p>
            <a:pPr lvl="1"/>
            <a:r>
              <a:rPr lang="en-US" sz="3200" dirty="0" smtClean="0"/>
              <a:t>Hydration of the particles</a:t>
            </a:r>
          </a:p>
        </p:txBody>
      </p:sp>
    </p:spTree>
    <p:extLst>
      <p:ext uri="{BB962C8B-B14F-4D97-AF65-F5344CB8AC3E}">
        <p14:creationId xmlns:p14="http://schemas.microsoft.com/office/powerpoint/2010/main" val="35461848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Filtration – Problems and Corrective Measures</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62500" lnSpcReduction="20000"/>
          </a:bodyPr>
          <a:lstStyle/>
          <a:p>
            <a:pPr marL="0" indent="0">
              <a:buNone/>
            </a:pPr>
            <a:r>
              <a:rPr lang="en-US" dirty="0"/>
              <a:t>The criteria of a good filter operation are:</a:t>
            </a:r>
          </a:p>
          <a:p>
            <a:r>
              <a:rPr lang="en-US" dirty="0" smtClean="0"/>
              <a:t>Good </a:t>
            </a:r>
            <a:r>
              <a:rPr lang="en-US" dirty="0"/>
              <a:t>retention, depending </a:t>
            </a:r>
            <a:r>
              <a:rPr lang="en-US" dirty="0" smtClean="0"/>
              <a:t>on:</a:t>
            </a:r>
          </a:p>
          <a:p>
            <a:pPr lvl="1"/>
            <a:r>
              <a:rPr lang="en-US" dirty="0" smtClean="0"/>
              <a:t>Properly </a:t>
            </a:r>
            <a:r>
              <a:rPr lang="en-US" dirty="0"/>
              <a:t>adjusted distribution </a:t>
            </a:r>
            <a:r>
              <a:rPr lang="en-US" dirty="0" smtClean="0"/>
              <a:t>head</a:t>
            </a:r>
          </a:p>
          <a:p>
            <a:pPr lvl="1"/>
            <a:r>
              <a:rPr lang="en-US" dirty="0" smtClean="0"/>
              <a:t>No </a:t>
            </a:r>
            <a:r>
              <a:rPr lang="en-US" dirty="0"/>
              <a:t>worn or broken screens</a:t>
            </a:r>
          </a:p>
          <a:p>
            <a:pPr lvl="1"/>
            <a:r>
              <a:rPr lang="en-US" dirty="0" smtClean="0"/>
              <a:t>The </a:t>
            </a:r>
            <a:r>
              <a:rPr lang="en-US" dirty="0" err="1"/>
              <a:t>bagacillo</a:t>
            </a:r>
            <a:r>
              <a:rPr lang="en-US" dirty="0"/>
              <a:t> </a:t>
            </a:r>
            <a:r>
              <a:rPr lang="en-US" dirty="0" smtClean="0"/>
              <a:t>ratio:</a:t>
            </a:r>
          </a:p>
          <a:p>
            <a:pPr lvl="2"/>
            <a:r>
              <a:rPr lang="en-US" dirty="0" smtClean="0"/>
              <a:t>The </a:t>
            </a:r>
            <a:r>
              <a:rPr lang="en-US" dirty="0"/>
              <a:t>ratio between </a:t>
            </a:r>
            <a:r>
              <a:rPr lang="en-US" dirty="0" err="1"/>
              <a:t>bagacillo</a:t>
            </a:r>
            <a:r>
              <a:rPr lang="en-US" dirty="0"/>
              <a:t> and mud should be +/- 0.6 to 1.</a:t>
            </a:r>
          </a:p>
          <a:p>
            <a:pPr lvl="1"/>
            <a:r>
              <a:rPr lang="en-US" dirty="0" err="1" smtClean="0"/>
              <a:t>Bagacillo</a:t>
            </a:r>
            <a:r>
              <a:rPr lang="en-US" dirty="0" smtClean="0"/>
              <a:t> </a:t>
            </a:r>
            <a:r>
              <a:rPr lang="en-US" dirty="0"/>
              <a:t>fineness </a:t>
            </a:r>
          </a:p>
          <a:p>
            <a:pPr lvl="2"/>
            <a:r>
              <a:rPr lang="en-US" dirty="0" smtClean="0"/>
              <a:t>Approximately </a:t>
            </a:r>
            <a:r>
              <a:rPr lang="en-US" dirty="0"/>
              <a:t>80% dried </a:t>
            </a:r>
            <a:r>
              <a:rPr lang="en-US" dirty="0" err="1"/>
              <a:t>bagacillo</a:t>
            </a:r>
            <a:r>
              <a:rPr lang="en-US" dirty="0"/>
              <a:t> should pass a 20 mesh screen.</a:t>
            </a:r>
          </a:p>
          <a:p>
            <a:pPr lvl="1"/>
            <a:r>
              <a:rPr lang="en-US" dirty="0" smtClean="0"/>
              <a:t>Rpm </a:t>
            </a:r>
            <a:r>
              <a:rPr lang="en-US" dirty="0"/>
              <a:t>of the rotating drum</a:t>
            </a:r>
          </a:p>
          <a:p>
            <a:pPr lvl="1"/>
            <a:r>
              <a:rPr lang="en-US" dirty="0" smtClean="0"/>
              <a:t>High </a:t>
            </a:r>
            <a:r>
              <a:rPr lang="en-US" dirty="0"/>
              <a:t>and low </a:t>
            </a:r>
            <a:r>
              <a:rPr lang="en-US" dirty="0" smtClean="0"/>
              <a:t>vacuum</a:t>
            </a:r>
            <a:endParaRPr lang="en-US" dirty="0"/>
          </a:p>
          <a:p>
            <a:r>
              <a:rPr lang="en-US" dirty="0" smtClean="0"/>
              <a:t>Low </a:t>
            </a:r>
            <a:r>
              <a:rPr lang="en-US" dirty="0"/>
              <a:t>pol % filter cake, depending </a:t>
            </a:r>
            <a:r>
              <a:rPr lang="en-US" dirty="0" smtClean="0"/>
              <a:t>on:</a:t>
            </a:r>
          </a:p>
          <a:p>
            <a:pPr lvl="1"/>
            <a:r>
              <a:rPr lang="en-US" dirty="0" smtClean="0"/>
              <a:t>Amount </a:t>
            </a:r>
            <a:r>
              <a:rPr lang="en-US" dirty="0"/>
              <a:t>of </a:t>
            </a:r>
            <a:r>
              <a:rPr lang="en-US" dirty="0" smtClean="0"/>
              <a:t>water</a:t>
            </a:r>
          </a:p>
          <a:p>
            <a:pPr lvl="1"/>
            <a:r>
              <a:rPr lang="en-US" dirty="0" smtClean="0"/>
              <a:t>Proper </a:t>
            </a:r>
            <a:r>
              <a:rPr lang="en-US" dirty="0"/>
              <a:t>distribution and spraying of wash water covering the whole surface of the </a:t>
            </a:r>
            <a:r>
              <a:rPr lang="en-US" dirty="0" smtClean="0"/>
              <a:t>drum</a:t>
            </a:r>
          </a:p>
          <a:p>
            <a:pPr lvl="1"/>
            <a:r>
              <a:rPr lang="en-US" dirty="0" smtClean="0"/>
              <a:t>Temperature </a:t>
            </a:r>
            <a:r>
              <a:rPr lang="en-US" dirty="0"/>
              <a:t>of the wash water should be approximately 90°C</a:t>
            </a:r>
          </a:p>
          <a:p>
            <a:pPr lvl="1"/>
            <a:r>
              <a:rPr lang="en-US" dirty="0" smtClean="0"/>
              <a:t>Rpm </a:t>
            </a:r>
            <a:r>
              <a:rPr lang="en-US" dirty="0"/>
              <a:t>of the rotating drum</a:t>
            </a:r>
          </a:p>
          <a:p>
            <a:pPr lvl="1"/>
            <a:r>
              <a:rPr lang="en-US" dirty="0" smtClean="0"/>
              <a:t>High </a:t>
            </a:r>
            <a:r>
              <a:rPr lang="en-US" dirty="0"/>
              <a:t>and low vacuum, of which the ratio should be 2:1 with an optimum high vacuum of 50kPa</a:t>
            </a:r>
          </a:p>
          <a:p>
            <a:endParaRPr lang="en-ZA" dirty="0"/>
          </a:p>
        </p:txBody>
      </p:sp>
    </p:spTree>
    <p:extLst>
      <p:ext uri="{BB962C8B-B14F-4D97-AF65-F5344CB8AC3E}">
        <p14:creationId xmlns:p14="http://schemas.microsoft.com/office/powerpoint/2010/main" val="3373738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Mud Retention – Problems and Corrective Measures</a:t>
            </a:r>
            <a:endParaRPr lang="en-ZA" sz="3600" dirty="0"/>
          </a:p>
        </p:txBody>
      </p:sp>
      <p:sp>
        <p:nvSpPr>
          <p:cNvPr id="9" name="Content Placeholder 2"/>
          <p:cNvSpPr>
            <a:spLocks noGrp="1"/>
          </p:cNvSpPr>
          <p:nvPr>
            <p:ph idx="1"/>
          </p:nvPr>
        </p:nvSpPr>
        <p:spPr>
          <a:xfrm>
            <a:off x="457200" y="16288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r>
              <a:rPr lang="en-US" dirty="0" err="1" smtClean="0"/>
              <a:t>Bagacillo</a:t>
            </a:r>
            <a:r>
              <a:rPr lang="en-US" dirty="0" smtClean="0"/>
              <a:t> quality: </a:t>
            </a:r>
          </a:p>
          <a:p>
            <a:pPr lvl="1"/>
            <a:r>
              <a:rPr lang="en-US" dirty="0"/>
              <a:t>M</a:t>
            </a:r>
            <a:r>
              <a:rPr lang="en-US" dirty="0" smtClean="0"/>
              <a:t>ust </a:t>
            </a:r>
            <a:r>
              <a:rPr lang="en-US" dirty="0"/>
              <a:t>be fine (mostly pith) </a:t>
            </a:r>
            <a:endParaRPr lang="en-US" dirty="0" smtClean="0"/>
          </a:p>
          <a:p>
            <a:pPr lvl="1"/>
            <a:r>
              <a:rPr lang="en-US" dirty="0" smtClean="0"/>
              <a:t>Free </a:t>
            </a:r>
            <a:r>
              <a:rPr lang="en-US" dirty="0"/>
              <a:t>of long </a:t>
            </a:r>
            <a:r>
              <a:rPr lang="en-US" dirty="0" err="1" smtClean="0"/>
              <a:t>fibre</a:t>
            </a:r>
            <a:r>
              <a:rPr lang="en-US" dirty="0" smtClean="0"/>
              <a:t> </a:t>
            </a:r>
          </a:p>
          <a:p>
            <a:pPr lvl="1"/>
            <a:r>
              <a:rPr lang="en-US" dirty="0"/>
              <a:t>S</a:t>
            </a:r>
            <a:r>
              <a:rPr lang="en-US" dirty="0" smtClean="0"/>
              <a:t>hould </a:t>
            </a:r>
            <a:r>
              <a:rPr lang="en-US" dirty="0"/>
              <a:t>pass through a 0.8mm screen </a:t>
            </a:r>
            <a:r>
              <a:rPr lang="en-US" dirty="0" smtClean="0"/>
              <a:t>(90%) and a </a:t>
            </a:r>
            <a:r>
              <a:rPr lang="en-US" dirty="0"/>
              <a:t>0.5mm </a:t>
            </a:r>
            <a:r>
              <a:rPr lang="en-US" dirty="0" smtClean="0"/>
              <a:t>screen (70%).</a:t>
            </a:r>
            <a:endParaRPr lang="en-US" dirty="0"/>
          </a:p>
          <a:p>
            <a:r>
              <a:rPr lang="en-US" dirty="0" err="1" smtClean="0"/>
              <a:t>Bagacillo</a:t>
            </a:r>
            <a:r>
              <a:rPr lang="en-US" dirty="0" smtClean="0"/>
              <a:t> quantity: </a:t>
            </a:r>
          </a:p>
          <a:p>
            <a:pPr lvl="1"/>
            <a:r>
              <a:rPr lang="en-US" dirty="0"/>
              <a:t>D</a:t>
            </a:r>
            <a:r>
              <a:rPr lang="en-US" dirty="0" smtClean="0"/>
              <a:t>ry </a:t>
            </a:r>
            <a:r>
              <a:rPr lang="en-US" dirty="0" err="1"/>
              <a:t>bagacillo</a:t>
            </a:r>
            <a:r>
              <a:rPr lang="en-US" dirty="0"/>
              <a:t> % </a:t>
            </a:r>
            <a:r>
              <a:rPr lang="en-US" dirty="0" smtClean="0"/>
              <a:t>feed - 3% </a:t>
            </a:r>
          </a:p>
          <a:p>
            <a:pPr lvl="1"/>
            <a:r>
              <a:rPr lang="en-US" dirty="0" smtClean="0"/>
              <a:t>More than 3% - mixing </a:t>
            </a:r>
            <a:r>
              <a:rPr lang="en-US" dirty="0"/>
              <a:t>and pumping is </a:t>
            </a:r>
            <a:r>
              <a:rPr lang="en-US" dirty="0" smtClean="0"/>
              <a:t>difficult, and </a:t>
            </a:r>
          </a:p>
          <a:p>
            <a:pPr lvl="1"/>
            <a:r>
              <a:rPr lang="en-US" dirty="0" smtClean="0"/>
              <a:t>Wash </a:t>
            </a:r>
            <a:r>
              <a:rPr lang="en-US" dirty="0"/>
              <a:t>water causes channeling with resultant poor </a:t>
            </a:r>
            <a:r>
              <a:rPr lang="en-US" dirty="0" smtClean="0"/>
              <a:t>washing</a:t>
            </a:r>
            <a:endParaRPr lang="en-US" dirty="0"/>
          </a:p>
          <a:p>
            <a:r>
              <a:rPr lang="en-US" dirty="0" smtClean="0"/>
              <a:t>Mud </a:t>
            </a:r>
            <a:r>
              <a:rPr lang="en-US" dirty="0"/>
              <a:t>solids concentration (</a:t>
            </a:r>
            <a:r>
              <a:rPr lang="en-US" dirty="0" smtClean="0"/>
              <a:t>MSC): </a:t>
            </a:r>
          </a:p>
          <a:p>
            <a:pPr lvl="1"/>
            <a:r>
              <a:rPr lang="en-US" dirty="0" smtClean="0"/>
              <a:t>With </a:t>
            </a:r>
            <a:r>
              <a:rPr lang="en-US" dirty="0"/>
              <a:t>a low MSC (thin mud) a lot of filtrate passes through the filter screen before the filtering mat is </a:t>
            </a:r>
            <a:r>
              <a:rPr lang="en-US" dirty="0" smtClean="0"/>
              <a:t>formed - </a:t>
            </a:r>
            <a:r>
              <a:rPr lang="en-US" dirty="0"/>
              <a:t>causing poor retention. </a:t>
            </a:r>
            <a:endParaRPr lang="en-US" dirty="0" smtClean="0"/>
          </a:p>
          <a:p>
            <a:pPr lvl="1"/>
            <a:r>
              <a:rPr lang="en-US" dirty="0" smtClean="0"/>
              <a:t>With </a:t>
            </a:r>
            <a:r>
              <a:rPr lang="en-US" dirty="0"/>
              <a:t>a MSC of 3% or less </a:t>
            </a:r>
            <a:r>
              <a:rPr lang="en-US" dirty="0" smtClean="0"/>
              <a:t>– poor retention</a:t>
            </a:r>
          </a:p>
          <a:p>
            <a:pPr lvl="1"/>
            <a:r>
              <a:rPr lang="en-US" dirty="0" smtClean="0"/>
              <a:t>With </a:t>
            </a:r>
            <a:r>
              <a:rPr lang="en-US" dirty="0"/>
              <a:t>a MSC of 3%-4% higher retentions are possible provided the </a:t>
            </a:r>
            <a:r>
              <a:rPr lang="en-US" dirty="0" err="1"/>
              <a:t>bagacillo</a:t>
            </a:r>
            <a:r>
              <a:rPr lang="en-US" dirty="0"/>
              <a:t> ratio is correct. </a:t>
            </a:r>
            <a:endParaRPr lang="en-US" dirty="0" smtClean="0"/>
          </a:p>
          <a:p>
            <a:pPr lvl="1"/>
            <a:r>
              <a:rPr lang="en-US" dirty="0" smtClean="0"/>
              <a:t>More </a:t>
            </a:r>
            <a:r>
              <a:rPr lang="en-US" dirty="0" err="1"/>
              <a:t>bagacillo</a:t>
            </a:r>
            <a:r>
              <a:rPr lang="en-US" dirty="0"/>
              <a:t> is required as the concentration of mud solids </a:t>
            </a:r>
            <a:r>
              <a:rPr lang="en-US" dirty="0" smtClean="0"/>
              <a:t>increase</a:t>
            </a:r>
            <a:endParaRPr lang="en-US" dirty="0"/>
          </a:p>
        </p:txBody>
      </p:sp>
    </p:spTree>
    <p:extLst>
      <p:ext uri="{BB962C8B-B14F-4D97-AF65-F5344CB8AC3E}">
        <p14:creationId xmlns:p14="http://schemas.microsoft.com/office/powerpoint/2010/main" val="22898482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Mud Retention – Problems and Corrective Measures (cont.)</a:t>
            </a:r>
            <a:endParaRPr lang="en-ZA" sz="3600" dirty="0"/>
          </a:p>
        </p:txBody>
      </p:sp>
      <p:sp>
        <p:nvSpPr>
          <p:cNvPr id="9" name="Content Placeholder 2"/>
          <p:cNvSpPr>
            <a:spLocks noGrp="1"/>
          </p:cNvSpPr>
          <p:nvPr>
            <p:ph idx="1"/>
          </p:nvPr>
        </p:nvSpPr>
        <p:spPr>
          <a:xfrm>
            <a:off x="457200" y="1628800"/>
            <a:ext cx="8229600" cy="4997152"/>
          </a:xfrm>
          <a:solidFill>
            <a:schemeClr val="bg1">
              <a:lumMod val="95000"/>
              <a:alpha val="75000"/>
            </a:schemeClr>
          </a:solidFill>
          <a:scene3d>
            <a:camera prst="orthographicFront"/>
            <a:lightRig rig="threePt" dir="t"/>
          </a:scene3d>
          <a:sp3d>
            <a:bevelT/>
          </a:sp3d>
        </p:spPr>
        <p:txBody>
          <a:bodyPr>
            <a:normAutofit fontScale="85000" lnSpcReduction="20000"/>
          </a:bodyPr>
          <a:lstStyle/>
          <a:p>
            <a:r>
              <a:rPr lang="en-US" dirty="0" smtClean="0"/>
              <a:t>Pickup vacuum: </a:t>
            </a:r>
          </a:p>
          <a:p>
            <a:pPr lvl="1"/>
            <a:r>
              <a:rPr lang="en-US" dirty="0" smtClean="0"/>
              <a:t>A </a:t>
            </a:r>
            <a:r>
              <a:rPr lang="en-US" dirty="0"/>
              <a:t>low pickup vacuum allows the cake to build up gradually and form a porous cake that allows for effective </a:t>
            </a:r>
            <a:r>
              <a:rPr lang="en-US" dirty="0" smtClean="0"/>
              <a:t>washing</a:t>
            </a:r>
          </a:p>
          <a:p>
            <a:pPr lvl="1"/>
            <a:r>
              <a:rPr lang="en-US" dirty="0" smtClean="0"/>
              <a:t>The </a:t>
            </a:r>
            <a:r>
              <a:rPr lang="en-US" dirty="0"/>
              <a:t>pickup vacuum should not exceed - 20 </a:t>
            </a:r>
            <a:r>
              <a:rPr lang="en-US" dirty="0" err="1"/>
              <a:t>kPa</a:t>
            </a:r>
            <a:r>
              <a:rPr lang="en-US" dirty="0"/>
              <a:t>. </a:t>
            </a:r>
            <a:endParaRPr lang="en-US" dirty="0" smtClean="0"/>
          </a:p>
          <a:p>
            <a:pPr lvl="1"/>
            <a:r>
              <a:rPr lang="en-US" dirty="0" smtClean="0"/>
              <a:t>A </a:t>
            </a:r>
            <a:r>
              <a:rPr lang="en-US" dirty="0"/>
              <a:t>high pickup vacuum results in cloudy filtrate due to the solids being sucked through the screen.</a:t>
            </a:r>
          </a:p>
          <a:p>
            <a:r>
              <a:rPr lang="en-US" dirty="0" smtClean="0"/>
              <a:t>Filter speed: </a:t>
            </a:r>
          </a:p>
          <a:p>
            <a:pPr lvl="1"/>
            <a:r>
              <a:rPr lang="en-US" dirty="0"/>
              <a:t>S</a:t>
            </a:r>
            <a:r>
              <a:rPr lang="en-US" dirty="0" smtClean="0"/>
              <a:t>peed </a:t>
            </a:r>
            <a:r>
              <a:rPr lang="en-US" dirty="0"/>
              <a:t>of the filter drum influences the formation of the </a:t>
            </a:r>
            <a:r>
              <a:rPr lang="en-US" dirty="0" smtClean="0"/>
              <a:t>cake </a:t>
            </a:r>
          </a:p>
          <a:p>
            <a:pPr lvl="1"/>
            <a:r>
              <a:rPr lang="en-US" dirty="0"/>
              <a:t>M</a:t>
            </a:r>
            <a:r>
              <a:rPr lang="en-US" dirty="0" smtClean="0"/>
              <a:t>aximum </a:t>
            </a:r>
            <a:r>
              <a:rPr lang="en-US" dirty="0"/>
              <a:t>speed </a:t>
            </a:r>
            <a:r>
              <a:rPr lang="en-US" dirty="0" smtClean="0"/>
              <a:t>should </a:t>
            </a:r>
            <a:r>
              <a:rPr lang="en-US" dirty="0"/>
              <a:t>be 1 revolution in 6 </a:t>
            </a:r>
            <a:r>
              <a:rPr lang="en-US" dirty="0" smtClean="0"/>
              <a:t>minutes </a:t>
            </a:r>
          </a:p>
          <a:p>
            <a:pPr lvl="1"/>
            <a:r>
              <a:rPr lang="en-US" dirty="0" smtClean="0"/>
              <a:t>Faster will </a:t>
            </a:r>
            <a:r>
              <a:rPr lang="en-US" dirty="0"/>
              <a:t>reduce the </a:t>
            </a:r>
            <a:r>
              <a:rPr lang="en-US" dirty="0" smtClean="0"/>
              <a:t>retention </a:t>
            </a:r>
          </a:p>
          <a:p>
            <a:pPr lvl="1"/>
            <a:r>
              <a:rPr lang="en-US" dirty="0" smtClean="0"/>
              <a:t>Optimal </a:t>
            </a:r>
            <a:r>
              <a:rPr lang="en-US" dirty="0"/>
              <a:t>speed </a:t>
            </a:r>
            <a:r>
              <a:rPr lang="en-US" dirty="0" smtClean="0"/>
              <a:t>will </a:t>
            </a:r>
            <a:r>
              <a:rPr lang="en-US" dirty="0"/>
              <a:t>give the wash water sufficient time to displace the </a:t>
            </a:r>
            <a:r>
              <a:rPr lang="en-US" dirty="0" smtClean="0"/>
              <a:t>juice</a:t>
            </a:r>
            <a:endParaRPr lang="en-US" dirty="0"/>
          </a:p>
        </p:txBody>
      </p:sp>
    </p:spTree>
    <p:extLst>
      <p:ext uri="{BB962C8B-B14F-4D97-AF65-F5344CB8AC3E}">
        <p14:creationId xmlns:p14="http://schemas.microsoft.com/office/powerpoint/2010/main" val="31073096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Cake Washing – Problems and Corrective Measures</a:t>
            </a:r>
            <a:endParaRPr lang="en-ZA" sz="3600" dirty="0"/>
          </a:p>
        </p:txBody>
      </p:sp>
      <p:sp>
        <p:nvSpPr>
          <p:cNvPr id="9" name="Content Placeholder 2"/>
          <p:cNvSpPr>
            <a:spLocks noGrp="1"/>
          </p:cNvSpPr>
          <p:nvPr>
            <p:ph idx="1"/>
          </p:nvPr>
        </p:nvSpPr>
        <p:spPr>
          <a:xfrm>
            <a:off x="457200" y="16288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r>
              <a:rPr lang="en-US" dirty="0" smtClean="0"/>
              <a:t>Wash </a:t>
            </a:r>
            <a:r>
              <a:rPr lang="en-US" dirty="0"/>
              <a:t>water </a:t>
            </a:r>
            <a:r>
              <a:rPr lang="en-US" dirty="0" smtClean="0"/>
              <a:t>temperature: </a:t>
            </a:r>
          </a:p>
          <a:p>
            <a:pPr lvl="1"/>
            <a:r>
              <a:rPr lang="en-US" dirty="0" smtClean="0"/>
              <a:t>A </a:t>
            </a:r>
            <a:r>
              <a:rPr lang="en-US" dirty="0"/>
              <a:t>low wash water temperature (below 70°C) reduces efficiency because of the solidification of </a:t>
            </a:r>
            <a:r>
              <a:rPr lang="en-US" dirty="0" smtClean="0"/>
              <a:t>waxes </a:t>
            </a:r>
          </a:p>
          <a:p>
            <a:pPr lvl="1"/>
            <a:r>
              <a:rPr lang="en-US" dirty="0" smtClean="0"/>
              <a:t>These </a:t>
            </a:r>
            <a:r>
              <a:rPr lang="en-US" dirty="0"/>
              <a:t>waxes solidify behind the screen and the screen and the wash water has difficulty in draining </a:t>
            </a:r>
            <a:r>
              <a:rPr lang="en-US" dirty="0" smtClean="0"/>
              <a:t>away </a:t>
            </a:r>
          </a:p>
          <a:p>
            <a:pPr lvl="1"/>
            <a:r>
              <a:rPr lang="en-US" dirty="0" smtClean="0"/>
              <a:t>A </a:t>
            </a:r>
            <a:r>
              <a:rPr lang="en-US" dirty="0"/>
              <a:t>too high water temperature can cause flashing at the filtrate </a:t>
            </a:r>
            <a:r>
              <a:rPr lang="en-US" dirty="0" smtClean="0"/>
              <a:t>pump</a:t>
            </a:r>
            <a:endParaRPr lang="en-US" dirty="0"/>
          </a:p>
          <a:p>
            <a:r>
              <a:rPr lang="en-US" dirty="0" smtClean="0"/>
              <a:t>Pick–up vacuum: </a:t>
            </a:r>
          </a:p>
          <a:p>
            <a:pPr lvl="1"/>
            <a:r>
              <a:rPr lang="en-US" dirty="0" smtClean="0"/>
              <a:t>A </a:t>
            </a:r>
            <a:r>
              <a:rPr lang="en-US" dirty="0"/>
              <a:t>low pick-up vacuum results in a porous cake with good washing properties. The pick-up vacuum must be less than -20 </a:t>
            </a:r>
            <a:r>
              <a:rPr lang="en-US" dirty="0" err="1"/>
              <a:t>kPa</a:t>
            </a:r>
            <a:r>
              <a:rPr lang="en-US" dirty="0"/>
              <a:t> </a:t>
            </a:r>
            <a:r>
              <a:rPr lang="en-US" dirty="0" smtClean="0"/>
              <a:t>gauge</a:t>
            </a:r>
            <a:endParaRPr lang="en-US" dirty="0"/>
          </a:p>
          <a:p>
            <a:r>
              <a:rPr lang="en-US" dirty="0" smtClean="0"/>
              <a:t>Dry </a:t>
            </a:r>
            <a:r>
              <a:rPr lang="en-US" dirty="0" err="1"/>
              <a:t>bagacillo</a:t>
            </a:r>
            <a:r>
              <a:rPr lang="en-US" dirty="0"/>
              <a:t> % </a:t>
            </a:r>
            <a:r>
              <a:rPr lang="en-US" dirty="0" smtClean="0"/>
              <a:t>feed: </a:t>
            </a:r>
          </a:p>
          <a:p>
            <a:pPr lvl="1"/>
            <a:r>
              <a:rPr lang="en-US" dirty="0" smtClean="0"/>
              <a:t>If </a:t>
            </a:r>
            <a:r>
              <a:rPr lang="en-US" dirty="0"/>
              <a:t>the dry </a:t>
            </a:r>
            <a:r>
              <a:rPr lang="en-US" dirty="0" err="1"/>
              <a:t>bagacillo</a:t>
            </a:r>
            <a:r>
              <a:rPr lang="en-US" dirty="0"/>
              <a:t> % feed exceeds 4% channeling of the cake will result which will reduce the washing </a:t>
            </a:r>
            <a:r>
              <a:rPr lang="en-US" dirty="0" smtClean="0"/>
              <a:t>efficiency</a:t>
            </a:r>
            <a:endParaRPr lang="en-US" dirty="0"/>
          </a:p>
          <a:p>
            <a:r>
              <a:rPr lang="en-US" dirty="0" smtClean="0"/>
              <a:t>Filter speed: </a:t>
            </a:r>
          </a:p>
          <a:p>
            <a:pPr lvl="1"/>
            <a:r>
              <a:rPr lang="en-US" dirty="0" smtClean="0"/>
              <a:t>Low/slow </a:t>
            </a:r>
            <a:r>
              <a:rPr lang="en-US" dirty="0"/>
              <a:t>filter speeds give the cake more exposure to the wash water which will improve the washing </a:t>
            </a:r>
            <a:r>
              <a:rPr lang="en-US" dirty="0" smtClean="0"/>
              <a:t>efficiency</a:t>
            </a:r>
            <a:endParaRPr lang="en-US" dirty="0"/>
          </a:p>
        </p:txBody>
      </p:sp>
    </p:spTree>
    <p:extLst>
      <p:ext uri="{BB962C8B-B14F-4D97-AF65-F5344CB8AC3E}">
        <p14:creationId xmlns:p14="http://schemas.microsoft.com/office/powerpoint/2010/main" val="38541361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Cake Washing – Problems and Corrective Measures (cont.)</a:t>
            </a:r>
            <a:endParaRPr lang="en-ZA" sz="3600" dirty="0"/>
          </a:p>
        </p:txBody>
      </p:sp>
      <p:sp>
        <p:nvSpPr>
          <p:cNvPr id="9" name="Content Placeholder 2"/>
          <p:cNvSpPr>
            <a:spLocks noGrp="1"/>
          </p:cNvSpPr>
          <p:nvPr>
            <p:ph idx="1"/>
          </p:nvPr>
        </p:nvSpPr>
        <p:spPr>
          <a:xfrm>
            <a:off x="457200" y="16288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r>
              <a:rPr lang="en-US" dirty="0" smtClean="0"/>
              <a:t>High vacuum: </a:t>
            </a:r>
          </a:p>
          <a:p>
            <a:pPr lvl="1"/>
            <a:r>
              <a:rPr lang="en-US" dirty="0" smtClean="0"/>
              <a:t>A </a:t>
            </a:r>
            <a:r>
              <a:rPr lang="en-US" dirty="0"/>
              <a:t>good vacuum (at least -60 </a:t>
            </a:r>
            <a:r>
              <a:rPr lang="en-US" dirty="0" err="1"/>
              <a:t>kPa</a:t>
            </a:r>
            <a:r>
              <a:rPr lang="en-US" dirty="0"/>
              <a:t> gauge) will draw water through the cake with a greater force - thus improving </a:t>
            </a:r>
            <a:r>
              <a:rPr lang="en-US" dirty="0" smtClean="0"/>
              <a:t>efficiency </a:t>
            </a:r>
          </a:p>
          <a:p>
            <a:pPr lvl="1"/>
            <a:r>
              <a:rPr lang="en-US" dirty="0" smtClean="0"/>
              <a:t>If </a:t>
            </a:r>
            <a:r>
              <a:rPr lang="en-US" dirty="0"/>
              <a:t>the vacuum is too high (about -80 </a:t>
            </a:r>
            <a:r>
              <a:rPr lang="en-US" dirty="0" err="1"/>
              <a:t>kPa</a:t>
            </a:r>
            <a:r>
              <a:rPr lang="en-US" dirty="0"/>
              <a:t> gauge) there will be a possibility of flashing at the filtrate </a:t>
            </a:r>
            <a:r>
              <a:rPr lang="en-US" dirty="0" smtClean="0"/>
              <a:t>pump</a:t>
            </a:r>
            <a:endParaRPr lang="en-US" dirty="0"/>
          </a:p>
          <a:p>
            <a:r>
              <a:rPr lang="en-US" dirty="0" err="1" smtClean="0"/>
              <a:t>Bagacillo</a:t>
            </a:r>
            <a:r>
              <a:rPr lang="en-US" dirty="0" smtClean="0"/>
              <a:t> quality: </a:t>
            </a:r>
          </a:p>
          <a:p>
            <a:pPr lvl="1"/>
            <a:r>
              <a:rPr lang="en-US" dirty="0" smtClean="0"/>
              <a:t>Fine </a:t>
            </a:r>
            <a:r>
              <a:rPr lang="en-US" dirty="0" err="1"/>
              <a:t>bagacillo</a:t>
            </a:r>
            <a:r>
              <a:rPr lang="en-US" dirty="0"/>
              <a:t> gives a cake through which the wash water will be easily </a:t>
            </a:r>
            <a:r>
              <a:rPr lang="en-US" dirty="0" smtClean="0"/>
              <a:t>drawn </a:t>
            </a:r>
          </a:p>
          <a:p>
            <a:pPr lvl="1"/>
            <a:r>
              <a:rPr lang="en-US" dirty="0" smtClean="0"/>
              <a:t>The </a:t>
            </a:r>
            <a:r>
              <a:rPr lang="en-US" dirty="0"/>
              <a:t>water will not run off but go through the cake and improve the removal of </a:t>
            </a:r>
            <a:r>
              <a:rPr lang="en-US" dirty="0" smtClean="0"/>
              <a:t>pol</a:t>
            </a:r>
            <a:endParaRPr lang="en-US" dirty="0"/>
          </a:p>
          <a:p>
            <a:r>
              <a:rPr lang="en-US" dirty="0" smtClean="0"/>
              <a:t>Spray nozzles: </a:t>
            </a:r>
          </a:p>
          <a:p>
            <a:pPr lvl="1"/>
            <a:r>
              <a:rPr lang="en-US" dirty="0" smtClean="0"/>
              <a:t>Blocked </a:t>
            </a:r>
            <a:r>
              <a:rPr lang="en-US" dirty="0"/>
              <a:t>nozzles stop the flow of water with no washing of the </a:t>
            </a:r>
            <a:r>
              <a:rPr lang="en-US" dirty="0" smtClean="0"/>
              <a:t>cake </a:t>
            </a:r>
          </a:p>
          <a:p>
            <a:pPr lvl="1"/>
            <a:r>
              <a:rPr lang="en-US" dirty="0" smtClean="0"/>
              <a:t>Partially </a:t>
            </a:r>
            <a:r>
              <a:rPr lang="en-US" dirty="0"/>
              <a:t>blocked nozzles cause the wash water to squirt out with considerable </a:t>
            </a:r>
            <a:r>
              <a:rPr lang="en-US" dirty="0" smtClean="0"/>
              <a:t>force </a:t>
            </a:r>
          </a:p>
          <a:p>
            <a:pPr lvl="1"/>
            <a:r>
              <a:rPr lang="en-US" dirty="0" smtClean="0"/>
              <a:t>This </a:t>
            </a:r>
            <a:r>
              <a:rPr lang="en-US" dirty="0"/>
              <a:t>results in channeling, excessive washing of part of the cake and dilution of </a:t>
            </a:r>
            <a:r>
              <a:rPr lang="en-US" dirty="0" smtClean="0"/>
              <a:t>filtrate </a:t>
            </a:r>
          </a:p>
          <a:p>
            <a:pPr lvl="1"/>
            <a:r>
              <a:rPr lang="en-US" dirty="0" smtClean="0"/>
              <a:t>Nozzles </a:t>
            </a:r>
            <a:r>
              <a:rPr lang="en-US" dirty="0"/>
              <a:t>should be checked regularly and cleaned whenever </a:t>
            </a:r>
            <a:r>
              <a:rPr lang="en-US" dirty="0" smtClean="0"/>
              <a:t>necessary</a:t>
            </a:r>
          </a:p>
        </p:txBody>
      </p:sp>
    </p:spTree>
    <p:extLst>
      <p:ext uri="{BB962C8B-B14F-4D97-AF65-F5344CB8AC3E}">
        <p14:creationId xmlns:p14="http://schemas.microsoft.com/office/powerpoint/2010/main" val="15764974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Filtration – Further Problems and Corrective Measures</a:t>
            </a:r>
            <a:endParaRPr lang="en-ZA" sz="3600" dirty="0"/>
          </a:p>
        </p:txBody>
      </p:sp>
      <p:sp>
        <p:nvSpPr>
          <p:cNvPr id="9" name="Content Placeholder 2"/>
          <p:cNvSpPr>
            <a:spLocks noGrp="1"/>
          </p:cNvSpPr>
          <p:nvPr>
            <p:ph idx="1"/>
          </p:nvPr>
        </p:nvSpPr>
        <p:spPr>
          <a:xfrm>
            <a:off x="457200" y="16288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US" sz="1700" dirty="0" smtClean="0"/>
              <a:t>Filter </a:t>
            </a:r>
            <a:r>
              <a:rPr lang="en-US" sz="1700" dirty="0"/>
              <a:t>feed temperature should not be less than 85°C after </a:t>
            </a:r>
            <a:r>
              <a:rPr lang="en-US" sz="1700" dirty="0" err="1"/>
              <a:t>bagacillo</a:t>
            </a:r>
            <a:r>
              <a:rPr lang="en-US" sz="1700" dirty="0"/>
              <a:t> </a:t>
            </a:r>
            <a:r>
              <a:rPr lang="en-US" sz="1700" dirty="0" smtClean="0"/>
              <a:t>addition.</a:t>
            </a:r>
          </a:p>
          <a:p>
            <a:pPr lvl="1"/>
            <a:r>
              <a:rPr lang="en-US" sz="1700" dirty="0" smtClean="0"/>
              <a:t>Screen </a:t>
            </a:r>
            <a:r>
              <a:rPr lang="en-US" sz="1700" dirty="0"/>
              <a:t>blinding may occur at lower temperatures through solidification of waxes.</a:t>
            </a:r>
          </a:p>
          <a:p>
            <a:r>
              <a:rPr lang="en-US" sz="1700" dirty="0" smtClean="0"/>
              <a:t>The </a:t>
            </a:r>
            <a:r>
              <a:rPr lang="en-US" sz="1700" dirty="0"/>
              <a:t>addition of feed to the filter trough should be continuous and proportional to the filtration rate. </a:t>
            </a:r>
            <a:endParaRPr lang="en-US" sz="1700" dirty="0" smtClean="0"/>
          </a:p>
          <a:p>
            <a:pPr lvl="1"/>
            <a:r>
              <a:rPr lang="en-US" sz="1700" dirty="0" smtClean="0"/>
              <a:t>The </a:t>
            </a:r>
            <a:r>
              <a:rPr lang="en-US" sz="1700" dirty="0"/>
              <a:t>mud level in the filter trough mud boot should be constant and evenly distributed over the length of the filter. </a:t>
            </a:r>
            <a:endParaRPr lang="en-US" sz="1700" dirty="0" smtClean="0"/>
          </a:p>
          <a:p>
            <a:pPr lvl="1"/>
            <a:r>
              <a:rPr lang="en-US" sz="1700" dirty="0" smtClean="0"/>
              <a:t>Mud </a:t>
            </a:r>
            <a:r>
              <a:rPr lang="en-US" sz="1700" dirty="0"/>
              <a:t>overflow into the overflow tank should be avoided and if it does occur the mud should be pumped back immediately to avoid cooling and fermentation.</a:t>
            </a:r>
          </a:p>
          <a:p>
            <a:r>
              <a:rPr lang="en-US" sz="1700" dirty="0" smtClean="0"/>
              <a:t>The </a:t>
            </a:r>
            <a:r>
              <a:rPr lang="en-US" sz="1700" dirty="0"/>
              <a:t>addition of </a:t>
            </a:r>
            <a:r>
              <a:rPr lang="en-US" sz="1700" dirty="0" err="1"/>
              <a:t>flocculant</a:t>
            </a:r>
            <a:r>
              <a:rPr lang="en-US" sz="1700" dirty="0"/>
              <a:t> at 4 - 5ppm can sometimes help filtration but is not essential.</a:t>
            </a:r>
          </a:p>
          <a:p>
            <a:r>
              <a:rPr lang="en-US" sz="1700" dirty="0" smtClean="0"/>
              <a:t>The </a:t>
            </a:r>
            <a:r>
              <a:rPr lang="en-US" sz="1700" dirty="0"/>
              <a:t>cake thickness will vary with filter speed. </a:t>
            </a:r>
            <a:endParaRPr lang="en-US" sz="1700" dirty="0" smtClean="0"/>
          </a:p>
          <a:p>
            <a:pPr lvl="1"/>
            <a:r>
              <a:rPr lang="en-US" sz="1700" dirty="0" smtClean="0"/>
              <a:t>The </a:t>
            </a:r>
            <a:r>
              <a:rPr lang="en-US" sz="1700" dirty="0"/>
              <a:t>thickness can be increased by slowing the filter and by increasing the </a:t>
            </a:r>
            <a:r>
              <a:rPr lang="en-US" sz="1700" dirty="0" err="1"/>
              <a:t>bagacillo</a:t>
            </a:r>
            <a:r>
              <a:rPr lang="en-US" sz="1700" dirty="0"/>
              <a:t> ratio. </a:t>
            </a:r>
            <a:endParaRPr lang="en-US" sz="1700" dirty="0" smtClean="0"/>
          </a:p>
          <a:p>
            <a:pPr lvl="1"/>
            <a:r>
              <a:rPr lang="en-US" sz="1700" dirty="0" smtClean="0"/>
              <a:t>At </a:t>
            </a:r>
            <a:r>
              <a:rPr lang="en-US" sz="1700" dirty="0"/>
              <a:t>the normal speed of 10 - 15 revs per hour the cake should be 5 - 6 mm thick. </a:t>
            </a:r>
            <a:endParaRPr lang="en-US" sz="1700" dirty="0" smtClean="0"/>
          </a:p>
          <a:p>
            <a:pPr lvl="1"/>
            <a:r>
              <a:rPr lang="en-US" sz="1700" dirty="0" smtClean="0"/>
              <a:t>A </a:t>
            </a:r>
            <a:r>
              <a:rPr lang="en-US" sz="1700" dirty="0"/>
              <a:t>thin cake will result in poor retention and blinding.</a:t>
            </a:r>
          </a:p>
          <a:p>
            <a:r>
              <a:rPr lang="en-US" sz="1700" dirty="0" smtClean="0"/>
              <a:t>The </a:t>
            </a:r>
            <a:r>
              <a:rPr lang="en-US" sz="1700" dirty="0"/>
              <a:t>pH of the feed should be adjusted after the clarifier to about 7.5 with milk of lime.</a:t>
            </a:r>
          </a:p>
        </p:txBody>
      </p:sp>
    </p:spTree>
    <p:extLst>
      <p:ext uri="{BB962C8B-B14F-4D97-AF65-F5344CB8AC3E}">
        <p14:creationId xmlns:p14="http://schemas.microsoft.com/office/powerpoint/2010/main" val="408500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Heating – Problems and Corrective Measures</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r>
              <a:rPr lang="en-ZA" dirty="0" smtClean="0"/>
              <a:t>The purpose of heating:</a:t>
            </a:r>
          </a:p>
          <a:p>
            <a:pPr lvl="1"/>
            <a:r>
              <a:rPr lang="en-US" dirty="0"/>
              <a:t>Promotes coagulation of proteins</a:t>
            </a:r>
          </a:p>
          <a:p>
            <a:pPr lvl="1"/>
            <a:r>
              <a:rPr lang="en-US" dirty="0"/>
              <a:t>Increases the rate of the precipitation</a:t>
            </a:r>
          </a:p>
          <a:p>
            <a:pPr lvl="1"/>
            <a:r>
              <a:rPr lang="en-US" dirty="0"/>
              <a:t>Removes air by flashing</a:t>
            </a:r>
          </a:p>
          <a:p>
            <a:pPr lvl="1"/>
            <a:r>
              <a:rPr lang="en-US" dirty="0"/>
              <a:t>Controls microbiological </a:t>
            </a:r>
            <a:r>
              <a:rPr lang="en-US" dirty="0" smtClean="0"/>
              <a:t>losses</a:t>
            </a:r>
          </a:p>
          <a:p>
            <a:pPr lvl="1"/>
            <a:r>
              <a:rPr lang="en-US" dirty="0" smtClean="0"/>
              <a:t>Facilitates sucrose extraction</a:t>
            </a:r>
          </a:p>
          <a:p>
            <a:r>
              <a:rPr lang="en-US" dirty="0" smtClean="0"/>
              <a:t>Heating is done between 65°C </a:t>
            </a:r>
            <a:r>
              <a:rPr lang="en-US" dirty="0"/>
              <a:t>to </a:t>
            </a:r>
            <a:r>
              <a:rPr lang="en-US" dirty="0" smtClean="0"/>
              <a:t>90°C in the first stage and 90°C to 105°C in the second stage</a:t>
            </a:r>
          </a:p>
          <a:p>
            <a:r>
              <a:rPr lang="en-US" dirty="0" smtClean="0"/>
              <a:t>Above 105°C melted waxes emulsify and become difficult to remove </a:t>
            </a:r>
          </a:p>
          <a:p>
            <a:r>
              <a:rPr lang="en-US" dirty="0" smtClean="0"/>
              <a:t>The velocity of the juice through the heater tubes should lie between 1.5 to 1.8m.s</a:t>
            </a:r>
            <a:r>
              <a:rPr lang="en-US" baseline="30000" dirty="0" smtClean="0"/>
              <a:t>-1</a:t>
            </a:r>
            <a:r>
              <a:rPr lang="en-US" dirty="0" smtClean="0"/>
              <a:t> to:</a:t>
            </a:r>
          </a:p>
          <a:p>
            <a:pPr lvl="1"/>
            <a:r>
              <a:rPr lang="en-US" dirty="0" smtClean="0"/>
              <a:t>Get good turbulence and heat transfer</a:t>
            </a:r>
          </a:p>
          <a:p>
            <a:pPr lvl="1"/>
            <a:r>
              <a:rPr lang="en-US" dirty="0" smtClean="0"/>
              <a:t>To reduce incidence of scaling</a:t>
            </a:r>
          </a:p>
          <a:p>
            <a:pPr lvl="1"/>
            <a:r>
              <a:rPr lang="en-US" dirty="0" smtClean="0"/>
              <a:t>To reduce heating surface (smaller heaters are then possible)</a:t>
            </a:r>
            <a:endParaRPr lang="en-ZA" dirty="0" smtClean="0"/>
          </a:p>
          <a:p>
            <a:endParaRPr lang="en-ZA" dirty="0"/>
          </a:p>
        </p:txBody>
      </p:sp>
    </p:spTree>
    <p:extLst>
      <p:ext uri="{BB962C8B-B14F-4D97-AF65-F5344CB8AC3E}">
        <p14:creationId xmlns:p14="http://schemas.microsoft.com/office/powerpoint/2010/main" val="39700766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Sucrose losses – Corrective Measures</a:t>
            </a:r>
            <a:endParaRPr lang="en-ZA" sz="3600" dirty="0"/>
          </a:p>
        </p:txBody>
      </p:sp>
      <p:sp>
        <p:nvSpPr>
          <p:cNvPr id="9" name="Content Placeholder 2"/>
          <p:cNvSpPr>
            <a:spLocks noGrp="1"/>
          </p:cNvSpPr>
          <p:nvPr>
            <p:ph idx="1"/>
          </p:nvPr>
        </p:nvSpPr>
        <p:spPr>
          <a:xfrm>
            <a:off x="251520" y="1628800"/>
            <a:ext cx="8712968" cy="4997152"/>
          </a:xfrm>
          <a:solidFill>
            <a:schemeClr val="bg1">
              <a:lumMod val="95000"/>
              <a:alpha val="75000"/>
            </a:schemeClr>
          </a:solidFill>
          <a:scene3d>
            <a:camera prst="orthographicFront"/>
            <a:lightRig rig="threePt" dir="t"/>
          </a:scene3d>
          <a:sp3d>
            <a:bevelT/>
          </a:sp3d>
        </p:spPr>
        <p:txBody>
          <a:bodyPr>
            <a:normAutofit fontScale="62500" lnSpcReduction="20000"/>
          </a:bodyPr>
          <a:lstStyle/>
          <a:p>
            <a:r>
              <a:rPr lang="en-US" sz="3400" dirty="0" smtClean="0"/>
              <a:t>Sucrose losses in the filter cake are between 0.2 and 0.3% of the sucrose in cane – Acceptable</a:t>
            </a:r>
          </a:p>
          <a:p>
            <a:r>
              <a:rPr lang="en-US" sz="3400" dirty="0" smtClean="0"/>
              <a:t>Sucrose losses in the filter station due to microbial activity is not acceptable</a:t>
            </a:r>
          </a:p>
          <a:p>
            <a:r>
              <a:rPr lang="en-US" sz="3400" dirty="0" smtClean="0"/>
              <a:t>Associated with</a:t>
            </a:r>
          </a:p>
          <a:p>
            <a:pPr lvl="1"/>
            <a:r>
              <a:rPr lang="en-US" sz="3200" dirty="0" smtClean="0"/>
              <a:t>Low temperatures</a:t>
            </a:r>
          </a:p>
          <a:p>
            <a:pPr lvl="1"/>
            <a:r>
              <a:rPr lang="en-US" sz="3200" dirty="0" smtClean="0"/>
              <a:t>Long filtrate residence times in the filter station (should be 14 to 46 minutes)</a:t>
            </a:r>
          </a:p>
          <a:p>
            <a:r>
              <a:rPr lang="en-US" sz="3400" dirty="0" smtClean="0"/>
              <a:t>Corrective measures:</a:t>
            </a:r>
          </a:p>
          <a:p>
            <a:pPr lvl="1"/>
            <a:r>
              <a:rPr lang="en-US" sz="3200" dirty="0" smtClean="0"/>
              <a:t>Reduce the heat loss which results from long retention times</a:t>
            </a:r>
          </a:p>
          <a:p>
            <a:pPr lvl="1"/>
            <a:r>
              <a:rPr lang="en-US" sz="3200" dirty="0" smtClean="0"/>
              <a:t>Increase wash-water temperatures to at least 80°C</a:t>
            </a:r>
          </a:p>
          <a:p>
            <a:pPr lvl="1"/>
            <a:r>
              <a:rPr lang="en-US" sz="3200" dirty="0" smtClean="0"/>
              <a:t>Reduce the heat loss caused by poor distribution and circulation of filter feed in the filter boots (check for “dead spots”) – modify feed piping and use steam sprayers in the boot</a:t>
            </a:r>
          </a:p>
          <a:p>
            <a:pPr lvl="1"/>
            <a:r>
              <a:rPr lang="en-US" sz="3200" dirty="0" smtClean="0"/>
              <a:t>Increase filtration rate, to reduce number of filters – thus reduce filtrate retention time</a:t>
            </a:r>
          </a:p>
          <a:p>
            <a:pPr lvl="1"/>
            <a:r>
              <a:rPr lang="en-US" sz="3200" dirty="0" smtClean="0"/>
              <a:t>Check mud pH – An indication of deterioration in the clarifier (Should be higher than clear juice pH because of the lime particles.)</a:t>
            </a:r>
          </a:p>
          <a:p>
            <a:endParaRPr lang="en-US" dirty="0"/>
          </a:p>
        </p:txBody>
      </p:sp>
    </p:spTree>
    <p:extLst>
      <p:ext uri="{BB962C8B-B14F-4D97-AF65-F5344CB8AC3E}">
        <p14:creationId xmlns:p14="http://schemas.microsoft.com/office/powerpoint/2010/main" val="517527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Summary of Clarification</a:t>
            </a:r>
            <a:endParaRPr lang="en-ZA" sz="4800" dirty="0"/>
          </a:p>
        </p:txBody>
      </p:sp>
      <p:sp>
        <p:nvSpPr>
          <p:cNvPr id="5" name="Content Placeholder 2"/>
          <p:cNvSpPr>
            <a:spLocks noGrp="1"/>
          </p:cNvSpPr>
          <p:nvPr>
            <p:ph idx="1"/>
          </p:nvPr>
        </p:nvSpPr>
        <p:spPr>
          <a:xfrm>
            <a:off x="457200" y="1600200"/>
            <a:ext cx="8229600" cy="4853136"/>
          </a:xfrm>
          <a:solidFill>
            <a:schemeClr val="bg1">
              <a:lumMod val="95000"/>
              <a:alpha val="75000"/>
            </a:schemeClr>
          </a:solidFill>
          <a:scene3d>
            <a:camera prst="orthographicFront"/>
            <a:lightRig rig="threePt" dir="t"/>
          </a:scene3d>
          <a:sp3d>
            <a:bevelT/>
          </a:sp3d>
        </p:spPr>
        <p:txBody>
          <a:bodyPr>
            <a:normAutofit/>
          </a:bodyPr>
          <a:lstStyle/>
          <a:p>
            <a:pPr marL="0" indent="0">
              <a:buNone/>
            </a:pPr>
            <a:endParaRPr lang="en-US" dirty="0" smtClean="0"/>
          </a:p>
          <a:p>
            <a:endParaRPr lang="en-Z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5031" y="1700808"/>
            <a:ext cx="6385321" cy="4533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4439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Liming – Problems and Corrective Measures</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62500" lnSpcReduction="20000"/>
          </a:bodyPr>
          <a:lstStyle/>
          <a:p>
            <a:r>
              <a:rPr lang="en-US" dirty="0"/>
              <a:t>At the milk of lime plant, there are three buffer tanks, where a supply of milk of lime is </a:t>
            </a:r>
            <a:r>
              <a:rPr lang="en-US" dirty="0" smtClean="0"/>
              <a:t>kept </a:t>
            </a:r>
          </a:p>
          <a:p>
            <a:r>
              <a:rPr lang="en-US" dirty="0" smtClean="0"/>
              <a:t>The </a:t>
            </a:r>
            <a:r>
              <a:rPr lang="en-US" dirty="0"/>
              <a:t>milk of lime is continuously added to the hot juice in the </a:t>
            </a:r>
            <a:r>
              <a:rPr lang="en-US" dirty="0" err="1"/>
              <a:t>perry</a:t>
            </a:r>
            <a:r>
              <a:rPr lang="en-US" dirty="0"/>
              <a:t> tank, pH being controlled </a:t>
            </a:r>
            <a:r>
              <a:rPr lang="en-US" dirty="0" smtClean="0"/>
              <a:t>automatically</a:t>
            </a:r>
          </a:p>
          <a:p>
            <a:r>
              <a:rPr lang="en-US" dirty="0"/>
              <a:t>pH and the temperature must be kept constant to obtain maximum </a:t>
            </a:r>
            <a:r>
              <a:rPr lang="en-US" dirty="0" smtClean="0"/>
              <a:t>purification </a:t>
            </a:r>
          </a:p>
          <a:p>
            <a:r>
              <a:rPr lang="en-US" dirty="0" smtClean="0"/>
              <a:t>If </a:t>
            </a:r>
            <a:r>
              <a:rPr lang="en-US" dirty="0"/>
              <a:t>the pH controller fails to </a:t>
            </a:r>
            <a:r>
              <a:rPr lang="en-US" dirty="0" smtClean="0"/>
              <a:t>control:</a:t>
            </a:r>
          </a:p>
          <a:p>
            <a:pPr lvl="1"/>
            <a:r>
              <a:rPr lang="en-US" dirty="0" smtClean="0"/>
              <a:t>It </a:t>
            </a:r>
            <a:r>
              <a:rPr lang="en-US" dirty="0"/>
              <a:t>must be switched to manual </a:t>
            </a:r>
            <a:endParaRPr lang="en-US" dirty="0" smtClean="0"/>
          </a:p>
          <a:p>
            <a:pPr lvl="1"/>
            <a:r>
              <a:rPr lang="en-US" dirty="0" smtClean="0"/>
              <a:t>Lime </a:t>
            </a:r>
            <a:r>
              <a:rPr lang="en-US" dirty="0"/>
              <a:t>dosing </a:t>
            </a:r>
            <a:r>
              <a:rPr lang="en-US" dirty="0" smtClean="0"/>
              <a:t>is controlled </a:t>
            </a:r>
            <a:r>
              <a:rPr lang="en-US" dirty="0"/>
              <a:t>manually with the aid of indicator </a:t>
            </a:r>
            <a:r>
              <a:rPr lang="en-US" dirty="0" smtClean="0"/>
              <a:t>paper</a:t>
            </a:r>
          </a:p>
          <a:p>
            <a:pPr lvl="1"/>
            <a:r>
              <a:rPr lang="en-US" dirty="0" smtClean="0"/>
              <a:t>Will </a:t>
            </a:r>
            <a:r>
              <a:rPr lang="en-US" dirty="0"/>
              <a:t>turn a shade green for the correct </a:t>
            </a:r>
            <a:r>
              <a:rPr lang="en-US" dirty="0" smtClean="0"/>
              <a:t>pH </a:t>
            </a:r>
          </a:p>
          <a:p>
            <a:pPr lvl="1"/>
            <a:r>
              <a:rPr lang="en-US" dirty="0" smtClean="0"/>
              <a:t>If </a:t>
            </a:r>
            <a:r>
              <a:rPr lang="en-US" dirty="0"/>
              <a:t>the </a:t>
            </a:r>
            <a:r>
              <a:rPr lang="en-US" dirty="0" err="1"/>
              <a:t>colour</a:t>
            </a:r>
            <a:r>
              <a:rPr lang="en-US" dirty="0"/>
              <a:t> turns yellowish, more lime must be </a:t>
            </a:r>
            <a:r>
              <a:rPr lang="en-US" dirty="0" smtClean="0"/>
              <a:t>added</a:t>
            </a:r>
          </a:p>
          <a:p>
            <a:r>
              <a:rPr lang="en-US" dirty="0"/>
              <a:t>Also used for manual pH control are</a:t>
            </a:r>
          </a:p>
          <a:p>
            <a:pPr lvl="1"/>
            <a:r>
              <a:rPr lang="en-US" dirty="0"/>
              <a:t>Phenol red and bromothymol blue </a:t>
            </a:r>
          </a:p>
          <a:p>
            <a:pPr lvl="1"/>
            <a:r>
              <a:rPr lang="en-US" dirty="0"/>
              <a:t>These indicators change </a:t>
            </a:r>
            <a:r>
              <a:rPr lang="en-US" dirty="0" err="1"/>
              <a:t>colour</a:t>
            </a:r>
            <a:r>
              <a:rPr lang="en-US" dirty="0"/>
              <a:t> at approximately pH 7</a:t>
            </a:r>
          </a:p>
          <a:p>
            <a:pPr lvl="1"/>
            <a:r>
              <a:rPr lang="en-US" dirty="0" err="1"/>
              <a:t>Colour</a:t>
            </a:r>
            <a:r>
              <a:rPr lang="en-US" dirty="0"/>
              <a:t> change is from yellow (acid) to red (alkaline) for phenol red </a:t>
            </a:r>
          </a:p>
          <a:p>
            <a:pPr lvl="1"/>
            <a:r>
              <a:rPr lang="en-US" dirty="0" err="1"/>
              <a:t>Colour</a:t>
            </a:r>
            <a:r>
              <a:rPr lang="en-US" dirty="0"/>
              <a:t> change is from yellow (acid) to blue (alkaline) for bromothymol </a:t>
            </a:r>
            <a:r>
              <a:rPr lang="en-US" dirty="0" smtClean="0"/>
              <a:t>blue </a:t>
            </a:r>
          </a:p>
        </p:txBody>
      </p:sp>
    </p:spTree>
    <p:extLst>
      <p:ext uri="{BB962C8B-B14F-4D97-AF65-F5344CB8AC3E}">
        <p14:creationId xmlns:p14="http://schemas.microsoft.com/office/powerpoint/2010/main" val="2494862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Liming – Problems and Corrective Measures – cont.</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7500" lnSpcReduction="20000"/>
          </a:bodyPr>
          <a:lstStyle/>
          <a:p>
            <a:r>
              <a:rPr lang="en-US" dirty="0" smtClean="0"/>
              <a:t>Use a </a:t>
            </a:r>
            <a:r>
              <a:rPr lang="en-US" dirty="0" err="1" smtClean="0"/>
              <a:t>Beaume</a:t>
            </a:r>
            <a:r>
              <a:rPr lang="en-US" dirty="0" smtClean="0"/>
              <a:t> </a:t>
            </a:r>
            <a:r>
              <a:rPr lang="en-US" dirty="0"/>
              <a:t>Spindle </a:t>
            </a:r>
            <a:r>
              <a:rPr lang="en-US" dirty="0" smtClean="0"/>
              <a:t>for rough estimation of lime concentration</a:t>
            </a:r>
          </a:p>
          <a:p>
            <a:r>
              <a:rPr lang="en-US" dirty="0" smtClean="0"/>
              <a:t>If the clear </a:t>
            </a:r>
            <a:r>
              <a:rPr lang="en-US" dirty="0"/>
              <a:t>juice is heated at a pH below 7, sucrose will be </a:t>
            </a:r>
            <a:r>
              <a:rPr lang="en-US" dirty="0" err="1"/>
              <a:t>hydrolysed</a:t>
            </a:r>
            <a:r>
              <a:rPr lang="en-US" dirty="0"/>
              <a:t> and form invert </a:t>
            </a:r>
            <a:r>
              <a:rPr lang="en-US" dirty="0" smtClean="0"/>
              <a:t>sugar</a:t>
            </a:r>
          </a:p>
          <a:p>
            <a:r>
              <a:rPr lang="en-US" dirty="0" smtClean="0"/>
              <a:t>Sucrose inverted </a:t>
            </a:r>
            <a:r>
              <a:rPr lang="en-US" dirty="0"/>
              <a:t>depends </a:t>
            </a:r>
            <a:r>
              <a:rPr lang="en-US" dirty="0" smtClean="0"/>
              <a:t>on:</a:t>
            </a:r>
          </a:p>
          <a:p>
            <a:pPr lvl="1"/>
            <a:r>
              <a:rPr lang="en-US" dirty="0" smtClean="0"/>
              <a:t>The </a:t>
            </a:r>
            <a:r>
              <a:rPr lang="en-US" dirty="0"/>
              <a:t>pH (more sugar is inverted at a lower </a:t>
            </a:r>
            <a:r>
              <a:rPr lang="en-US" dirty="0" smtClean="0"/>
              <a:t>pH)</a:t>
            </a:r>
          </a:p>
          <a:p>
            <a:pPr lvl="1"/>
            <a:r>
              <a:rPr lang="en-US" dirty="0" smtClean="0"/>
              <a:t>The </a:t>
            </a:r>
            <a:r>
              <a:rPr lang="en-US" dirty="0"/>
              <a:t>temperature (the reaction is speeded up, when the temperature is </a:t>
            </a:r>
            <a:r>
              <a:rPr lang="en-US" dirty="0" smtClean="0"/>
              <a:t>higher)</a:t>
            </a:r>
          </a:p>
          <a:p>
            <a:pPr lvl="1"/>
            <a:r>
              <a:rPr lang="en-US" dirty="0" smtClean="0"/>
              <a:t>The </a:t>
            </a:r>
            <a:r>
              <a:rPr lang="en-US" dirty="0"/>
              <a:t>time</a:t>
            </a:r>
          </a:p>
          <a:p>
            <a:r>
              <a:rPr lang="en-US" dirty="0" smtClean="0"/>
              <a:t>At </a:t>
            </a:r>
            <a:r>
              <a:rPr lang="en-US" dirty="0"/>
              <a:t>higher pH </a:t>
            </a:r>
            <a:r>
              <a:rPr lang="en-US" dirty="0" smtClean="0"/>
              <a:t>values:</a:t>
            </a:r>
          </a:p>
          <a:p>
            <a:pPr lvl="1"/>
            <a:r>
              <a:rPr lang="en-US" dirty="0" smtClean="0"/>
              <a:t>The </a:t>
            </a:r>
            <a:r>
              <a:rPr lang="en-US" dirty="0"/>
              <a:t>reducing sugars will form </a:t>
            </a:r>
            <a:r>
              <a:rPr lang="en-US" dirty="0" err="1"/>
              <a:t>coloured</a:t>
            </a:r>
            <a:r>
              <a:rPr lang="en-US" dirty="0"/>
              <a:t> bodies and acids, </a:t>
            </a:r>
            <a:r>
              <a:rPr lang="en-US" dirty="0" smtClean="0"/>
              <a:t>These </a:t>
            </a:r>
            <a:r>
              <a:rPr lang="en-US" dirty="0"/>
              <a:t>cause many troubles in the production of white </a:t>
            </a:r>
            <a:r>
              <a:rPr lang="en-US" dirty="0" smtClean="0"/>
              <a:t>sugar</a:t>
            </a:r>
            <a:endParaRPr lang="en-US" dirty="0"/>
          </a:p>
          <a:p>
            <a:r>
              <a:rPr lang="en-US" dirty="0"/>
              <a:t>It has been found that keeping the clear juice at about pH 7.2 is the optimal </a:t>
            </a:r>
            <a:r>
              <a:rPr lang="en-US" dirty="0" smtClean="0"/>
              <a:t>pH</a:t>
            </a:r>
            <a:endParaRPr lang="en-US" dirty="0"/>
          </a:p>
        </p:txBody>
      </p:sp>
    </p:spTree>
    <p:extLst>
      <p:ext uri="{BB962C8B-B14F-4D97-AF65-F5344CB8AC3E}">
        <p14:creationId xmlns:p14="http://schemas.microsoft.com/office/powerpoint/2010/main" val="3325937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Clarification – Problems and Corrective Measures</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10000"/>
          </a:bodyPr>
          <a:lstStyle/>
          <a:p>
            <a:r>
              <a:rPr lang="en-US" dirty="0"/>
              <a:t>For proper clarification the following points should be kept in mind:</a:t>
            </a:r>
          </a:p>
          <a:p>
            <a:pPr lvl="1">
              <a:tabLst>
                <a:tab pos="711200" algn="l"/>
              </a:tabLst>
            </a:pPr>
            <a:r>
              <a:rPr lang="en-US" dirty="0" smtClean="0"/>
              <a:t>An </a:t>
            </a:r>
            <a:r>
              <a:rPr lang="en-US" dirty="0"/>
              <a:t>alkaline reaction </a:t>
            </a:r>
            <a:r>
              <a:rPr lang="en-US" dirty="0" smtClean="0"/>
              <a:t>causes:</a:t>
            </a:r>
          </a:p>
          <a:p>
            <a:pPr lvl="2">
              <a:tabLst>
                <a:tab pos="711200" algn="l"/>
              </a:tabLst>
            </a:pPr>
            <a:r>
              <a:rPr lang="en-US" dirty="0" smtClean="0"/>
              <a:t>Destruction </a:t>
            </a:r>
            <a:r>
              <a:rPr lang="en-US" dirty="0"/>
              <a:t>of reducing </a:t>
            </a:r>
            <a:r>
              <a:rPr lang="en-US" dirty="0" smtClean="0"/>
              <a:t>sugars </a:t>
            </a:r>
          </a:p>
          <a:p>
            <a:pPr lvl="2">
              <a:tabLst>
                <a:tab pos="711200" algn="l"/>
              </a:tabLst>
            </a:pPr>
            <a:r>
              <a:rPr lang="en-US" dirty="0" err="1" smtClean="0"/>
              <a:t>Coloured</a:t>
            </a:r>
            <a:r>
              <a:rPr lang="en-US" dirty="0" smtClean="0"/>
              <a:t> </a:t>
            </a:r>
            <a:r>
              <a:rPr lang="en-US" dirty="0"/>
              <a:t>products are formed </a:t>
            </a:r>
            <a:endParaRPr lang="en-US" dirty="0" smtClean="0"/>
          </a:p>
          <a:p>
            <a:pPr lvl="2">
              <a:tabLst>
                <a:tab pos="711200" algn="l"/>
              </a:tabLst>
            </a:pPr>
            <a:r>
              <a:rPr lang="en-US" dirty="0" smtClean="0"/>
              <a:t>Increased </a:t>
            </a:r>
            <a:r>
              <a:rPr lang="en-US" dirty="0"/>
              <a:t>viscosity in </a:t>
            </a:r>
            <a:r>
              <a:rPr lang="en-US" dirty="0" err="1"/>
              <a:t>massecuites</a:t>
            </a:r>
            <a:r>
              <a:rPr lang="en-US" dirty="0"/>
              <a:t> and </a:t>
            </a:r>
            <a:r>
              <a:rPr lang="en-US" dirty="0" smtClean="0"/>
              <a:t>molasses, causing:</a:t>
            </a:r>
          </a:p>
          <a:p>
            <a:pPr lvl="3">
              <a:tabLst>
                <a:tab pos="711200" algn="l"/>
              </a:tabLst>
            </a:pPr>
            <a:r>
              <a:rPr lang="en-US" dirty="0" smtClean="0"/>
              <a:t>Poor curing</a:t>
            </a:r>
          </a:p>
          <a:p>
            <a:pPr lvl="3">
              <a:tabLst>
                <a:tab pos="711200" algn="l"/>
              </a:tabLst>
            </a:pPr>
            <a:r>
              <a:rPr lang="en-US" dirty="0"/>
              <a:t>L</a:t>
            </a:r>
            <a:r>
              <a:rPr lang="en-US" dirty="0" smtClean="0"/>
              <a:t>ower </a:t>
            </a:r>
            <a:r>
              <a:rPr lang="en-US" dirty="0"/>
              <a:t>exhaustion </a:t>
            </a:r>
          </a:p>
          <a:p>
            <a:pPr lvl="3">
              <a:tabLst>
                <a:tab pos="711200" algn="l"/>
              </a:tabLst>
            </a:pPr>
            <a:r>
              <a:rPr lang="en-US" dirty="0" smtClean="0"/>
              <a:t>Negatively affects </a:t>
            </a:r>
            <a:r>
              <a:rPr lang="en-US" dirty="0"/>
              <a:t>the quality of the </a:t>
            </a:r>
            <a:r>
              <a:rPr lang="en-US" dirty="0" smtClean="0"/>
              <a:t>sugar</a:t>
            </a:r>
            <a:endParaRPr lang="en-US" dirty="0"/>
          </a:p>
          <a:p>
            <a:pPr lvl="1">
              <a:tabLst>
                <a:tab pos="711200" algn="l"/>
              </a:tabLst>
            </a:pPr>
            <a:r>
              <a:rPr lang="en-US" dirty="0" smtClean="0"/>
              <a:t>An </a:t>
            </a:r>
            <a:r>
              <a:rPr lang="en-US" dirty="0"/>
              <a:t>acid reaction causes inversion of sucrose </a:t>
            </a:r>
            <a:endParaRPr lang="en-US" dirty="0" smtClean="0"/>
          </a:p>
          <a:p>
            <a:pPr>
              <a:tabLst>
                <a:tab pos="711200" algn="l"/>
              </a:tabLst>
            </a:pPr>
            <a:r>
              <a:rPr lang="en-US" dirty="0" smtClean="0"/>
              <a:t>Higher </a:t>
            </a:r>
            <a:r>
              <a:rPr lang="en-US" dirty="0"/>
              <a:t>temperature speeds up the two reactions </a:t>
            </a:r>
            <a:r>
              <a:rPr lang="en-US" dirty="0" smtClean="0"/>
              <a:t>above</a:t>
            </a:r>
            <a:endParaRPr lang="en-US" dirty="0"/>
          </a:p>
          <a:p>
            <a:pPr>
              <a:tabLst>
                <a:tab pos="711200" algn="l"/>
              </a:tabLst>
            </a:pPr>
            <a:r>
              <a:rPr lang="en-US" dirty="0" smtClean="0"/>
              <a:t>Short </a:t>
            </a:r>
            <a:r>
              <a:rPr lang="en-US" dirty="0"/>
              <a:t>retention times are desirable, as the reactions above are time </a:t>
            </a:r>
            <a:r>
              <a:rPr lang="en-US" dirty="0" smtClean="0"/>
              <a:t>dependent </a:t>
            </a:r>
            <a:endParaRPr lang="en-US" dirty="0"/>
          </a:p>
          <a:p>
            <a:endParaRPr lang="en-ZA" dirty="0"/>
          </a:p>
        </p:txBody>
      </p:sp>
    </p:spTree>
    <p:extLst>
      <p:ext uri="{BB962C8B-B14F-4D97-AF65-F5344CB8AC3E}">
        <p14:creationId xmlns:p14="http://schemas.microsoft.com/office/powerpoint/2010/main" val="3977197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Clarification – Problems and Corrective Measures (cont.)</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20000"/>
          </a:bodyPr>
          <a:lstStyle/>
          <a:p>
            <a:r>
              <a:rPr lang="en-US" dirty="0" smtClean="0"/>
              <a:t>Filling and emptying the clarifier is critical and should be done slowly</a:t>
            </a:r>
          </a:p>
          <a:p>
            <a:r>
              <a:rPr lang="en-US" dirty="0" smtClean="0"/>
              <a:t>Bypass gate must be fully open</a:t>
            </a:r>
          </a:p>
          <a:p>
            <a:r>
              <a:rPr lang="en-US" dirty="0" smtClean="0"/>
              <a:t>Before starting the juice feed, start the scraper mechanism</a:t>
            </a:r>
          </a:p>
          <a:p>
            <a:r>
              <a:rPr lang="en-US" dirty="0" smtClean="0"/>
              <a:t>Fill from the bottom up</a:t>
            </a:r>
          </a:p>
          <a:p>
            <a:r>
              <a:rPr lang="en-US" dirty="0" smtClean="0"/>
              <a:t>Mud pump must be started soon after the juice starts flowing into the clarifier</a:t>
            </a:r>
          </a:p>
          <a:p>
            <a:r>
              <a:rPr lang="en-US" dirty="0" smtClean="0"/>
              <a:t>To empty: The </a:t>
            </a:r>
            <a:r>
              <a:rPr lang="en-US" dirty="0" err="1" smtClean="0"/>
              <a:t>centre</a:t>
            </a:r>
            <a:r>
              <a:rPr lang="en-US" dirty="0" smtClean="0"/>
              <a:t> tube bypass valve must be opened and the unit emptied slowly</a:t>
            </a:r>
          </a:p>
          <a:p>
            <a:r>
              <a:rPr lang="en-US" dirty="0" smtClean="0"/>
              <a:t>Once empty the clarifier must be thoroughly washed out with water</a:t>
            </a:r>
            <a:endParaRPr lang="en-ZA" dirty="0"/>
          </a:p>
        </p:txBody>
      </p:sp>
    </p:spTree>
    <p:extLst>
      <p:ext uri="{BB962C8B-B14F-4D97-AF65-F5344CB8AC3E}">
        <p14:creationId xmlns:p14="http://schemas.microsoft.com/office/powerpoint/2010/main" val="269593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Clarification – Problems and Corrective Measures (cont.)</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r>
              <a:rPr lang="en-US" dirty="0" smtClean="0"/>
              <a:t>If the top compartment overflows – pump mud out faster</a:t>
            </a:r>
          </a:p>
          <a:p>
            <a:r>
              <a:rPr lang="en-US" dirty="0" smtClean="0"/>
              <a:t>Lower compartment overflows – raise the overflow sleeve</a:t>
            </a:r>
          </a:p>
          <a:p>
            <a:r>
              <a:rPr lang="en-US" dirty="0" smtClean="0"/>
              <a:t>If all compartments overflow</a:t>
            </a:r>
          </a:p>
          <a:p>
            <a:pPr lvl="1"/>
            <a:r>
              <a:rPr lang="en-US" dirty="0" smtClean="0"/>
              <a:t>Pump mud out faster</a:t>
            </a:r>
          </a:p>
          <a:p>
            <a:pPr lvl="1"/>
            <a:r>
              <a:rPr lang="en-US" dirty="0" smtClean="0"/>
              <a:t>Slow down the feed rate</a:t>
            </a:r>
          </a:p>
          <a:p>
            <a:pPr lvl="1"/>
            <a:r>
              <a:rPr lang="en-US" dirty="0" smtClean="0"/>
              <a:t>The settling properties of the floc may have changed. Check:</a:t>
            </a:r>
          </a:p>
          <a:p>
            <a:pPr lvl="2"/>
            <a:r>
              <a:rPr lang="en-US" dirty="0" smtClean="0"/>
              <a:t>pH</a:t>
            </a:r>
          </a:p>
          <a:p>
            <a:pPr lvl="2"/>
            <a:r>
              <a:rPr lang="en-US" dirty="0" smtClean="0"/>
              <a:t>Juice quality</a:t>
            </a:r>
          </a:p>
          <a:p>
            <a:pPr lvl="2"/>
            <a:r>
              <a:rPr lang="en-US" dirty="0" smtClean="0"/>
              <a:t>Temperature</a:t>
            </a:r>
          </a:p>
          <a:p>
            <a:r>
              <a:rPr lang="en-US" dirty="0" smtClean="0"/>
              <a:t>No juice flow from lower compartments</a:t>
            </a:r>
          </a:p>
          <a:p>
            <a:pPr lvl="1"/>
            <a:r>
              <a:rPr lang="en-US" dirty="0" smtClean="0"/>
              <a:t>Feed might be below capacity</a:t>
            </a:r>
          </a:p>
          <a:p>
            <a:pPr lvl="1"/>
            <a:r>
              <a:rPr lang="en-US" dirty="0" smtClean="0"/>
              <a:t>Mud removal is too fast (thin mud). Slow down the pumping rate.</a:t>
            </a:r>
          </a:p>
          <a:p>
            <a:pPr lvl="1"/>
            <a:r>
              <a:rPr lang="en-US" dirty="0" smtClean="0"/>
              <a:t>Overflow pipe may be blocked. Clear blockage</a:t>
            </a:r>
          </a:p>
          <a:p>
            <a:pPr lvl="1"/>
            <a:r>
              <a:rPr lang="en-US" dirty="0" smtClean="0"/>
              <a:t>The juice in overflow pipe may have cooled which will raise its density. Lower the sleeve to regain flow, then raise to original position again. Or use an air or steam line in the juice pipe to lift the juice</a:t>
            </a:r>
          </a:p>
        </p:txBody>
      </p:sp>
    </p:spTree>
    <p:extLst>
      <p:ext uri="{BB962C8B-B14F-4D97-AF65-F5344CB8AC3E}">
        <p14:creationId xmlns:p14="http://schemas.microsoft.com/office/powerpoint/2010/main" val="2911949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Clarification – Problems and Corrective Measures (cont.)</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92500"/>
          </a:bodyPr>
          <a:lstStyle/>
          <a:p>
            <a:r>
              <a:rPr lang="en-US" dirty="0" smtClean="0"/>
              <a:t>Mud is thin</a:t>
            </a:r>
          </a:p>
          <a:p>
            <a:pPr lvl="1"/>
            <a:r>
              <a:rPr lang="en-US" dirty="0" smtClean="0"/>
              <a:t>Removal of mud is too fast – Slow down pumping rate</a:t>
            </a:r>
          </a:p>
          <a:p>
            <a:pPr lvl="1"/>
            <a:r>
              <a:rPr lang="en-US" dirty="0" smtClean="0"/>
              <a:t>Clarifier may be overloaded and does not have enough time to thicken</a:t>
            </a:r>
          </a:p>
          <a:p>
            <a:pPr lvl="1"/>
            <a:r>
              <a:rPr lang="en-US" dirty="0" smtClean="0"/>
              <a:t>Slow down the feed rate</a:t>
            </a:r>
          </a:p>
          <a:p>
            <a:r>
              <a:rPr lang="en-US" dirty="0" smtClean="0"/>
              <a:t>Unable to pump mud</a:t>
            </a:r>
          </a:p>
          <a:p>
            <a:pPr lvl="1"/>
            <a:r>
              <a:rPr lang="en-US" dirty="0" smtClean="0"/>
              <a:t>Mud may be too thick – Flush the pipe with water and pump out faster</a:t>
            </a:r>
          </a:p>
          <a:p>
            <a:pPr lvl="1"/>
            <a:r>
              <a:rPr lang="en-US" dirty="0" smtClean="0"/>
              <a:t>Pump may not be working – Check and correct</a:t>
            </a:r>
          </a:p>
          <a:p>
            <a:pPr lvl="1"/>
            <a:r>
              <a:rPr lang="en-US" dirty="0" smtClean="0"/>
              <a:t>Pipe may be blocked – Try flushing with air and water</a:t>
            </a:r>
            <a:endParaRPr lang="en-US" dirty="0" smtClean="0"/>
          </a:p>
          <a:p>
            <a:endParaRPr lang="en-ZA" dirty="0"/>
          </a:p>
        </p:txBody>
      </p:sp>
    </p:spTree>
    <p:extLst>
      <p:ext uri="{BB962C8B-B14F-4D97-AF65-F5344CB8AC3E}">
        <p14:creationId xmlns:p14="http://schemas.microsoft.com/office/powerpoint/2010/main" val="2128315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251520" y="274638"/>
            <a:ext cx="8712968" cy="1143000"/>
          </a:xfrm>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SRI Clarification – Problems and Corrective Measures</a:t>
            </a:r>
            <a:endParaRPr lang="en-ZA" sz="36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ZA" sz="2400" dirty="0" err="1" smtClean="0"/>
              <a:t>Flocculant</a:t>
            </a:r>
            <a:r>
              <a:rPr lang="en-ZA" sz="2400" dirty="0" smtClean="0"/>
              <a:t> dosing rates: Periodic settling tests should be done to ensure correct dosage rate</a:t>
            </a:r>
          </a:p>
          <a:p>
            <a:r>
              <a:rPr lang="en-ZA" sz="2400" dirty="0" err="1" smtClean="0"/>
              <a:t>Flocculant</a:t>
            </a:r>
            <a:r>
              <a:rPr lang="en-ZA" sz="2400" dirty="0" smtClean="0"/>
              <a:t> must be distributed evenly</a:t>
            </a:r>
          </a:p>
          <a:p>
            <a:r>
              <a:rPr lang="en-ZA" sz="2400" dirty="0" smtClean="0"/>
              <a:t>Check:</a:t>
            </a:r>
          </a:p>
          <a:p>
            <a:pPr lvl="1"/>
            <a:r>
              <a:rPr lang="en-ZA" sz="2400" dirty="0" smtClean="0"/>
              <a:t>Adjustment of flowmeters</a:t>
            </a:r>
          </a:p>
          <a:p>
            <a:pPr lvl="1"/>
            <a:r>
              <a:rPr lang="en-US" sz="2400" dirty="0"/>
              <a:t>Strength of </a:t>
            </a:r>
            <a:r>
              <a:rPr lang="en-US" sz="2400" dirty="0" err="1"/>
              <a:t>flocculant</a:t>
            </a:r>
            <a:endParaRPr lang="en-US" sz="2400" dirty="0"/>
          </a:p>
          <a:p>
            <a:pPr lvl="1"/>
            <a:r>
              <a:rPr lang="en-US" sz="2400" dirty="0"/>
              <a:t>Pump operation</a:t>
            </a:r>
          </a:p>
          <a:p>
            <a:pPr lvl="1"/>
            <a:r>
              <a:rPr lang="en-US" sz="2400" dirty="0" err="1"/>
              <a:t>Flocculant</a:t>
            </a:r>
            <a:r>
              <a:rPr lang="en-US" sz="2400" dirty="0"/>
              <a:t> tank has </a:t>
            </a:r>
            <a:r>
              <a:rPr lang="en-US" sz="2400" dirty="0" err="1"/>
              <a:t>flocculant</a:t>
            </a:r>
            <a:r>
              <a:rPr lang="en-US" sz="2400" dirty="0"/>
              <a:t> in it</a:t>
            </a:r>
          </a:p>
          <a:p>
            <a:pPr lvl="1"/>
            <a:r>
              <a:rPr lang="en-US" sz="2400" dirty="0"/>
              <a:t>Lumps in </a:t>
            </a:r>
            <a:r>
              <a:rPr lang="en-US" sz="2400" dirty="0" err="1"/>
              <a:t>flocculant</a:t>
            </a:r>
            <a:endParaRPr lang="en-US" sz="2400" dirty="0"/>
          </a:p>
          <a:p>
            <a:pPr lvl="1"/>
            <a:r>
              <a:rPr lang="en-US" sz="2400" dirty="0"/>
              <a:t>Right </a:t>
            </a:r>
            <a:r>
              <a:rPr lang="en-US" sz="2400" dirty="0" err="1"/>
              <a:t>pH.</a:t>
            </a:r>
            <a:r>
              <a:rPr lang="en-US" sz="2400" dirty="0"/>
              <a:t> Check the pH control system and dosing </a:t>
            </a:r>
            <a:r>
              <a:rPr lang="en-US" sz="2400" dirty="0" smtClean="0"/>
              <a:t>device</a:t>
            </a:r>
            <a:endParaRPr lang="en-US" sz="2400" dirty="0"/>
          </a:p>
        </p:txBody>
      </p:sp>
    </p:spTree>
    <p:extLst>
      <p:ext uri="{BB962C8B-B14F-4D97-AF65-F5344CB8AC3E}">
        <p14:creationId xmlns:p14="http://schemas.microsoft.com/office/powerpoint/2010/main" val="1182596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CC493D5-EB67-4DAB-A3F8-EA2AE7E29225}"/>
</file>

<file path=customXml/itemProps2.xml><?xml version="1.0" encoding="utf-8"?>
<ds:datastoreItem xmlns:ds="http://schemas.openxmlformats.org/officeDocument/2006/customXml" ds:itemID="{0EBD0CFD-2FCE-4CD6-9187-6FE69549F3D5}"/>
</file>

<file path=customXml/itemProps3.xml><?xml version="1.0" encoding="utf-8"?>
<ds:datastoreItem xmlns:ds="http://schemas.openxmlformats.org/officeDocument/2006/customXml" ds:itemID="{C8FDA36E-DA37-4707-B36B-2DAC5BF6F4EE}"/>
</file>

<file path=docProps/app.xml><?xml version="1.0" encoding="utf-8"?>
<Properties xmlns="http://schemas.openxmlformats.org/officeDocument/2006/extended-properties" xmlns:vt="http://schemas.openxmlformats.org/officeDocument/2006/docPropsVTypes">
  <Template/>
  <TotalTime>4619</TotalTime>
  <Words>2180</Words>
  <Application>Microsoft Office PowerPoint</Application>
  <PresentationFormat>On-screen Show (4:3)</PresentationFormat>
  <Paragraphs>221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Heating – Problems and Corrective Measures</vt:lpstr>
      <vt:lpstr>Liming – Problems and Corrective Measures</vt:lpstr>
      <vt:lpstr>Liming – Problems and Corrective Measures – cont.</vt:lpstr>
      <vt:lpstr>Clarification – Problems and Corrective Measures</vt:lpstr>
      <vt:lpstr>Clarification – Problems and Corrective Measures (cont.)</vt:lpstr>
      <vt:lpstr>Clarification – Problems and Corrective Measures (cont.)</vt:lpstr>
      <vt:lpstr>Clarification – Problems and Corrective Measures (cont.)</vt:lpstr>
      <vt:lpstr>SRI Clarification – Problems and Corrective Measures</vt:lpstr>
      <vt:lpstr>SRI Clarification – Problems and Corrective Measures (cont.)</vt:lpstr>
      <vt:lpstr>Juice Deterioration</vt:lpstr>
      <vt:lpstr>Clear Juice Quality</vt:lpstr>
      <vt:lpstr>Clear Juice Quality (cont.)</vt:lpstr>
      <vt:lpstr>Filtration – Problems and Corrective Measures</vt:lpstr>
      <vt:lpstr>Mud Retention – Problems and Corrective Measures</vt:lpstr>
      <vt:lpstr>Mud Retention – Problems and Corrective Measures (cont.)</vt:lpstr>
      <vt:lpstr>Cake Washing – Problems and Corrective Measures</vt:lpstr>
      <vt:lpstr>Cake Washing – Problems and Corrective Measures (cont.)</vt:lpstr>
      <vt:lpstr>Filtration – Further Problems and Corrective Measures</vt:lpstr>
      <vt:lpstr>Sucrose losses – Corrective Measures</vt:lpstr>
      <vt:lpstr>Summary of Clarification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202</cp:revision>
  <dcterms:created xsi:type="dcterms:W3CDTF">2016-11-15T07:03:29Z</dcterms:created>
  <dcterms:modified xsi:type="dcterms:W3CDTF">2018-12-11T14:13:05Z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