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403" r:id="rId4"/>
    <p:sldId id="384" r:id="rId5"/>
    <p:sldId id="386" r:id="rId6"/>
    <p:sldId id="292" r:id="rId7"/>
    <p:sldId id="334" r:id="rId8"/>
    <p:sldId id="404" r:id="rId9"/>
    <p:sldId id="336" r:id="rId10"/>
    <p:sldId id="335" r:id="rId11"/>
    <p:sldId id="416" r:id="rId12"/>
    <p:sldId id="390" r:id="rId13"/>
    <p:sldId id="417" r:id="rId14"/>
    <p:sldId id="418" r:id="rId15"/>
    <p:sldId id="391" r:id="rId16"/>
    <p:sldId id="495" r:id="rId17"/>
    <p:sldId id="419" r:id="rId18"/>
    <p:sldId id="496" r:id="rId19"/>
    <p:sldId id="394" r:id="rId20"/>
    <p:sldId id="392" r:id="rId21"/>
    <p:sldId id="395" r:id="rId22"/>
    <p:sldId id="397" r:id="rId23"/>
    <p:sldId id="405" r:id="rId24"/>
    <p:sldId id="497" r:id="rId25"/>
    <p:sldId id="406" r:id="rId26"/>
    <p:sldId id="498" r:id="rId27"/>
    <p:sldId id="407" r:id="rId28"/>
    <p:sldId id="499" r:id="rId29"/>
    <p:sldId id="411" r:id="rId30"/>
    <p:sldId id="409" r:id="rId31"/>
    <p:sldId id="410" r:id="rId32"/>
    <p:sldId id="412" r:id="rId33"/>
    <p:sldId id="413" r:id="rId34"/>
    <p:sldId id="414" r:id="rId35"/>
    <p:sldId id="500" r:id="rId36"/>
    <p:sldId id="415" r:id="rId37"/>
    <p:sldId id="420" r:id="rId38"/>
    <p:sldId id="42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19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2019/04/30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2019/04/30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2019/04/30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2019/04/30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6: </a:t>
            </a:r>
            <a:r>
              <a:rPr lang="en-US" sz="2800" dirty="0" smtClean="0">
                <a:solidFill>
                  <a:srgbClr val="C0504D">
                    <a:lumMod val="75000"/>
                  </a:srgbClr>
                </a:solidFill>
              </a:rPr>
              <a:t>EVAPORATION: </a:t>
            </a:r>
          </a:p>
          <a:p>
            <a:pPr algn="ctr"/>
            <a:r>
              <a:rPr lang="en-US" sz="2800" dirty="0" smtClean="0">
                <a:solidFill>
                  <a:srgbClr val="C0504D">
                    <a:lumMod val="75000"/>
                  </a:srgbClr>
                </a:solidFill>
              </a:rPr>
              <a:t>KT 1: EVAPORATION PRINCIPLES</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Single Effect Evaporation</a:t>
            </a:r>
            <a:endParaRPr lang="en-ZA" sz="48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r>
              <a:rPr lang="en-US" sz="1800" dirty="0"/>
              <a:t>E</a:t>
            </a:r>
            <a:r>
              <a:rPr lang="en-US" sz="1800" dirty="0" smtClean="0"/>
              <a:t>ach </a:t>
            </a:r>
            <a:r>
              <a:rPr lang="en-US" sz="1800" dirty="0"/>
              <a:t>kg of steam condenses and passes its latent heat to a boiling solution where it evaporates 1kg of water to produce 1kg of </a:t>
            </a:r>
            <a:r>
              <a:rPr lang="en-ZA" sz="1800" dirty="0"/>
              <a:t>vapour</a:t>
            </a:r>
            <a:r>
              <a:rPr lang="en-US" sz="1800" dirty="0"/>
              <a:t>. </a:t>
            </a:r>
            <a:endParaRPr lang="en-US" sz="1800" dirty="0" smtClean="0"/>
          </a:p>
          <a:p>
            <a:r>
              <a:rPr lang="en-US" sz="1800" dirty="0" smtClean="0"/>
              <a:t>“One-to-one” </a:t>
            </a:r>
            <a:r>
              <a:rPr lang="en-US" sz="1800" dirty="0"/>
              <a:t>evaporation</a:t>
            </a:r>
            <a:r>
              <a:rPr lang="en-US" sz="1800" dirty="0" smtClean="0"/>
              <a:t>.</a:t>
            </a:r>
          </a:p>
          <a:p>
            <a:r>
              <a:rPr lang="en-US" sz="1800" dirty="0"/>
              <a:t>If the juice feed enters the evaporator below its boiling point, more than 1kg of steam will be required to evaporate 1 kg. </a:t>
            </a:r>
            <a:endParaRPr lang="en-US" sz="1800" dirty="0" smtClean="0"/>
          </a:p>
          <a:p>
            <a:r>
              <a:rPr lang="en-US" sz="1800" dirty="0" smtClean="0"/>
              <a:t>If </a:t>
            </a:r>
            <a:r>
              <a:rPr lang="en-US" sz="1800" dirty="0"/>
              <a:t>the feed enters superheated, it is possible that the 1kg of steam would produce more than 1 kg of </a:t>
            </a:r>
            <a:r>
              <a:rPr lang="en-ZA" sz="1800" dirty="0"/>
              <a:t>vapour</a:t>
            </a:r>
            <a:r>
              <a:rPr lang="en-US" sz="1800" dirty="0"/>
              <a:t>.</a:t>
            </a:r>
          </a:p>
          <a:p>
            <a:r>
              <a:rPr lang="en-US" sz="1800" dirty="0" smtClean="0"/>
              <a:t>But, latent </a:t>
            </a:r>
            <a:r>
              <a:rPr lang="en-US" sz="1800" dirty="0"/>
              <a:t>heat of evaporation of water decreases as the pressure increases </a:t>
            </a:r>
            <a:endParaRPr lang="en-US" sz="1800" dirty="0" smtClean="0"/>
          </a:p>
          <a:p>
            <a:r>
              <a:rPr lang="en-US" sz="1800" dirty="0" smtClean="0"/>
              <a:t>Thus, high </a:t>
            </a:r>
            <a:r>
              <a:rPr lang="en-US" sz="1800" dirty="0"/>
              <a:t>pressure steam contains less kJ of heat energy in terms of latent heat per kilogram of steam than the heat energy required to evaporate 1kg of </a:t>
            </a:r>
            <a:r>
              <a:rPr lang="en-US" sz="1800" dirty="0" err="1"/>
              <a:t>vapour</a:t>
            </a:r>
            <a:r>
              <a:rPr lang="en-US" sz="1800" dirty="0"/>
              <a:t> at the lower pressure</a:t>
            </a:r>
            <a:r>
              <a:rPr lang="en-US" sz="1800" dirty="0" smtClean="0"/>
              <a:t>.</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840403"/>
            <a:ext cx="3687068" cy="147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78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Multiple Effect Evaporation</a:t>
            </a:r>
            <a:endParaRPr lang="en-ZA" sz="48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r>
              <a:rPr lang="en-US" sz="2100" dirty="0" err="1" smtClean="0"/>
              <a:t>Vapour</a:t>
            </a:r>
            <a:r>
              <a:rPr lang="en-US" sz="2100" dirty="0" smtClean="0"/>
              <a:t> from </a:t>
            </a:r>
            <a:r>
              <a:rPr lang="en-US" sz="2100" dirty="0"/>
              <a:t>a vessel of boiling juice is suitable for use as the source of heat for the next vessel. </a:t>
            </a:r>
            <a:endParaRPr lang="en-US" sz="2100" dirty="0" smtClean="0"/>
          </a:p>
          <a:p>
            <a:r>
              <a:rPr lang="en-US" sz="2100" dirty="0" smtClean="0"/>
              <a:t>The </a:t>
            </a:r>
            <a:r>
              <a:rPr lang="en-US" sz="2100" dirty="0" err="1"/>
              <a:t>vapour</a:t>
            </a:r>
            <a:r>
              <a:rPr lang="en-US" sz="2100" dirty="0"/>
              <a:t> from a vessel of boiling juice can thus be passed to the steam chest of a second evaporator, provided the boiling temperature of the contents in the second vessel is sufficiently below the temperature of the </a:t>
            </a:r>
            <a:r>
              <a:rPr lang="en-US" sz="2100" dirty="0" err="1"/>
              <a:t>vapour</a:t>
            </a:r>
            <a:r>
              <a:rPr lang="en-US" sz="2100" dirty="0"/>
              <a:t> to ensure an adequate temperature difference. </a:t>
            </a:r>
            <a:endParaRPr lang="en-US" sz="2100" dirty="0" smtClean="0"/>
          </a:p>
          <a:p>
            <a:r>
              <a:rPr lang="en-US" sz="2100" dirty="0" smtClean="0"/>
              <a:t>This </a:t>
            </a:r>
            <a:r>
              <a:rPr lang="en-US" sz="2100" dirty="0"/>
              <a:t>is made possible by reducing the pressure and therefore the boiling point in the second vessel.</a:t>
            </a:r>
          </a:p>
          <a:p>
            <a:r>
              <a:rPr lang="en-US" sz="2100" dirty="0"/>
              <a:t>The use of two or more evaporators in series - the </a:t>
            </a:r>
            <a:r>
              <a:rPr lang="en-US" sz="2100" dirty="0" err="1"/>
              <a:t>vapour</a:t>
            </a:r>
            <a:r>
              <a:rPr lang="en-US" sz="2100" dirty="0"/>
              <a:t> outlet of the first vessel being the steam source for the second vessel - is known as multiple effect evaporation. </a:t>
            </a:r>
            <a:endParaRPr lang="en-US" sz="2100" dirty="0" smtClean="0"/>
          </a:p>
          <a:p>
            <a:r>
              <a:rPr lang="en-US" sz="2100" dirty="0" smtClean="0"/>
              <a:t>The </a:t>
            </a:r>
            <a:r>
              <a:rPr lang="en-US" sz="2100" dirty="0"/>
              <a:t>juice flow is also from the first to the last vessel (forward feed).</a:t>
            </a:r>
          </a:p>
        </p:txBody>
      </p:sp>
    </p:spTree>
    <p:extLst>
      <p:ext uri="{BB962C8B-B14F-4D97-AF65-F5344CB8AC3E}">
        <p14:creationId xmlns:p14="http://schemas.microsoft.com/office/powerpoint/2010/main" val="295057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a:t>Multiple Effect </a:t>
            </a:r>
            <a:r>
              <a:rPr lang="en-ZA" sz="4400" dirty="0" smtClean="0"/>
              <a:t>Evaporation (cont.)</a:t>
            </a:r>
            <a:endParaRPr lang="en-ZA" sz="4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2304" y="2204864"/>
            <a:ext cx="822178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07704" y="5661248"/>
            <a:ext cx="5328592" cy="584775"/>
          </a:xfrm>
          <a:prstGeom prst="rect">
            <a:avLst/>
          </a:prstGeom>
          <a:solidFill>
            <a:schemeClr val="bg1"/>
          </a:solidFill>
        </p:spPr>
        <p:txBody>
          <a:bodyPr wrap="square" rtlCol="0">
            <a:spAutoFit/>
          </a:bodyPr>
          <a:lstStyle/>
          <a:p>
            <a:pPr algn="ctr"/>
            <a:r>
              <a:rPr lang="en-US" sz="3200" dirty="0" smtClean="0"/>
              <a:t>Quadruple effect evaporator</a:t>
            </a:r>
            <a:endParaRPr lang="en-US" sz="3200" dirty="0"/>
          </a:p>
        </p:txBody>
      </p:sp>
    </p:spTree>
    <p:extLst>
      <p:ext uri="{BB962C8B-B14F-4D97-AF65-F5344CB8AC3E}">
        <p14:creationId xmlns:p14="http://schemas.microsoft.com/office/powerpoint/2010/main" val="1467865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400" dirty="0" smtClean="0"/>
              <a:t>Multiple Effect Evaporation (cont.)</a:t>
            </a:r>
            <a:endParaRPr lang="en-ZA" sz="4400" dirty="0"/>
          </a:p>
        </p:txBody>
      </p:sp>
      <p:sp>
        <p:nvSpPr>
          <p:cNvPr id="5" name="Content Placeholder 2"/>
          <p:cNvSpPr>
            <a:spLocks noGrp="1"/>
          </p:cNvSpPr>
          <p:nvPr>
            <p:ph idx="1"/>
          </p:nvPr>
        </p:nvSpPr>
        <p:spPr>
          <a:xfrm>
            <a:off x="457200" y="1628800"/>
            <a:ext cx="8291264" cy="4824536"/>
          </a:xfrm>
          <a:solidFill>
            <a:schemeClr val="bg1">
              <a:lumMod val="95000"/>
              <a:alpha val="75000"/>
            </a:schemeClr>
          </a:solidFill>
          <a:scene3d>
            <a:camera prst="orthographicFront"/>
            <a:lightRig rig="threePt" dir="t"/>
          </a:scene3d>
          <a:sp3d>
            <a:bevelT/>
          </a:sp3d>
        </p:spPr>
        <p:txBody>
          <a:bodyPr>
            <a:noAutofit/>
          </a:bodyPr>
          <a:lstStyle/>
          <a:p>
            <a:r>
              <a:rPr lang="en-US" sz="2900" dirty="0"/>
              <a:t>There is a limit to the number of effects it is possible to have. </a:t>
            </a:r>
            <a:endParaRPr lang="en-US" sz="2900" dirty="0" smtClean="0"/>
          </a:p>
          <a:p>
            <a:r>
              <a:rPr lang="en-US" sz="2900" dirty="0" smtClean="0"/>
              <a:t>In </a:t>
            </a:r>
            <a:r>
              <a:rPr lang="en-US" sz="2900" dirty="0"/>
              <a:t>the sugar industry – this limit is usually five (quintuple effect)</a:t>
            </a:r>
          </a:p>
          <a:p>
            <a:pPr lvl="1"/>
            <a:r>
              <a:rPr lang="en-US" sz="2900" dirty="0"/>
              <a:t>T</a:t>
            </a:r>
            <a:r>
              <a:rPr lang="en-US" sz="2900" dirty="0" smtClean="0"/>
              <a:t>here </a:t>
            </a:r>
            <a:r>
              <a:rPr lang="en-US" sz="2900" dirty="0"/>
              <a:t>is a practical limit to the vacuum that can be drawn using conventional barometric condensers.</a:t>
            </a:r>
          </a:p>
          <a:p>
            <a:pPr lvl="1"/>
            <a:r>
              <a:rPr lang="en-US" sz="2900" dirty="0" smtClean="0"/>
              <a:t>The </a:t>
            </a:r>
            <a:r>
              <a:rPr lang="en-US" sz="2900" dirty="0"/>
              <a:t>temperature-sensitive nature of cane juice places an upper limit on the exhaust steam pressure (temperature) that can be used.</a:t>
            </a:r>
            <a:endParaRPr lang="en-US" sz="2900" dirty="0">
              <a:solidFill>
                <a:srgbClr val="FF0000"/>
              </a:solidFill>
            </a:endParaRPr>
          </a:p>
        </p:txBody>
      </p:sp>
    </p:spTree>
    <p:extLst>
      <p:ext uri="{BB962C8B-B14F-4D97-AF65-F5344CB8AC3E}">
        <p14:creationId xmlns:p14="http://schemas.microsoft.com/office/powerpoint/2010/main" val="3147542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Practically…..Single effect</a:t>
            </a:r>
            <a:endParaRPr lang="en-ZA" sz="5400" dirty="0"/>
          </a:p>
        </p:txBody>
      </p:sp>
      <p:sp>
        <p:nvSpPr>
          <p:cNvPr id="5" name="Content Placeholder 2"/>
          <p:cNvSpPr>
            <a:spLocks noGrp="1"/>
          </p:cNvSpPr>
          <p:nvPr>
            <p:ph idx="1"/>
          </p:nvPr>
        </p:nvSpPr>
        <p:spPr>
          <a:xfrm>
            <a:off x="457200" y="1628800"/>
            <a:ext cx="5554960" cy="4824536"/>
          </a:xfrm>
          <a:solidFill>
            <a:schemeClr val="bg1">
              <a:lumMod val="95000"/>
              <a:alpha val="75000"/>
            </a:schemeClr>
          </a:solidFill>
          <a:scene3d>
            <a:camera prst="orthographicFront"/>
            <a:lightRig rig="threePt" dir="t"/>
          </a:scene3d>
          <a:sp3d>
            <a:bevelT/>
          </a:sp3d>
        </p:spPr>
        <p:txBody>
          <a:bodyPr>
            <a:noAutofit/>
          </a:bodyPr>
          <a:lstStyle/>
          <a:p>
            <a:r>
              <a:rPr lang="en-US" sz="2800" dirty="0"/>
              <a:t>Consider the case where we wish to evaporate about 80t of water from 100t of juice to increase its brix from 12</a:t>
            </a:r>
            <a:r>
              <a:rPr lang="en-US" sz="2800" baseline="30000" dirty="0"/>
              <a:t>°</a:t>
            </a:r>
            <a:r>
              <a:rPr lang="en-US" sz="2800" dirty="0"/>
              <a:t>Bx to 65</a:t>
            </a:r>
            <a:r>
              <a:rPr lang="en-US" sz="2800" baseline="30000" dirty="0"/>
              <a:t>°</a:t>
            </a:r>
            <a:r>
              <a:rPr lang="en-US" sz="2800" dirty="0"/>
              <a:t>Bx</a:t>
            </a:r>
            <a:r>
              <a:rPr lang="en-US" sz="2800" dirty="0" smtClean="0"/>
              <a:t>.</a:t>
            </a:r>
          </a:p>
          <a:p>
            <a:r>
              <a:rPr lang="en-ZA" sz="2800" dirty="0"/>
              <a:t>This is a single effect evaporation. An amount of 80t steam condenses and evaporates 80t of water. The total amount of water evaporated is 80t and this required 80t of steam</a:t>
            </a:r>
            <a:r>
              <a:rPr lang="en-ZA" sz="2800" dirty="0" smtClean="0"/>
              <a:t>.</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132856"/>
            <a:ext cx="2878516" cy="3647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662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500" dirty="0"/>
              <a:t>Practically</a:t>
            </a:r>
            <a:r>
              <a:rPr lang="en-ZA" sz="4500" dirty="0" smtClean="0"/>
              <a:t>…..Double </a:t>
            </a:r>
            <a:r>
              <a:rPr lang="en-ZA" sz="4500" dirty="0"/>
              <a:t>effect</a:t>
            </a:r>
            <a:endParaRPr lang="en-ZA" sz="4500" dirty="0"/>
          </a:p>
        </p:txBody>
      </p:sp>
      <p:sp>
        <p:nvSpPr>
          <p:cNvPr id="5" name="Content Placeholder 2"/>
          <p:cNvSpPr>
            <a:spLocks noGrp="1"/>
          </p:cNvSpPr>
          <p:nvPr>
            <p:ph idx="1"/>
          </p:nvPr>
        </p:nvSpPr>
        <p:spPr>
          <a:xfrm>
            <a:off x="457200" y="1628800"/>
            <a:ext cx="4690864" cy="4824536"/>
          </a:xfrm>
          <a:solidFill>
            <a:schemeClr val="bg1">
              <a:lumMod val="95000"/>
              <a:alpha val="75000"/>
            </a:schemeClr>
          </a:solidFill>
          <a:scene3d>
            <a:camera prst="orthographicFront"/>
            <a:lightRig rig="threePt" dir="t"/>
          </a:scene3d>
          <a:sp3d>
            <a:bevelT/>
          </a:sp3d>
        </p:spPr>
        <p:txBody>
          <a:bodyPr>
            <a:noAutofit/>
          </a:bodyPr>
          <a:lstStyle/>
          <a:p>
            <a:r>
              <a:rPr lang="en-US" sz="1800" dirty="0"/>
              <a:t>This is a double effect evaporation train. </a:t>
            </a:r>
            <a:endParaRPr lang="en-US" sz="1800" dirty="0" smtClean="0"/>
          </a:p>
          <a:p>
            <a:r>
              <a:rPr lang="en-US" sz="1800" dirty="0" smtClean="0"/>
              <a:t>To </a:t>
            </a:r>
            <a:r>
              <a:rPr lang="en-US" sz="1800" dirty="0"/>
              <a:t>calculate how much </a:t>
            </a:r>
            <a:r>
              <a:rPr lang="en-US" sz="1800" dirty="0" err="1"/>
              <a:t>vapour</a:t>
            </a:r>
            <a:r>
              <a:rPr lang="en-US" sz="1800" dirty="0"/>
              <a:t> is evaporated in each vessel/effect, we start from the last evaporator and we reason as follows:</a:t>
            </a:r>
          </a:p>
          <a:p>
            <a:pPr lvl="0"/>
            <a:r>
              <a:rPr lang="en-US" sz="1800" dirty="0"/>
              <a:t>e tons of </a:t>
            </a:r>
            <a:r>
              <a:rPr lang="en-US" sz="1800" dirty="0" err="1"/>
              <a:t>vapour</a:t>
            </a:r>
            <a:r>
              <a:rPr lang="en-US" sz="1800" dirty="0"/>
              <a:t> is evaporated at Vessel 2, which means that e tons of </a:t>
            </a:r>
            <a:r>
              <a:rPr lang="en-US" sz="1800" dirty="0" err="1"/>
              <a:t>vapour</a:t>
            </a:r>
            <a:r>
              <a:rPr lang="en-US" sz="1800" dirty="0"/>
              <a:t> from vessel 1 was required.</a:t>
            </a:r>
          </a:p>
          <a:p>
            <a:pPr lvl="0"/>
            <a:r>
              <a:rPr lang="en-US" sz="1800" dirty="0"/>
              <a:t>Therefore e tons of </a:t>
            </a:r>
            <a:r>
              <a:rPr lang="en-US" sz="1800" dirty="0" err="1"/>
              <a:t>vapour</a:t>
            </a:r>
            <a:r>
              <a:rPr lang="en-US" sz="1800" dirty="0"/>
              <a:t> was evaporated from vessel 1, which means that e tons of steam was used in vessel 1.</a:t>
            </a:r>
          </a:p>
          <a:p>
            <a:r>
              <a:rPr lang="en-US" sz="1800" dirty="0"/>
              <a:t>The result is that the juice moves into vessel 1 where e tons of water is evaporated, after which the juice moves into vessel 2 a further e tons of water is evaporated from the juice</a:t>
            </a:r>
            <a:r>
              <a:rPr lang="en-US" sz="1800" dirty="0" smtClean="0"/>
              <a:t>.</a:t>
            </a:r>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80928"/>
            <a:ext cx="3687763"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438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500" dirty="0"/>
              <a:t>Practically</a:t>
            </a:r>
            <a:r>
              <a:rPr lang="en-ZA" sz="4500" dirty="0" smtClean="0"/>
              <a:t>…..Double effect (cont.)</a:t>
            </a:r>
            <a:endParaRPr lang="en-ZA" sz="45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67544" y="1700808"/>
                <a:ext cx="3744416" cy="4824536"/>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Total </a:t>
                </a:r>
                <a:r>
                  <a:rPr lang="en-US" sz="2400" dirty="0"/>
                  <a:t>evaporated:  E = e + e</a:t>
                </a:r>
              </a:p>
              <a:p>
                <a:pPr marL="0" indent="0">
                  <a:buNone/>
                </a:pPr>
                <a:r>
                  <a:rPr lang="en-US" sz="2400" dirty="0"/>
                  <a:t>                              </a:t>
                </a:r>
                <a:r>
                  <a:rPr lang="en-US" sz="2400" dirty="0" smtClean="0"/>
                  <a:t>    E </a:t>
                </a:r>
                <a:r>
                  <a:rPr lang="en-US" sz="2400" dirty="0"/>
                  <a:t>= 2e</a:t>
                </a:r>
              </a:p>
              <a:p>
                <a:pPr marL="0" indent="0">
                  <a:buNone/>
                </a:pPr>
                <a:r>
                  <a:rPr lang="en-US" sz="2400" dirty="0" smtClean="0"/>
                  <a:t>But </a:t>
                </a:r>
                <a:r>
                  <a:rPr lang="en-US" sz="2400" dirty="0"/>
                  <a:t>the total amount of water evaporated (E) is required to be 80t.</a:t>
                </a:r>
              </a:p>
              <a:p>
                <a:pPr marL="0" indent="0">
                  <a:buNone/>
                </a:pPr>
                <a:endParaRPr lang="en-US" sz="2400" dirty="0" smtClean="0"/>
              </a:p>
              <a:p>
                <a:pPr marL="0" indent="0">
                  <a:buNone/>
                </a:pPr>
                <a:r>
                  <a:rPr lang="en-US" sz="2400" dirty="0" smtClean="0"/>
                  <a:t>Thus</a:t>
                </a:r>
                <a:r>
                  <a:rPr lang="en-US" sz="2400" dirty="0"/>
                  <a:t>:	2e = 80 </a:t>
                </a:r>
              </a:p>
              <a:p>
                <a:pPr marL="0" indent="0">
                  <a:buNone/>
                </a:pPr>
                <a:r>
                  <a:rPr lang="en-US" sz="2400" dirty="0"/>
                  <a:t>	e = </a:t>
                </a:r>
                <a14:m>
                  <m:oMath xmlns:m="http://schemas.openxmlformats.org/officeDocument/2006/math">
                    <m:f>
                      <m:fPr>
                        <m:ctrlPr>
                          <a:rPr lang="en-US" sz="2400" i="1"/>
                        </m:ctrlPr>
                      </m:fPr>
                      <m:num>
                        <m:r>
                          <m:rPr>
                            <m:nor/>
                          </m:rPr>
                          <a:rPr lang="en-US" sz="2400"/>
                          <m:t>80</m:t>
                        </m:r>
                      </m:num>
                      <m:den>
                        <m:r>
                          <m:rPr>
                            <m:nor/>
                          </m:rPr>
                          <a:rPr lang="en-US" sz="2400"/>
                          <m:t>2</m:t>
                        </m:r>
                      </m:den>
                    </m:f>
                  </m:oMath>
                </a14:m>
                <a:endParaRPr lang="en-US" sz="2400" dirty="0"/>
              </a:p>
              <a:p>
                <a:pPr marL="0" indent="0">
                  <a:buNone/>
                </a:pPr>
                <a:r>
                  <a:rPr lang="en-US" sz="2400" dirty="0" smtClean="0"/>
                  <a:t>                e </a:t>
                </a:r>
                <a:r>
                  <a:rPr lang="en-US" sz="2400" dirty="0"/>
                  <a:t>= 40 </a:t>
                </a:r>
                <a:r>
                  <a:rPr lang="en-US" sz="2400" dirty="0" smtClean="0"/>
                  <a:t>tons</a:t>
                </a:r>
              </a:p>
              <a:p>
                <a:pPr marL="0" indent="0">
                  <a:buNone/>
                </a:pPr>
                <a:endParaRPr lang="en-US" sz="24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67544" y="1700808"/>
                <a:ext cx="3744416" cy="4824536"/>
              </a:xfrm>
              <a:blipFill rotWithShape="1">
                <a:blip r:embed="rId2"/>
                <a:stretch>
                  <a:fillRect l="-2100" t="-754"/>
                </a:stretch>
              </a:blipFill>
            </p:spPr>
            <p:txBody>
              <a:bodyPr/>
              <a:lstStyle/>
              <a:p>
                <a:r>
                  <a:rPr lang="en-US">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7539" y="2852936"/>
            <a:ext cx="454805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932039" y="1844824"/>
            <a:ext cx="3384377" cy="830997"/>
          </a:xfrm>
          <a:prstGeom prst="rect">
            <a:avLst/>
          </a:prstGeom>
          <a:solidFill>
            <a:schemeClr val="bg1"/>
          </a:solidFill>
        </p:spPr>
        <p:txBody>
          <a:bodyPr wrap="square">
            <a:spAutoFit/>
          </a:bodyPr>
          <a:lstStyle/>
          <a:p>
            <a:pPr algn="ctr"/>
            <a:r>
              <a:rPr lang="en-US" sz="2400" dirty="0"/>
              <a:t>This information can be summarized as follows:</a:t>
            </a:r>
            <a:endParaRPr lang="en-US" sz="2400" dirty="0"/>
          </a:p>
        </p:txBody>
      </p:sp>
    </p:spTree>
    <p:extLst>
      <p:ext uri="{BB962C8B-B14F-4D97-AF65-F5344CB8AC3E}">
        <p14:creationId xmlns:p14="http://schemas.microsoft.com/office/powerpoint/2010/main" val="36983042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Practically</a:t>
            </a:r>
            <a:r>
              <a:rPr lang="en-ZA" sz="3600" dirty="0" smtClean="0"/>
              <a:t>…..Triple </a:t>
            </a:r>
            <a:r>
              <a:rPr lang="en-ZA" sz="3600" dirty="0"/>
              <a:t>effect</a:t>
            </a:r>
            <a:endParaRPr lang="en-ZA" sz="3600" dirty="0"/>
          </a:p>
        </p:txBody>
      </p:sp>
      <p:sp>
        <p:nvSpPr>
          <p:cNvPr id="5" name="Content Placeholder 2"/>
          <p:cNvSpPr>
            <a:spLocks noGrp="1"/>
          </p:cNvSpPr>
          <p:nvPr>
            <p:ph idx="1"/>
          </p:nvPr>
        </p:nvSpPr>
        <p:spPr>
          <a:xfrm>
            <a:off x="107504" y="1628800"/>
            <a:ext cx="5688632" cy="4968552"/>
          </a:xfrm>
          <a:solidFill>
            <a:schemeClr val="bg1">
              <a:lumMod val="95000"/>
              <a:alpha val="75000"/>
            </a:schemeClr>
          </a:solidFill>
          <a:scene3d>
            <a:camera prst="orthographicFront"/>
            <a:lightRig rig="threePt" dir="t"/>
          </a:scene3d>
          <a:sp3d>
            <a:bevelT/>
          </a:sp3d>
        </p:spPr>
        <p:txBody>
          <a:bodyPr>
            <a:noAutofit/>
          </a:bodyPr>
          <a:lstStyle/>
          <a:p>
            <a:r>
              <a:rPr lang="en-US" sz="1800" dirty="0"/>
              <a:t>This is a triple effect evaporator train. </a:t>
            </a:r>
            <a:endParaRPr lang="en-US" sz="1800" dirty="0" smtClean="0"/>
          </a:p>
          <a:p>
            <a:r>
              <a:rPr lang="en-US" sz="1800" dirty="0" smtClean="0"/>
              <a:t>To </a:t>
            </a:r>
            <a:r>
              <a:rPr lang="en-US" sz="1800" dirty="0"/>
              <a:t>calculate how much </a:t>
            </a:r>
            <a:r>
              <a:rPr lang="en-US" sz="1800" dirty="0" err="1"/>
              <a:t>vapour</a:t>
            </a:r>
            <a:r>
              <a:rPr lang="en-US" sz="1800" dirty="0"/>
              <a:t> is evaporated in each vessel/effect, we start from the last evaporator and we reason as follows:</a:t>
            </a:r>
          </a:p>
          <a:p>
            <a:pPr lvl="0"/>
            <a:r>
              <a:rPr lang="en-US" sz="1800" dirty="0"/>
              <a:t>e tons of </a:t>
            </a:r>
            <a:r>
              <a:rPr lang="en-US" sz="1800" dirty="0" err="1"/>
              <a:t>vapour</a:t>
            </a:r>
            <a:r>
              <a:rPr lang="en-US" sz="1800" dirty="0"/>
              <a:t> is evaporated at vessel 3, which means that e tons of </a:t>
            </a:r>
            <a:r>
              <a:rPr lang="en-US" sz="1800" dirty="0" err="1"/>
              <a:t>vapour</a:t>
            </a:r>
            <a:r>
              <a:rPr lang="en-US" sz="1800" dirty="0"/>
              <a:t> from vessel 2 was required. </a:t>
            </a:r>
          </a:p>
          <a:p>
            <a:pPr lvl="0"/>
            <a:r>
              <a:rPr lang="en-US" sz="1800" dirty="0"/>
              <a:t>Therefore e tons of </a:t>
            </a:r>
            <a:r>
              <a:rPr lang="en-US" sz="1800" dirty="0" err="1"/>
              <a:t>vapour</a:t>
            </a:r>
            <a:r>
              <a:rPr lang="en-US" sz="1800" dirty="0"/>
              <a:t> was evaporated from vessel 2, which means that e tons of </a:t>
            </a:r>
            <a:r>
              <a:rPr lang="en-US" sz="1800" dirty="0" err="1"/>
              <a:t>vapour</a:t>
            </a:r>
            <a:r>
              <a:rPr lang="en-US" sz="1800" dirty="0"/>
              <a:t> from vessel 1 was required.</a:t>
            </a:r>
          </a:p>
          <a:p>
            <a:pPr lvl="0"/>
            <a:r>
              <a:rPr lang="en-US" sz="1800" dirty="0"/>
              <a:t>Therefore e tons </a:t>
            </a:r>
            <a:r>
              <a:rPr lang="en-US" sz="1800" dirty="0" err="1"/>
              <a:t>vapour</a:t>
            </a:r>
            <a:r>
              <a:rPr lang="en-US" sz="1800" dirty="0"/>
              <a:t> was evaporated from vessel 1, which means that e tons of steam was used in vessel 1. </a:t>
            </a:r>
          </a:p>
          <a:p>
            <a:r>
              <a:rPr lang="en-US" sz="1800" dirty="0"/>
              <a:t>The result is that the juice moves into vessel 1 where e tons of water is evaporated, then into vessel 2 where another e tons of water is evaporated and finally into vessel 3 where a further e tons of water is evaporated.</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3322" y="3140968"/>
            <a:ext cx="3024170" cy="1693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10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a:t>Practically</a:t>
            </a:r>
            <a:r>
              <a:rPr lang="en-ZA" sz="3600" dirty="0" smtClean="0"/>
              <a:t>…..Triple effect (cont.)</a:t>
            </a:r>
            <a:endParaRPr lang="en-ZA"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107504" y="1628800"/>
                <a:ext cx="3744416" cy="49685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800" dirty="0"/>
                  <a:t>Total evaporated:   </a:t>
                </a:r>
                <a:endParaRPr lang="en-US" sz="2800" dirty="0" smtClean="0"/>
              </a:p>
              <a:p>
                <a:pPr marL="0" indent="0" algn="ctr">
                  <a:buNone/>
                </a:pPr>
                <a:r>
                  <a:rPr lang="en-US" sz="2800" dirty="0" smtClean="0"/>
                  <a:t>E </a:t>
                </a:r>
                <a:r>
                  <a:rPr lang="en-US" sz="2800" dirty="0"/>
                  <a:t>= e + e + e</a:t>
                </a:r>
              </a:p>
              <a:p>
                <a:pPr marL="0" indent="0" algn="ctr">
                  <a:buNone/>
                </a:pPr>
                <a:r>
                  <a:rPr lang="en-US" sz="2800" dirty="0" smtClean="0"/>
                  <a:t>E </a:t>
                </a:r>
                <a:r>
                  <a:rPr lang="en-US" sz="2800" dirty="0"/>
                  <a:t>= 3e</a:t>
                </a:r>
              </a:p>
              <a:p>
                <a:pPr marL="0" indent="0">
                  <a:buNone/>
                </a:pPr>
                <a:r>
                  <a:rPr lang="en-US" sz="2800" dirty="0"/>
                  <a:t>But the total amount of water evaporated (E) is required to be 80t</a:t>
                </a:r>
              </a:p>
              <a:p>
                <a:pPr marL="0" indent="0">
                  <a:buNone/>
                </a:pPr>
                <a:r>
                  <a:rPr lang="en-US" sz="2800" dirty="0"/>
                  <a:t>Thus:	</a:t>
                </a:r>
                <a:r>
                  <a:rPr lang="en-US" sz="2800" dirty="0" smtClean="0"/>
                  <a:t>3e </a:t>
                </a:r>
                <a:r>
                  <a:rPr lang="en-US" sz="2800" dirty="0"/>
                  <a:t>= 80</a:t>
                </a:r>
              </a:p>
              <a:p>
                <a:pPr marL="0" indent="0">
                  <a:buNone/>
                </a:pPr>
                <a:r>
                  <a:rPr lang="en-US" sz="2800" dirty="0"/>
                  <a:t>	e = </a:t>
                </a:r>
                <a14:m>
                  <m:oMath xmlns:m="http://schemas.openxmlformats.org/officeDocument/2006/math">
                    <m:f>
                      <m:fPr>
                        <m:ctrlPr>
                          <a:rPr lang="en-US" sz="2800" i="1"/>
                        </m:ctrlPr>
                      </m:fPr>
                      <m:num>
                        <m:r>
                          <m:rPr>
                            <m:nor/>
                          </m:rPr>
                          <a:rPr lang="en-US" sz="2800"/>
                          <m:t>80</m:t>
                        </m:r>
                      </m:num>
                      <m:den>
                        <m:r>
                          <m:rPr>
                            <m:nor/>
                          </m:rPr>
                          <a:rPr lang="en-US" sz="2800"/>
                          <m:t>3</m:t>
                        </m:r>
                      </m:den>
                    </m:f>
                  </m:oMath>
                </a14:m>
                <a:endParaRPr lang="en-US" sz="2800" dirty="0"/>
              </a:p>
              <a:p>
                <a:pPr marL="0" indent="0">
                  <a:buNone/>
                </a:pPr>
                <a:r>
                  <a:rPr lang="en-US" sz="2800" dirty="0" smtClean="0"/>
                  <a:t>           e </a:t>
                </a:r>
                <a:r>
                  <a:rPr lang="en-US" sz="2800" dirty="0"/>
                  <a:t>= 26.7 tons</a:t>
                </a:r>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107504" y="1628800"/>
                <a:ext cx="3744416" cy="4968552"/>
              </a:xfrm>
              <a:blipFill rotWithShape="1">
                <a:blip r:embed="rId2"/>
                <a:stretch>
                  <a:fillRect l="-2908" t="-854" r="-808"/>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274" y="2852936"/>
            <a:ext cx="4868670" cy="2507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788024" y="1916832"/>
            <a:ext cx="3168352" cy="830997"/>
          </a:xfrm>
          <a:prstGeom prst="rect">
            <a:avLst/>
          </a:prstGeom>
          <a:solidFill>
            <a:schemeClr val="bg1"/>
          </a:solidFill>
        </p:spPr>
        <p:txBody>
          <a:bodyPr wrap="square">
            <a:spAutoFit/>
          </a:bodyPr>
          <a:lstStyle/>
          <a:p>
            <a:pPr algn="ctr"/>
            <a:r>
              <a:rPr lang="en-ZA" sz="2400" dirty="0"/>
              <a:t>This information can be summarised as follows:</a:t>
            </a:r>
            <a:endParaRPr lang="en-US" sz="2400" dirty="0"/>
          </a:p>
        </p:txBody>
      </p:sp>
    </p:spTree>
    <p:extLst>
      <p:ext uri="{BB962C8B-B14F-4D97-AF65-F5344CB8AC3E}">
        <p14:creationId xmlns:p14="http://schemas.microsoft.com/office/powerpoint/2010/main" val="3845301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And so on…..</a:t>
            </a:r>
            <a:endParaRPr lang="en-ZA" sz="36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384" y="1628800"/>
            <a:ext cx="8326080" cy="3404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043608" y="5373216"/>
            <a:ext cx="6984776" cy="954107"/>
          </a:xfrm>
          <a:prstGeom prst="rect">
            <a:avLst/>
          </a:prstGeom>
          <a:solidFill>
            <a:schemeClr val="bg1"/>
          </a:solidFill>
        </p:spPr>
        <p:txBody>
          <a:bodyPr wrap="square">
            <a:spAutoFit/>
          </a:bodyPr>
          <a:lstStyle/>
          <a:p>
            <a:pPr algn="ctr"/>
            <a:r>
              <a:rPr lang="en-US" sz="2800" dirty="0" smtClean="0"/>
              <a:t>As </a:t>
            </a:r>
            <a:r>
              <a:rPr lang="en-US" sz="2800" dirty="0"/>
              <a:t>the number of effects increases, the mass of steam required for the first effect decreases.</a:t>
            </a:r>
            <a:endParaRPr lang="en-US" sz="2800" dirty="0"/>
          </a:p>
        </p:txBody>
      </p:sp>
    </p:spTree>
    <p:extLst>
      <p:ext uri="{BB962C8B-B14F-4D97-AF65-F5344CB8AC3E}">
        <p14:creationId xmlns:p14="http://schemas.microsoft.com/office/powerpoint/2010/main" val="31868794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Background</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7500" lnSpcReduction="20000"/>
          </a:bodyPr>
          <a:lstStyle/>
          <a:p>
            <a:r>
              <a:rPr lang="en-US" dirty="0" smtClean="0"/>
              <a:t>“Evaporation</a:t>
            </a:r>
            <a:r>
              <a:rPr lang="en-US" dirty="0"/>
              <a:t>” is the removal of water from </a:t>
            </a:r>
            <a:r>
              <a:rPr lang="en-US" dirty="0" smtClean="0"/>
              <a:t>a solution </a:t>
            </a:r>
            <a:r>
              <a:rPr lang="en-US" dirty="0"/>
              <a:t>by boiling the liquor in a suitable </a:t>
            </a:r>
            <a:r>
              <a:rPr lang="en-US" dirty="0" smtClean="0"/>
              <a:t>vessel </a:t>
            </a:r>
            <a:r>
              <a:rPr lang="en-US" dirty="0"/>
              <a:t>and withdrawing the resulting water vapor. </a:t>
            </a:r>
            <a:endParaRPr lang="en-US" dirty="0" smtClean="0"/>
          </a:p>
          <a:p>
            <a:r>
              <a:rPr lang="en-US" dirty="0" smtClean="0"/>
              <a:t>Evaporation </a:t>
            </a:r>
            <a:r>
              <a:rPr lang="en-US" dirty="0"/>
              <a:t>is thus carried out by adding heat to the solution to vaporize the water (solvent).</a:t>
            </a:r>
          </a:p>
          <a:p>
            <a:r>
              <a:rPr lang="en-US" dirty="0"/>
              <a:t>The evaporator in its simplest form, would be a closed pressure vessel divided into two sections by a pressure-tight divider. One section is connected to a steam source and the other is partially filled with a solution - juice. If the steam is at a temperature higher than the boiling point of the solution in the other section, two things will occur:</a:t>
            </a:r>
          </a:p>
          <a:p>
            <a:pPr lvl="1"/>
            <a:r>
              <a:rPr lang="en-US" dirty="0"/>
              <a:t>The steam will condense and will transfer heat to the solution.</a:t>
            </a:r>
          </a:p>
          <a:p>
            <a:pPr lvl="1"/>
            <a:r>
              <a:rPr lang="en-US" dirty="0"/>
              <a:t>The solution will boil which will drive off the solvent.</a:t>
            </a:r>
          </a:p>
          <a:p>
            <a:r>
              <a:rPr lang="en-US" dirty="0" smtClean="0"/>
              <a:t>An </a:t>
            </a:r>
            <a:r>
              <a:rPr lang="en-US" dirty="0"/>
              <a:t>evaporator is thus a heat exchanger that achieves a phase change on both sides of the heating surface.</a:t>
            </a:r>
          </a:p>
          <a:p>
            <a:endParaRPr lang="en-ZA" dirty="0"/>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500" dirty="0" err="1" smtClean="0"/>
              <a:t>Rillieux’s</a:t>
            </a:r>
            <a:r>
              <a:rPr lang="en-ZA" sz="4500" dirty="0" smtClean="0"/>
              <a:t> Principles</a:t>
            </a:r>
            <a:endParaRPr lang="en-ZA" sz="45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457200" y="1628800"/>
                <a:ext cx="8219256" cy="5112568"/>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ZA" sz="2600" b="1" dirty="0" err="1"/>
                  <a:t>Rillieuxs</a:t>
                </a:r>
                <a:r>
                  <a:rPr lang="en-ZA" sz="2600" b="1" dirty="0"/>
                  <a:t> first principle: In a multiple effect evaporation on n effects, 1kg of steam fed to the first vessel will evaporate n kg of water from the juice</a:t>
                </a:r>
                <a:r>
                  <a:rPr lang="en-ZA" sz="2600" b="1" dirty="0" smtClean="0"/>
                  <a:t>.</a:t>
                </a:r>
              </a:p>
              <a:p>
                <a:pPr marL="0" indent="0" algn="ctr">
                  <a:buNone/>
                </a:pPr>
                <a:endParaRPr lang="en-ZA" sz="2600" b="1" dirty="0" smtClean="0"/>
              </a:p>
              <a:p>
                <a:pPr marL="0" indent="0" algn="ctr">
                  <a:buNone/>
                </a:pPr>
                <a:r>
                  <a:rPr lang="en-ZA" sz="2600" b="1" dirty="0"/>
                  <a:t>Rillieuxs</a:t>
                </a:r>
                <a:r>
                  <a:rPr lang="en-ZA" sz="2600" b="1" dirty="0"/>
                  <a:t> </a:t>
                </a:r>
                <a:r>
                  <a:rPr lang="en-ZA" sz="2600" b="1" dirty="0"/>
                  <a:t>second principle: If the vapours are withdrawn from a given effect of a multiple – effect </a:t>
                </a:r>
                <a:r>
                  <a:rPr lang="en-ZA" sz="2600" b="1" dirty="0"/>
                  <a:t>evaporator </a:t>
                </a:r>
                <a:r>
                  <a:rPr lang="en-ZA" sz="2600" b="1" dirty="0"/>
                  <a:t>and used outside the boundary of the evaporator system in place of </a:t>
                </a:r>
                <a:r>
                  <a:rPr lang="en-ZA" sz="2600" b="1" dirty="0"/>
                  <a:t>steam, the steam </a:t>
                </a:r>
                <a:r>
                  <a:rPr lang="en-ZA" sz="2600" b="1" dirty="0"/>
                  <a:t>saving will </a:t>
                </a:r>
                <a:r>
                  <a:rPr lang="en-ZA" sz="2600" b="1" dirty="0" smtClean="0"/>
                  <a:t>be:</a:t>
                </a:r>
                <a:endParaRPr lang="en-ZA" sz="2600" b="1" dirty="0"/>
              </a:p>
              <a:p>
                <a:pPr marL="0" indent="0" algn="ctr">
                  <a:buNone/>
                </a:pPr>
                <a:r>
                  <a:rPr lang="en-US" sz="2600" dirty="0"/>
                  <a:t>Steam saving		= </a:t>
                </a:r>
                <a14:m>
                  <m:oMath xmlns:m="http://schemas.openxmlformats.org/officeDocument/2006/math">
                    <m:f>
                      <m:fPr>
                        <m:ctrlPr>
                          <a:rPr lang="en-US" sz="2600" i="1">
                            <a:latin typeface="Cambria Math"/>
                          </a:rPr>
                        </m:ctrlPr>
                      </m:fPr>
                      <m:num>
                        <m:r>
                          <m:rPr>
                            <m:nor/>
                          </m:rPr>
                          <a:rPr lang="en-US" sz="2600"/>
                          <m:t>Number</m:t>
                        </m:r>
                        <m:r>
                          <m:rPr>
                            <m:nor/>
                          </m:rPr>
                          <a:rPr lang="en-US" sz="2600"/>
                          <m:t> </m:t>
                        </m:r>
                        <m:r>
                          <m:rPr>
                            <m:nor/>
                          </m:rPr>
                          <a:rPr lang="en-US" sz="2600"/>
                          <m:t>of</m:t>
                        </m:r>
                        <m:r>
                          <m:rPr>
                            <m:nor/>
                          </m:rPr>
                          <a:rPr lang="en-US" sz="2600"/>
                          <m:t> </m:t>
                        </m:r>
                        <m:r>
                          <m:rPr>
                            <m:nor/>
                          </m:rPr>
                          <a:rPr lang="en-US" sz="2600"/>
                          <m:t>the</m:t>
                        </m:r>
                        <m:r>
                          <m:rPr>
                            <m:nor/>
                          </m:rPr>
                          <a:rPr lang="en-US" sz="2600"/>
                          <m:t> </m:t>
                        </m:r>
                        <m:r>
                          <m:rPr>
                            <m:nor/>
                          </m:rPr>
                          <a:rPr lang="en-US" sz="2600"/>
                          <m:t>effect</m:t>
                        </m:r>
                        <m:r>
                          <m:rPr>
                            <m:nor/>
                          </m:rPr>
                          <a:rPr lang="en-US" sz="2600"/>
                          <m:t> </m:t>
                        </m:r>
                        <m:r>
                          <m:rPr>
                            <m:nor/>
                          </m:rPr>
                          <a:rPr lang="en-US" sz="2600"/>
                          <m:t>bled</m:t>
                        </m:r>
                        <m:r>
                          <m:rPr>
                            <m:nor/>
                          </m:rPr>
                          <a:rPr lang="en-US" sz="2600"/>
                          <m:t> × </m:t>
                        </m:r>
                        <m:r>
                          <m:rPr>
                            <m:nor/>
                          </m:rPr>
                          <a:rPr lang="en-US" sz="2600"/>
                          <m:t>Mass</m:t>
                        </m:r>
                        <m:r>
                          <m:rPr>
                            <m:nor/>
                          </m:rPr>
                          <a:rPr lang="en-US" sz="2600"/>
                          <m:t>  </m:t>
                        </m:r>
                        <m:r>
                          <m:rPr>
                            <m:nor/>
                          </m:rPr>
                          <a:rPr lang="en-US" sz="2600"/>
                          <m:t>of</m:t>
                        </m:r>
                        <m:r>
                          <m:rPr>
                            <m:nor/>
                          </m:rPr>
                          <a:rPr lang="en-US" sz="2600"/>
                          <m:t> </m:t>
                        </m:r>
                        <m:r>
                          <m:rPr>
                            <m:nor/>
                          </m:rPr>
                          <a:rPr lang="en-US" sz="2600"/>
                          <m:t>vapour</m:t>
                        </m:r>
                        <m:r>
                          <m:rPr>
                            <m:nor/>
                          </m:rPr>
                          <a:rPr lang="en-US" sz="2600"/>
                          <m:t> </m:t>
                        </m:r>
                        <m:r>
                          <m:rPr>
                            <m:nor/>
                          </m:rPr>
                          <a:rPr lang="en-US" sz="2600"/>
                          <m:t>bled</m:t>
                        </m:r>
                      </m:num>
                      <m:den>
                        <m:r>
                          <m:rPr>
                            <m:nor/>
                          </m:rPr>
                          <a:rPr lang="en-US" sz="2600"/>
                          <m:t>Total</m:t>
                        </m:r>
                        <m:r>
                          <m:rPr>
                            <m:nor/>
                          </m:rPr>
                          <a:rPr lang="en-US" sz="2600"/>
                          <m:t> </m:t>
                        </m:r>
                        <m:r>
                          <m:rPr>
                            <m:nor/>
                          </m:rPr>
                          <a:rPr lang="en-US" sz="2600"/>
                          <m:t>number</m:t>
                        </m:r>
                        <m:r>
                          <m:rPr>
                            <m:nor/>
                          </m:rPr>
                          <a:rPr lang="en-US" sz="2600"/>
                          <m:t> </m:t>
                        </m:r>
                        <m:r>
                          <m:rPr>
                            <m:nor/>
                          </m:rPr>
                          <a:rPr lang="en-US" sz="2600"/>
                          <m:t>of</m:t>
                        </m:r>
                        <m:r>
                          <m:rPr>
                            <m:nor/>
                          </m:rPr>
                          <a:rPr lang="en-US" sz="2600"/>
                          <m:t> </m:t>
                        </m:r>
                        <m:r>
                          <m:rPr>
                            <m:nor/>
                          </m:rPr>
                          <a:rPr lang="en-US" sz="2600"/>
                          <m:t>effects</m:t>
                        </m:r>
                        <m:r>
                          <m:rPr>
                            <m:nor/>
                          </m:rPr>
                          <a:rPr lang="en-US" sz="2600"/>
                          <m:t> </m:t>
                        </m:r>
                      </m:den>
                    </m:f>
                  </m:oMath>
                </a14:m>
                <a:r>
                  <a:rPr lang="en-US" sz="2600" dirty="0"/>
                  <a:t> </a:t>
                </a:r>
              </a:p>
              <a:p>
                <a:pPr marL="0" indent="0" algn="ctr">
                  <a:buNone/>
                </a:pPr>
                <a:endParaRPr lang="en-US" dirty="0"/>
              </a:p>
              <a:p>
                <a:pPr marL="0" indent="0" algn="ctr">
                  <a:buNone/>
                </a:pPr>
                <a:endParaRPr lang="en-US"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457200" y="1628800"/>
                <a:ext cx="8219256" cy="5112568"/>
              </a:xfrm>
              <a:blipFill rotWithShape="1">
                <a:blip r:embed="rId2"/>
                <a:stretch>
                  <a:fillRect l="-443" t="-712" r="-1551"/>
                </a:stretch>
              </a:blipFill>
            </p:spPr>
            <p:txBody>
              <a:bodyPr/>
              <a:lstStyle/>
              <a:p>
                <a:r>
                  <a:rPr lang="en-US">
                    <a:noFill/>
                  </a:rPr>
                  <a:t> </a:t>
                </a:r>
              </a:p>
            </p:txBody>
          </p:sp>
        </mc:Fallback>
      </mc:AlternateContent>
      <p:sp>
        <p:nvSpPr>
          <p:cNvPr id="2"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6"/>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7"/>
          <p:cNvSpPr>
            <a:spLocks noChangeArrowheads="1"/>
          </p:cNvSpPr>
          <p:nvPr/>
        </p:nvSpPr>
        <p:spPr bwMode="auto">
          <a:xfrm>
            <a:off x="0" y="4743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1pPr>
            <a:lvl2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2pPr>
            <a:lvl3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3pPr>
            <a:lvl4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4pPr>
            <a:lvl5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5pPr>
            <a:lvl6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6pPr>
            <a:lvl7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7pPr>
            <a:lvl8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8pPr>
            <a:lvl9pPr fontAlgn="base">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2784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2784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00032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Principles in practice…..</a:t>
            </a:r>
            <a:endParaRPr lang="en-ZA" sz="3600" dirty="0"/>
          </a:p>
        </p:txBody>
      </p:sp>
      <p:sp>
        <p:nvSpPr>
          <p:cNvPr id="5" name="Content Placeholder 2"/>
          <p:cNvSpPr>
            <a:spLocks noGrp="1"/>
          </p:cNvSpPr>
          <p:nvPr>
            <p:ph idx="1"/>
          </p:nvPr>
        </p:nvSpPr>
        <p:spPr>
          <a:xfrm>
            <a:off x="251520" y="1628800"/>
            <a:ext cx="7632848" cy="4896544"/>
          </a:xfrm>
          <a:solidFill>
            <a:schemeClr val="bg1">
              <a:lumMod val="95000"/>
              <a:alpha val="75000"/>
            </a:schemeClr>
          </a:solidFill>
          <a:scene3d>
            <a:camera prst="orthographicFront"/>
            <a:lightRig rig="threePt" dir="t"/>
          </a:scene3d>
          <a:sp3d>
            <a:bevelT/>
          </a:sp3d>
        </p:spPr>
        <p:txBody>
          <a:bodyPr>
            <a:noAutofit/>
          </a:bodyPr>
          <a:lstStyle/>
          <a:p>
            <a:r>
              <a:rPr lang="en-ZA" sz="2100" b="1" dirty="0" err="1"/>
              <a:t>Rillieuxs</a:t>
            </a:r>
            <a:r>
              <a:rPr lang="en-ZA" sz="2100" b="1" dirty="0"/>
              <a:t> first principle: In a multiple effect evaporation on n effects, 1kg of steam fed to the first vessel will evaporate n kg of water from the juice.</a:t>
            </a:r>
            <a:endParaRPr lang="en-US" sz="2100" dirty="0"/>
          </a:p>
          <a:p>
            <a:pPr marL="0" indent="0">
              <a:buNone/>
            </a:pPr>
            <a:r>
              <a:rPr lang="en-US" sz="2100" dirty="0"/>
              <a:t>Under factory conditions this principle is not totally accurate as there are some factors which cause deviations from the principle. </a:t>
            </a:r>
          </a:p>
          <a:p>
            <a:pPr lvl="0"/>
            <a:r>
              <a:rPr lang="en-US" sz="2100" dirty="0" smtClean="0"/>
              <a:t>Heat </a:t>
            </a:r>
            <a:r>
              <a:rPr lang="en-US" sz="2100" dirty="0"/>
              <a:t>is required to raise the temperature of the juice to boiling point. </a:t>
            </a:r>
            <a:endParaRPr lang="en-US" sz="2100" dirty="0" smtClean="0"/>
          </a:p>
          <a:p>
            <a:pPr lvl="0"/>
            <a:r>
              <a:rPr lang="en-US" sz="2100" dirty="0" smtClean="0"/>
              <a:t>Hence </a:t>
            </a:r>
            <a:r>
              <a:rPr lang="en-US" sz="2100" dirty="0"/>
              <a:t>some </a:t>
            </a:r>
            <a:r>
              <a:rPr lang="en-US" sz="2100" dirty="0" err="1"/>
              <a:t>vapour</a:t>
            </a:r>
            <a:r>
              <a:rPr lang="en-US" sz="2100" dirty="0"/>
              <a:t> is condensed without causing an equivalent amount of evaporation.</a:t>
            </a:r>
          </a:p>
          <a:p>
            <a:pPr lvl="0"/>
            <a:r>
              <a:rPr lang="en-US" sz="2100" dirty="0"/>
              <a:t>An increase in the latent heat of the </a:t>
            </a:r>
            <a:r>
              <a:rPr lang="en-US" sz="2100" dirty="0" err="1"/>
              <a:t>vapour</a:t>
            </a:r>
            <a:r>
              <a:rPr lang="en-US" sz="2100" dirty="0"/>
              <a:t> as the boiling temperature decreases (i.e. the pressure decreases). </a:t>
            </a:r>
            <a:endParaRPr lang="en-US" sz="2100" dirty="0" smtClean="0"/>
          </a:p>
          <a:p>
            <a:pPr lvl="0"/>
            <a:r>
              <a:rPr lang="en-US" sz="2100" dirty="0" smtClean="0"/>
              <a:t>The </a:t>
            </a:r>
            <a:r>
              <a:rPr lang="en-US" sz="2100" dirty="0"/>
              <a:t>latent heat required to evaporated 1 kg of </a:t>
            </a:r>
            <a:r>
              <a:rPr lang="en-US" sz="2100" dirty="0" err="1"/>
              <a:t>vapour</a:t>
            </a:r>
            <a:r>
              <a:rPr lang="en-US" sz="2100" dirty="0"/>
              <a:t> in the last effect is thus greater than in the first effect.</a:t>
            </a:r>
          </a:p>
        </p:txBody>
      </p:sp>
    </p:spTree>
    <p:extLst>
      <p:ext uri="{BB962C8B-B14F-4D97-AF65-F5344CB8AC3E}">
        <p14:creationId xmlns:p14="http://schemas.microsoft.com/office/powerpoint/2010/main" val="804960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Example…..</a:t>
            </a:r>
            <a:endParaRPr lang="en-ZA" sz="36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r>
              <a:rPr lang="en-US" sz="2000" dirty="0"/>
              <a:t>Consider the first </a:t>
            </a:r>
            <a:r>
              <a:rPr lang="en-US" sz="2000" dirty="0" smtClean="0"/>
              <a:t>effect……</a:t>
            </a:r>
          </a:p>
          <a:p>
            <a:endParaRPr lang="en-US" sz="2000" dirty="0"/>
          </a:p>
          <a:p>
            <a:endParaRPr lang="en-US" sz="2000" dirty="0" smtClean="0"/>
          </a:p>
          <a:p>
            <a:endParaRPr lang="en-US" sz="2000" dirty="0"/>
          </a:p>
          <a:p>
            <a:r>
              <a:rPr lang="en-US" sz="2000" dirty="0" smtClean="0"/>
              <a:t>Therefore </a:t>
            </a:r>
            <a:r>
              <a:rPr lang="en-US" sz="2000" dirty="0"/>
              <a:t>1kg of steam condensing does not release enough energy to evaporate 1 kg of water.</a:t>
            </a:r>
          </a:p>
          <a:p>
            <a:pPr lvl="0"/>
            <a:r>
              <a:rPr lang="en-US" sz="2000" dirty="0"/>
              <a:t>A decrease in the specific heat of the juice as it is concentrated. </a:t>
            </a:r>
            <a:endParaRPr lang="en-US" sz="2000" dirty="0" smtClean="0"/>
          </a:p>
          <a:p>
            <a:pPr lvl="0"/>
            <a:r>
              <a:rPr lang="en-US" sz="2000" dirty="0" smtClean="0"/>
              <a:t>This </a:t>
            </a:r>
            <a:r>
              <a:rPr lang="en-US" sz="2000" dirty="0"/>
              <a:t>means that less energy/heat is required to raise the temperature of more concentrated syrup by 1</a:t>
            </a:r>
            <a:r>
              <a:rPr lang="en-US" sz="2000" baseline="30000" dirty="0"/>
              <a:t>°</a:t>
            </a:r>
            <a:r>
              <a:rPr lang="en-US" sz="2000" dirty="0"/>
              <a:t>C. </a:t>
            </a:r>
          </a:p>
          <a:p>
            <a:pPr lvl="0"/>
            <a:r>
              <a:rPr lang="en-US" sz="2000" dirty="0"/>
              <a:t>Flashing of the juice as it enters a lower pressure vessel causing some evaporation without </a:t>
            </a:r>
            <a:r>
              <a:rPr lang="en-US" sz="2000" dirty="0" err="1"/>
              <a:t>vapour</a:t>
            </a:r>
            <a:r>
              <a:rPr lang="en-US" sz="2000" dirty="0"/>
              <a:t> needing to be condensed to produce the </a:t>
            </a:r>
            <a:r>
              <a:rPr lang="en-US" sz="2000" dirty="0" err="1"/>
              <a:t>vapour</a:t>
            </a:r>
            <a:r>
              <a:rPr lang="en-US" sz="2000" dirty="0"/>
              <a:t>.</a:t>
            </a:r>
          </a:p>
          <a:p>
            <a:pPr lvl="0"/>
            <a:r>
              <a:rPr lang="en-US" sz="2000" dirty="0"/>
              <a:t>Flashing of the condensate. </a:t>
            </a:r>
          </a:p>
          <a:p>
            <a:r>
              <a:rPr lang="en-US" sz="2000" dirty="0"/>
              <a:t>Heat lost by radiation and by removal of </a:t>
            </a:r>
            <a:r>
              <a:rPr lang="en-US" sz="2000" dirty="0" err="1"/>
              <a:t>incondensible</a:t>
            </a:r>
            <a:r>
              <a:rPr lang="en-US" sz="2000" dirty="0"/>
              <a:t> gases.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340768"/>
            <a:ext cx="3888432" cy="180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452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3600" dirty="0"/>
              <a:t>Defining the different effects in an evaporator train</a:t>
            </a:r>
            <a:endParaRPr lang="en-US" sz="3600" dirty="0"/>
          </a:p>
        </p:txBody>
      </p:sp>
      <p:sp>
        <p:nvSpPr>
          <p:cNvPr id="5" name="Content Placeholder 2"/>
          <p:cNvSpPr>
            <a:spLocks noGrp="1"/>
          </p:cNvSpPr>
          <p:nvPr>
            <p:ph idx="1"/>
          </p:nvPr>
        </p:nvSpPr>
        <p:spPr>
          <a:xfrm>
            <a:off x="457200" y="1700808"/>
            <a:ext cx="8291264" cy="5040560"/>
          </a:xfrm>
          <a:solidFill>
            <a:schemeClr val="bg1">
              <a:lumMod val="95000"/>
              <a:alpha val="75000"/>
            </a:schemeClr>
          </a:solidFill>
          <a:scene3d>
            <a:camera prst="orthographicFront"/>
            <a:lightRig rig="threePt" dir="t"/>
          </a:scene3d>
          <a:sp3d>
            <a:bevelT/>
          </a:sp3d>
        </p:spPr>
        <p:txBody>
          <a:bodyPr>
            <a:noAutofit/>
          </a:bodyPr>
          <a:lstStyle/>
          <a:p>
            <a:r>
              <a:rPr lang="en-US" sz="2000" dirty="0" smtClean="0"/>
              <a:t>A </a:t>
            </a:r>
            <a:r>
              <a:rPr lang="en-US" sz="2000" dirty="0"/>
              <a:t>number of vessels may make up a single effect if they are in parallel on the steam side i.e. they share common steam and </a:t>
            </a:r>
            <a:r>
              <a:rPr lang="en-US" sz="2000" dirty="0" err="1"/>
              <a:t>vapour</a:t>
            </a:r>
            <a:r>
              <a:rPr lang="en-US" sz="2000" dirty="0"/>
              <a:t> mains.  </a:t>
            </a:r>
            <a:endParaRPr lang="en-US" sz="2000" dirty="0" smtClean="0"/>
          </a:p>
          <a:p>
            <a:r>
              <a:rPr lang="en-US" sz="2000" dirty="0" smtClean="0"/>
              <a:t>In </a:t>
            </a:r>
            <a:r>
              <a:rPr lang="en-US" sz="2000" dirty="0"/>
              <a:t>this case the juice flow may be either in series or parallel between the vessels in the effect.</a:t>
            </a:r>
          </a:p>
          <a:p>
            <a:endParaRPr lang="en-ZA" sz="36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01008"/>
            <a:ext cx="4518776" cy="306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0561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r>
              <a:rPr lang="en-US" sz="3600" dirty="0"/>
              <a:t>Defining the different effects in an evaporator </a:t>
            </a:r>
            <a:r>
              <a:rPr lang="en-US" sz="3600" dirty="0" smtClean="0"/>
              <a:t>train (cont.)</a:t>
            </a:r>
            <a:endParaRPr lang="en-US" sz="3600" dirty="0"/>
          </a:p>
        </p:txBody>
      </p:sp>
      <p:sp>
        <p:nvSpPr>
          <p:cNvPr id="5" name="Content Placeholder 2"/>
          <p:cNvSpPr>
            <a:spLocks noGrp="1"/>
          </p:cNvSpPr>
          <p:nvPr>
            <p:ph idx="1"/>
          </p:nvPr>
        </p:nvSpPr>
        <p:spPr>
          <a:xfrm>
            <a:off x="457200" y="1700808"/>
            <a:ext cx="3898776" cy="5040560"/>
          </a:xfrm>
          <a:solidFill>
            <a:schemeClr val="bg1">
              <a:lumMod val="95000"/>
              <a:alpha val="75000"/>
            </a:schemeClr>
          </a:solidFill>
          <a:scene3d>
            <a:camera prst="orthographicFront"/>
            <a:lightRig rig="threePt" dir="t"/>
          </a:scene3d>
          <a:sp3d>
            <a:bevelT/>
          </a:sp3d>
        </p:spPr>
        <p:txBody>
          <a:bodyPr>
            <a:noAutofit/>
          </a:bodyPr>
          <a:lstStyle/>
          <a:p>
            <a:r>
              <a:rPr lang="en-US" sz="2000" dirty="0"/>
              <a:t>Since evaporators 2A and 2B both receive </a:t>
            </a:r>
            <a:r>
              <a:rPr lang="en-US" sz="2000" dirty="0" err="1"/>
              <a:t>vapour</a:t>
            </a:r>
            <a:r>
              <a:rPr lang="en-US" sz="2000" dirty="0"/>
              <a:t> from the first effect, evaporators 2A an 2B together constitute the second effect.</a:t>
            </a:r>
          </a:p>
          <a:p>
            <a:r>
              <a:rPr lang="en-US" sz="2000" dirty="0"/>
              <a:t>Juice from evaporation 1 can either:</a:t>
            </a:r>
          </a:p>
          <a:p>
            <a:pPr lvl="1"/>
            <a:r>
              <a:rPr lang="en-US" sz="1600" dirty="0"/>
              <a:t>Flow into 2A, then into 2B and subsequently to evaporation 3</a:t>
            </a:r>
          </a:p>
          <a:p>
            <a:pPr marL="457200" lvl="1" indent="0">
              <a:buNone/>
            </a:pPr>
            <a:r>
              <a:rPr lang="en-US" sz="1600" dirty="0"/>
              <a:t>or</a:t>
            </a:r>
          </a:p>
          <a:p>
            <a:pPr lvl="1"/>
            <a:r>
              <a:rPr lang="en-US" sz="1600" dirty="0"/>
              <a:t>Split with part flowing into 2A and the rest into 2B. </a:t>
            </a:r>
          </a:p>
          <a:p>
            <a:pPr lvl="1"/>
            <a:r>
              <a:rPr lang="en-US" sz="1600" dirty="0"/>
              <a:t>The juice from 2A and 2B is then combined before flowing to evaporation 3.</a:t>
            </a:r>
          </a:p>
          <a:p>
            <a:endParaRPr lang="en-ZA" sz="3600"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52936"/>
            <a:ext cx="4518776" cy="306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21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Heat Transfer</a:t>
            </a:r>
            <a:endParaRPr lang="en-ZA" sz="3600" dirty="0"/>
          </a:p>
        </p:txBody>
      </p:sp>
      <p:sp>
        <p:nvSpPr>
          <p:cNvPr id="5" name="Content Placeholder 2"/>
          <p:cNvSpPr>
            <a:spLocks noGrp="1"/>
          </p:cNvSpPr>
          <p:nvPr>
            <p:ph idx="1"/>
          </p:nvPr>
        </p:nvSpPr>
        <p:spPr>
          <a:xfrm>
            <a:off x="457200" y="1700808"/>
            <a:ext cx="8219256" cy="5040560"/>
          </a:xfrm>
          <a:solidFill>
            <a:schemeClr val="bg1">
              <a:lumMod val="95000"/>
              <a:alpha val="75000"/>
            </a:schemeClr>
          </a:solidFill>
          <a:scene3d>
            <a:camera prst="orthographicFront"/>
            <a:lightRig rig="threePt" dir="t"/>
          </a:scene3d>
          <a:sp3d>
            <a:bevelT/>
          </a:sp3d>
        </p:spPr>
        <p:txBody>
          <a:bodyPr>
            <a:noAutofit/>
          </a:bodyPr>
          <a:lstStyle/>
          <a:p>
            <a:r>
              <a:rPr lang="en-US" sz="2400" dirty="0"/>
              <a:t>D</a:t>
            </a:r>
            <a:r>
              <a:rPr lang="en-US" sz="2400" dirty="0" smtClean="0"/>
              <a:t>epends </a:t>
            </a:r>
            <a:r>
              <a:rPr lang="en-US" sz="2400" dirty="0"/>
              <a:t>on the temperature difference between the </a:t>
            </a:r>
            <a:r>
              <a:rPr lang="en-US" sz="2400" dirty="0" err="1"/>
              <a:t>vapour</a:t>
            </a:r>
            <a:r>
              <a:rPr lang="en-US" sz="2400" dirty="0"/>
              <a:t> and the juice.</a:t>
            </a:r>
          </a:p>
          <a:p>
            <a:r>
              <a:rPr lang="en-US" sz="2400" dirty="0"/>
              <a:t>The first vessel steam chest/</a:t>
            </a:r>
            <a:r>
              <a:rPr lang="en-US" sz="2400" dirty="0" err="1"/>
              <a:t>calandria</a:t>
            </a:r>
            <a:r>
              <a:rPr lang="en-US" sz="2400" dirty="0"/>
              <a:t> temperature depends on the exhaust steam temperature and is limited by the risk of inversion at high temperatures.</a:t>
            </a:r>
          </a:p>
          <a:p>
            <a:r>
              <a:rPr lang="en-US" sz="2400" dirty="0"/>
              <a:t>The temperature of the syrup in the last vessel depends on the vacuum created in the condenser (Temperature of the cooling water). </a:t>
            </a:r>
            <a:endParaRPr lang="en-US" sz="2400" dirty="0" smtClean="0"/>
          </a:p>
          <a:p>
            <a:r>
              <a:rPr lang="en-US" sz="2400" dirty="0" smtClean="0"/>
              <a:t>This </a:t>
            </a:r>
            <a:r>
              <a:rPr lang="en-US" sz="2400" dirty="0"/>
              <a:t>is usually limited to 55°C as below this the high viscosity of the syrup causes poor heat transfer. </a:t>
            </a:r>
            <a:endParaRPr lang="en-US" sz="2400" dirty="0" smtClean="0"/>
          </a:p>
          <a:p>
            <a:r>
              <a:rPr lang="en-US" sz="2400" dirty="0" smtClean="0"/>
              <a:t>High </a:t>
            </a:r>
            <a:r>
              <a:rPr lang="en-US" sz="2400" dirty="0"/>
              <a:t>vacuum and low temperatures increase the risk of entrainment due to the increased volume of </a:t>
            </a:r>
            <a:r>
              <a:rPr lang="en-US" sz="2400" dirty="0" err="1"/>
              <a:t>vapour</a:t>
            </a:r>
            <a:r>
              <a:rPr lang="en-US" sz="2400" dirty="0"/>
              <a:t>. </a:t>
            </a:r>
            <a:endParaRPr lang="en-US" sz="2400" dirty="0" smtClean="0"/>
          </a:p>
        </p:txBody>
      </p:sp>
    </p:spTree>
    <p:extLst>
      <p:ext uri="{BB962C8B-B14F-4D97-AF65-F5344CB8AC3E}">
        <p14:creationId xmlns:p14="http://schemas.microsoft.com/office/powerpoint/2010/main" val="2972642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Heat Transfer (cont.)</a:t>
            </a:r>
            <a:endParaRPr lang="en-ZA" sz="3600" dirty="0"/>
          </a:p>
        </p:txBody>
      </p:sp>
      <p:sp>
        <p:nvSpPr>
          <p:cNvPr id="5" name="Content Placeholder 2"/>
          <p:cNvSpPr>
            <a:spLocks noGrp="1"/>
          </p:cNvSpPr>
          <p:nvPr>
            <p:ph idx="1"/>
          </p:nvPr>
        </p:nvSpPr>
        <p:spPr>
          <a:xfrm>
            <a:off x="251520" y="1700808"/>
            <a:ext cx="8640960" cy="5040560"/>
          </a:xfrm>
          <a:solidFill>
            <a:schemeClr val="bg1">
              <a:lumMod val="95000"/>
              <a:alpha val="75000"/>
            </a:schemeClr>
          </a:solidFill>
          <a:scene3d>
            <a:camera prst="orthographicFront"/>
            <a:lightRig rig="threePt" dir="t"/>
          </a:scene3d>
          <a:sp3d>
            <a:bevelT/>
          </a:sp3d>
        </p:spPr>
        <p:txBody>
          <a:bodyPr>
            <a:noAutofit/>
          </a:bodyPr>
          <a:lstStyle/>
          <a:p>
            <a:r>
              <a:rPr lang="en-US" sz="2200" dirty="0" smtClean="0"/>
              <a:t>Low </a:t>
            </a:r>
            <a:r>
              <a:rPr lang="en-US" sz="2200" dirty="0"/>
              <a:t>temperatures also increase the supersaturation coefficient which could cause crystal formation.</a:t>
            </a:r>
          </a:p>
          <a:p>
            <a:r>
              <a:rPr lang="en-US" sz="2200" dirty="0"/>
              <a:t>If the exhaust steam at 200kPa absolute pressure has a temperature of 120°C (no superheat) the temperature drop across the evaporator station would be 65°C (120°– 55°).</a:t>
            </a:r>
          </a:p>
          <a:p>
            <a:r>
              <a:rPr lang="en-US" sz="2200" dirty="0"/>
              <a:t>In a quadruple effect the average temperature drop per vessel would be 16°C which is good. </a:t>
            </a:r>
            <a:endParaRPr lang="en-US" sz="2200" dirty="0" smtClean="0"/>
          </a:p>
          <a:p>
            <a:r>
              <a:rPr lang="en-US" sz="2200" dirty="0" smtClean="0"/>
              <a:t>A </a:t>
            </a:r>
            <a:r>
              <a:rPr lang="en-US" sz="2200" dirty="0"/>
              <a:t>quintuple effect would have an average temperature drop of 13°C which is border line. </a:t>
            </a:r>
            <a:endParaRPr lang="en-US" sz="2200" dirty="0" smtClean="0"/>
          </a:p>
          <a:p>
            <a:r>
              <a:rPr lang="en-US" sz="2200" dirty="0" smtClean="0"/>
              <a:t>Six </a:t>
            </a:r>
            <a:r>
              <a:rPr lang="en-US" sz="2200" dirty="0"/>
              <a:t>vessels would not be a proposition as there would not be enough temperature difference for good heat transfer. </a:t>
            </a:r>
            <a:endParaRPr lang="en-US" sz="2200" dirty="0" smtClean="0"/>
          </a:p>
          <a:p>
            <a:r>
              <a:rPr lang="en-US" sz="2200" dirty="0" smtClean="0"/>
              <a:t>Note </a:t>
            </a:r>
            <a:r>
              <a:rPr lang="en-US" sz="2200" dirty="0"/>
              <a:t>that the temperature differences between incoming </a:t>
            </a:r>
            <a:r>
              <a:rPr lang="en-US" sz="2200" dirty="0" err="1"/>
              <a:t>vapour</a:t>
            </a:r>
            <a:r>
              <a:rPr lang="en-US" sz="2200" dirty="0"/>
              <a:t> and boiling juice (ΔT) increases towards the final effects of an evaporator train.</a:t>
            </a:r>
          </a:p>
        </p:txBody>
      </p:sp>
    </p:spTree>
    <p:extLst>
      <p:ext uri="{BB962C8B-B14F-4D97-AF65-F5344CB8AC3E}">
        <p14:creationId xmlns:p14="http://schemas.microsoft.com/office/powerpoint/2010/main" val="45949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Vapour Bleeding</a:t>
            </a:r>
            <a:endParaRPr lang="en-ZA"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r>
                  <a:rPr lang="en-US" sz="2000" dirty="0"/>
                  <a:t>In order to use the least amount of exhaust steam, </a:t>
                </a:r>
                <a:r>
                  <a:rPr lang="en-US" sz="2000" dirty="0" err="1"/>
                  <a:t>vapour</a:t>
                </a:r>
                <a:r>
                  <a:rPr lang="en-US" sz="2000" dirty="0"/>
                  <a:t> is bled (drawn off) from one or more effects of a multiple effect evaporator and used to heat juice in the juice heater and heat syrup in the vacuum pans. </a:t>
                </a:r>
                <a:endParaRPr lang="en-US" sz="2000" dirty="0" smtClean="0"/>
              </a:p>
              <a:p>
                <a:r>
                  <a:rPr lang="en-US" sz="2000" dirty="0" smtClean="0"/>
                  <a:t>This </a:t>
                </a:r>
                <a:r>
                  <a:rPr lang="en-US" sz="2000" dirty="0"/>
                  <a:t>achieves an economy in steam usage as the </a:t>
                </a:r>
                <a:r>
                  <a:rPr lang="en-US" sz="2000" dirty="0" err="1"/>
                  <a:t>vapour</a:t>
                </a:r>
                <a:r>
                  <a:rPr lang="en-US" sz="2000" dirty="0"/>
                  <a:t> bled comes from the water in the juice.</a:t>
                </a:r>
              </a:p>
              <a:p>
                <a:r>
                  <a:rPr lang="en-US" sz="2000" dirty="0"/>
                  <a:t>The economy in steam usage will increase as </a:t>
                </a:r>
                <a:r>
                  <a:rPr lang="en-US" sz="2000" dirty="0" err="1"/>
                  <a:t>vapour</a:t>
                </a:r>
                <a:r>
                  <a:rPr lang="en-US" sz="2000" dirty="0"/>
                  <a:t> is bled from vessels further down the set i.e. using V</a:t>
                </a:r>
                <a:r>
                  <a:rPr lang="en-US" sz="2000" baseline="-25000" dirty="0"/>
                  <a:t>2</a:t>
                </a:r>
                <a:r>
                  <a:rPr lang="en-US" sz="2000" dirty="0"/>
                  <a:t> </a:t>
                </a:r>
                <a:r>
                  <a:rPr lang="en-US" sz="2000" dirty="0" err="1"/>
                  <a:t>vapour</a:t>
                </a:r>
                <a:r>
                  <a:rPr lang="en-US" sz="2000" dirty="0"/>
                  <a:t> would show a better saving than using V</a:t>
                </a:r>
                <a:r>
                  <a:rPr lang="en-US" sz="2000" baseline="-25000" dirty="0"/>
                  <a:t>1</a:t>
                </a:r>
                <a:r>
                  <a:rPr lang="en-US" sz="2000" dirty="0"/>
                  <a:t> </a:t>
                </a:r>
                <a:r>
                  <a:rPr lang="en-US" sz="2000" dirty="0" err="1"/>
                  <a:t>vapour</a:t>
                </a:r>
                <a:r>
                  <a:rPr lang="en-US" sz="2000" dirty="0"/>
                  <a:t>. </a:t>
                </a:r>
                <a:endParaRPr lang="en-US" sz="2000" dirty="0" smtClean="0"/>
              </a:p>
              <a:p>
                <a:r>
                  <a:rPr lang="en-US" sz="2000" dirty="0" smtClean="0"/>
                  <a:t>The </a:t>
                </a:r>
                <a:r>
                  <a:rPr lang="en-US" sz="2000" dirty="0"/>
                  <a:t>use of V</a:t>
                </a:r>
                <a:r>
                  <a:rPr lang="en-US" sz="2000" baseline="-25000" dirty="0"/>
                  <a:t>3</a:t>
                </a:r>
                <a:r>
                  <a:rPr lang="en-US" sz="2000" dirty="0"/>
                  <a:t> and V</a:t>
                </a:r>
                <a:r>
                  <a:rPr lang="en-US" sz="2000" baseline="-25000" dirty="0"/>
                  <a:t>4</a:t>
                </a:r>
                <a:r>
                  <a:rPr lang="en-US" sz="2000" dirty="0"/>
                  <a:t> is unfortunately impractical as the temperature of these </a:t>
                </a:r>
                <a:r>
                  <a:rPr lang="en-US" sz="2000" dirty="0" err="1"/>
                  <a:t>vapours</a:t>
                </a:r>
                <a:r>
                  <a:rPr lang="en-US" sz="2000" dirty="0"/>
                  <a:t> is too low to be used economically. </a:t>
                </a:r>
              </a:p>
              <a:p>
                <a:pPr marL="0" indent="0" algn="ctr">
                  <a:buNone/>
                </a:pPr>
                <a:r>
                  <a:rPr lang="en-ZA" sz="2000" b="1" dirty="0" err="1" smtClean="0"/>
                  <a:t>Rillieuxs</a:t>
                </a:r>
                <a:r>
                  <a:rPr lang="en-ZA" sz="2000" b="1" dirty="0" smtClean="0"/>
                  <a:t> </a:t>
                </a:r>
                <a:r>
                  <a:rPr lang="en-ZA" sz="2000" b="1" dirty="0"/>
                  <a:t>second principle: If the vapours are withdrawn from a given effect of a multiple – effect </a:t>
                </a:r>
                <a:r>
                  <a:rPr lang="en-ZA" sz="2000" b="1" dirty="0" smtClean="0"/>
                  <a:t>evaporator </a:t>
                </a:r>
                <a:r>
                  <a:rPr lang="en-ZA" sz="2000" b="1" dirty="0"/>
                  <a:t>and used outside the boundary of the evaporator system in place of </a:t>
                </a:r>
                <a:r>
                  <a:rPr lang="en-ZA" sz="2000" b="1" dirty="0" smtClean="0"/>
                  <a:t>steam, the steam </a:t>
                </a:r>
                <a:r>
                  <a:rPr lang="en-ZA" sz="2000" b="1" dirty="0"/>
                  <a:t>saving will be</a:t>
                </a:r>
                <a:r>
                  <a:rPr lang="en-ZA" sz="2000" b="1" dirty="0" smtClean="0"/>
                  <a:t>.</a:t>
                </a:r>
              </a:p>
              <a:p>
                <a:pPr marL="0" indent="0" algn="ctr">
                  <a:buNone/>
                </a:pPr>
                <a:r>
                  <a:rPr lang="en-US" sz="2000" dirty="0"/>
                  <a:t>Steam saving		= </a:t>
                </a:r>
                <a14:m>
                  <m:oMath xmlns:m="http://schemas.openxmlformats.org/officeDocument/2006/math">
                    <m:f>
                      <m:fPr>
                        <m:ctrlPr>
                          <a:rPr lang="en-US" sz="2000" i="1"/>
                        </m:ctrlPr>
                      </m:fPr>
                      <m:num>
                        <m:r>
                          <m:rPr>
                            <m:nor/>
                          </m:rPr>
                          <a:rPr lang="en-US" sz="2000"/>
                          <m:t>Number</m:t>
                        </m:r>
                        <m:r>
                          <m:rPr>
                            <m:nor/>
                          </m:rPr>
                          <a:rPr lang="en-US" sz="2000"/>
                          <m:t> </m:t>
                        </m:r>
                        <m:r>
                          <m:rPr>
                            <m:nor/>
                          </m:rPr>
                          <a:rPr lang="en-US" sz="2000"/>
                          <m:t>of</m:t>
                        </m:r>
                        <m:r>
                          <m:rPr>
                            <m:nor/>
                          </m:rPr>
                          <a:rPr lang="en-US" sz="2000"/>
                          <m:t> </m:t>
                        </m:r>
                        <m:r>
                          <m:rPr>
                            <m:nor/>
                          </m:rPr>
                          <a:rPr lang="en-US" sz="2000"/>
                          <m:t>the</m:t>
                        </m:r>
                        <m:r>
                          <m:rPr>
                            <m:nor/>
                          </m:rPr>
                          <a:rPr lang="en-US" sz="2000"/>
                          <m:t> </m:t>
                        </m:r>
                        <m:r>
                          <m:rPr>
                            <m:nor/>
                          </m:rPr>
                          <a:rPr lang="en-US" sz="2000"/>
                          <m:t>effect</m:t>
                        </m:r>
                        <m:r>
                          <m:rPr>
                            <m:nor/>
                          </m:rPr>
                          <a:rPr lang="en-US" sz="2000"/>
                          <m:t> </m:t>
                        </m:r>
                        <m:r>
                          <m:rPr>
                            <m:nor/>
                          </m:rPr>
                          <a:rPr lang="en-US" sz="2000"/>
                          <m:t>bled</m:t>
                        </m:r>
                        <m:r>
                          <m:rPr>
                            <m:nor/>
                          </m:rPr>
                          <a:rPr lang="en-US" sz="2000"/>
                          <m:t> × </m:t>
                        </m:r>
                        <m:r>
                          <m:rPr>
                            <m:nor/>
                          </m:rPr>
                          <a:rPr lang="en-US" sz="2000"/>
                          <m:t>Mass</m:t>
                        </m:r>
                        <m:r>
                          <m:rPr>
                            <m:nor/>
                          </m:rPr>
                          <a:rPr lang="en-US" sz="2000"/>
                          <m:t>  </m:t>
                        </m:r>
                        <m:r>
                          <m:rPr>
                            <m:nor/>
                          </m:rPr>
                          <a:rPr lang="en-US" sz="2000"/>
                          <m:t>of</m:t>
                        </m:r>
                        <m:r>
                          <m:rPr>
                            <m:nor/>
                          </m:rPr>
                          <a:rPr lang="en-US" sz="2000"/>
                          <m:t> </m:t>
                        </m:r>
                        <m:r>
                          <m:rPr>
                            <m:nor/>
                          </m:rPr>
                          <a:rPr lang="en-US" sz="2000"/>
                          <m:t>vapour</m:t>
                        </m:r>
                        <m:r>
                          <m:rPr>
                            <m:nor/>
                          </m:rPr>
                          <a:rPr lang="en-US" sz="2000"/>
                          <m:t> </m:t>
                        </m:r>
                        <m:r>
                          <m:rPr>
                            <m:nor/>
                          </m:rPr>
                          <a:rPr lang="en-US" sz="2000"/>
                          <m:t>bled</m:t>
                        </m:r>
                      </m:num>
                      <m:den>
                        <m:r>
                          <m:rPr>
                            <m:nor/>
                          </m:rPr>
                          <a:rPr lang="en-US" sz="2000"/>
                          <m:t>Total</m:t>
                        </m:r>
                        <m:r>
                          <m:rPr>
                            <m:nor/>
                          </m:rPr>
                          <a:rPr lang="en-US" sz="2000"/>
                          <m:t> </m:t>
                        </m:r>
                        <m:r>
                          <m:rPr>
                            <m:nor/>
                          </m:rPr>
                          <a:rPr lang="en-US" sz="2000"/>
                          <m:t>number</m:t>
                        </m:r>
                        <m:r>
                          <m:rPr>
                            <m:nor/>
                          </m:rPr>
                          <a:rPr lang="en-US" sz="2000"/>
                          <m:t> </m:t>
                        </m:r>
                        <m:r>
                          <m:rPr>
                            <m:nor/>
                          </m:rPr>
                          <a:rPr lang="en-US" sz="2000"/>
                          <m:t>of</m:t>
                        </m:r>
                        <m:r>
                          <m:rPr>
                            <m:nor/>
                          </m:rPr>
                          <a:rPr lang="en-US" sz="2000"/>
                          <m:t> </m:t>
                        </m:r>
                        <m:r>
                          <m:rPr>
                            <m:nor/>
                          </m:rPr>
                          <a:rPr lang="en-US" sz="2000"/>
                          <m:t>effects</m:t>
                        </m:r>
                        <m:r>
                          <m:rPr>
                            <m:nor/>
                          </m:rPr>
                          <a:rPr lang="en-US" sz="2000"/>
                          <m:t> </m:t>
                        </m:r>
                      </m:den>
                    </m:f>
                  </m:oMath>
                </a14:m>
                <a:r>
                  <a:rPr lang="en-US" sz="2000" dirty="0"/>
                  <a:t> </a:t>
                </a:r>
              </a:p>
              <a:p>
                <a:pPr marL="0" indent="0" algn="ctr">
                  <a:buNone/>
                </a:pPr>
                <a:endParaRPr lang="en-US"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556792"/>
                <a:ext cx="8568952" cy="5184576"/>
              </a:xfrm>
              <a:blipFill rotWithShape="1">
                <a:blip r:embed="rId2"/>
                <a:stretch>
                  <a:fillRect l="-426" t="-351" r="-922"/>
                </a:stretch>
              </a:blipFill>
            </p:spPr>
            <p:txBody>
              <a:bodyPr/>
              <a:lstStyle/>
              <a:p>
                <a:r>
                  <a:rPr lang="en-US">
                    <a:noFill/>
                  </a:rPr>
                  <a:t> </a:t>
                </a:r>
              </a:p>
            </p:txBody>
          </p:sp>
        </mc:Fallback>
      </mc:AlternateContent>
    </p:spTree>
    <p:extLst>
      <p:ext uri="{BB962C8B-B14F-4D97-AF65-F5344CB8AC3E}">
        <p14:creationId xmlns:p14="http://schemas.microsoft.com/office/powerpoint/2010/main" val="1200216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Vapour Bleeding (cont.)</a:t>
            </a:r>
            <a:endParaRPr lang="en-ZA" sz="3600" dirty="0"/>
          </a:p>
        </p:txBody>
      </p:sp>
      <mc:AlternateContent xmlns:mc="http://schemas.openxmlformats.org/markup-compatibility/2006">
        <mc:Choice xmlns:a14="http://schemas.microsoft.com/office/drawing/2010/main" Requires="a14">
          <p:sp>
            <p:nvSpPr>
              <p:cNvPr id="5" name="Content Placeholder 2"/>
              <p:cNvSpPr>
                <a:spLocks noGrp="1"/>
              </p:cNvSpPr>
              <p:nvPr>
                <p:ph idx="1"/>
              </p:nvPr>
            </p:nvSpPr>
            <p:spPr>
              <a:xfrm>
                <a:off x="251520" y="1556792"/>
                <a:ext cx="8568952" cy="5184576"/>
              </a:xfrm>
              <a:solidFill>
                <a:schemeClr val="bg1">
                  <a:lumMod val="95000"/>
                  <a:alpha val="75000"/>
                </a:schemeClr>
              </a:solidFill>
              <a:scene3d>
                <a:camera prst="orthographicFront"/>
                <a:lightRig rig="threePt" dir="t"/>
              </a:scene3d>
              <a:sp3d>
                <a:bevelT/>
              </a:sp3d>
            </p:spPr>
            <p:txBody>
              <a:bodyPr>
                <a:noAutofit/>
              </a:bodyPr>
              <a:lstStyle/>
              <a:p>
                <a:pPr marL="0" indent="0" algn="ctr">
                  <a:buNone/>
                </a:pPr>
                <a:r>
                  <a:rPr lang="en-ZA" sz="2000" b="1" dirty="0" err="1" smtClean="0"/>
                  <a:t>Rillieuxs</a:t>
                </a:r>
                <a:r>
                  <a:rPr lang="en-ZA" sz="2000" b="1" dirty="0" smtClean="0"/>
                  <a:t> </a:t>
                </a:r>
                <a:r>
                  <a:rPr lang="en-ZA" sz="2000" b="1" dirty="0"/>
                  <a:t>second principle: If the vapours are withdrawn from a given effect of a multiple – effect </a:t>
                </a:r>
                <a:r>
                  <a:rPr lang="en-ZA" sz="2000" b="1" dirty="0" smtClean="0"/>
                  <a:t>evaporator </a:t>
                </a:r>
                <a:r>
                  <a:rPr lang="en-ZA" sz="2000" b="1" dirty="0"/>
                  <a:t>and used outside the boundary of the evaporator system in place of </a:t>
                </a:r>
                <a:r>
                  <a:rPr lang="en-ZA" sz="2000" b="1" dirty="0" smtClean="0"/>
                  <a:t>steam, the steam </a:t>
                </a:r>
                <a:r>
                  <a:rPr lang="en-ZA" sz="2000" b="1" dirty="0"/>
                  <a:t>saving will be</a:t>
                </a:r>
                <a:r>
                  <a:rPr lang="en-ZA" sz="2000" b="1" dirty="0" smtClean="0"/>
                  <a:t>.</a:t>
                </a:r>
              </a:p>
              <a:p>
                <a:pPr marL="0" indent="0" algn="ctr">
                  <a:buNone/>
                </a:pPr>
                <a:r>
                  <a:rPr lang="en-US" sz="2400" b="1" dirty="0"/>
                  <a:t>Steam </a:t>
                </a:r>
                <a:r>
                  <a:rPr lang="en-US" sz="2400" b="1" dirty="0" smtClean="0"/>
                  <a:t>saving</a:t>
                </a:r>
                <a:r>
                  <a:rPr lang="en-US" sz="2400" b="1" dirty="0"/>
                  <a:t> </a:t>
                </a:r>
                <a:r>
                  <a:rPr lang="en-US" sz="2400" b="1" dirty="0" smtClean="0"/>
                  <a:t>= </a:t>
                </a:r>
                <a14:m>
                  <m:oMath xmlns:m="http://schemas.openxmlformats.org/officeDocument/2006/math">
                    <m:f>
                      <m:fPr>
                        <m:ctrlPr>
                          <a:rPr lang="en-US" sz="2400" b="1" i="1"/>
                        </m:ctrlPr>
                      </m:fPr>
                      <m:num>
                        <m:r>
                          <m:rPr>
                            <m:nor/>
                          </m:rPr>
                          <a:rPr lang="en-US" sz="2400" b="1"/>
                          <m:t>Number</m:t>
                        </m:r>
                        <m:r>
                          <m:rPr>
                            <m:nor/>
                          </m:rPr>
                          <a:rPr lang="en-US" sz="2400" b="1"/>
                          <m:t> </m:t>
                        </m:r>
                        <m:r>
                          <m:rPr>
                            <m:nor/>
                          </m:rPr>
                          <a:rPr lang="en-US" sz="2400" b="1"/>
                          <m:t>of</m:t>
                        </m:r>
                        <m:r>
                          <m:rPr>
                            <m:nor/>
                          </m:rPr>
                          <a:rPr lang="en-US" sz="2400" b="1"/>
                          <m:t> </m:t>
                        </m:r>
                        <m:r>
                          <m:rPr>
                            <m:nor/>
                          </m:rPr>
                          <a:rPr lang="en-US" sz="2400" b="1"/>
                          <m:t>the</m:t>
                        </m:r>
                        <m:r>
                          <m:rPr>
                            <m:nor/>
                          </m:rPr>
                          <a:rPr lang="en-US" sz="2400" b="1"/>
                          <m:t> </m:t>
                        </m:r>
                        <m:r>
                          <m:rPr>
                            <m:nor/>
                          </m:rPr>
                          <a:rPr lang="en-US" sz="2400" b="1"/>
                          <m:t>effect</m:t>
                        </m:r>
                        <m:r>
                          <m:rPr>
                            <m:nor/>
                          </m:rPr>
                          <a:rPr lang="en-US" sz="2400" b="1"/>
                          <m:t> </m:t>
                        </m:r>
                        <m:r>
                          <m:rPr>
                            <m:nor/>
                          </m:rPr>
                          <a:rPr lang="en-US" sz="2400" b="1"/>
                          <m:t>bled</m:t>
                        </m:r>
                        <m:r>
                          <m:rPr>
                            <m:nor/>
                          </m:rPr>
                          <a:rPr lang="en-US" sz="2400" b="1"/>
                          <m:t> × </m:t>
                        </m:r>
                        <m:r>
                          <m:rPr>
                            <m:nor/>
                          </m:rPr>
                          <a:rPr lang="en-US" sz="2400" b="1"/>
                          <m:t>Mass</m:t>
                        </m:r>
                        <m:r>
                          <m:rPr>
                            <m:nor/>
                          </m:rPr>
                          <a:rPr lang="en-US" sz="2400" b="1"/>
                          <m:t>  </m:t>
                        </m:r>
                        <m:r>
                          <m:rPr>
                            <m:nor/>
                          </m:rPr>
                          <a:rPr lang="en-US" sz="2400" b="1"/>
                          <m:t>of</m:t>
                        </m:r>
                        <m:r>
                          <m:rPr>
                            <m:nor/>
                          </m:rPr>
                          <a:rPr lang="en-US" sz="2400" b="1"/>
                          <m:t> </m:t>
                        </m:r>
                        <m:r>
                          <m:rPr>
                            <m:nor/>
                          </m:rPr>
                          <a:rPr lang="en-US" sz="2400" b="1"/>
                          <m:t>vapour</m:t>
                        </m:r>
                        <m:r>
                          <m:rPr>
                            <m:nor/>
                          </m:rPr>
                          <a:rPr lang="en-US" sz="2400" b="1"/>
                          <m:t> </m:t>
                        </m:r>
                        <m:r>
                          <m:rPr>
                            <m:nor/>
                          </m:rPr>
                          <a:rPr lang="en-US" sz="2400" b="1"/>
                          <m:t>bled</m:t>
                        </m:r>
                      </m:num>
                      <m:den>
                        <m:r>
                          <m:rPr>
                            <m:nor/>
                          </m:rPr>
                          <a:rPr lang="en-US" sz="2400" b="1"/>
                          <m:t>Total</m:t>
                        </m:r>
                        <m:r>
                          <m:rPr>
                            <m:nor/>
                          </m:rPr>
                          <a:rPr lang="en-US" sz="2400" b="1"/>
                          <m:t> </m:t>
                        </m:r>
                        <m:r>
                          <m:rPr>
                            <m:nor/>
                          </m:rPr>
                          <a:rPr lang="en-US" sz="2400" b="1"/>
                          <m:t>number</m:t>
                        </m:r>
                        <m:r>
                          <m:rPr>
                            <m:nor/>
                          </m:rPr>
                          <a:rPr lang="en-US" sz="2400" b="1"/>
                          <m:t> </m:t>
                        </m:r>
                        <m:r>
                          <m:rPr>
                            <m:nor/>
                          </m:rPr>
                          <a:rPr lang="en-US" sz="2400" b="1"/>
                          <m:t>of</m:t>
                        </m:r>
                        <m:r>
                          <m:rPr>
                            <m:nor/>
                          </m:rPr>
                          <a:rPr lang="en-US" sz="2400" b="1"/>
                          <m:t> </m:t>
                        </m:r>
                        <m:r>
                          <m:rPr>
                            <m:nor/>
                          </m:rPr>
                          <a:rPr lang="en-US" sz="2400" b="1"/>
                          <m:t>effects</m:t>
                        </m:r>
                        <m:r>
                          <m:rPr>
                            <m:nor/>
                          </m:rPr>
                          <a:rPr lang="en-US" sz="2400" b="1"/>
                          <m:t> </m:t>
                        </m:r>
                      </m:den>
                    </m:f>
                  </m:oMath>
                </a14:m>
                <a:r>
                  <a:rPr lang="en-US" sz="2400" b="1" dirty="0"/>
                  <a:t> </a:t>
                </a:r>
              </a:p>
              <a:p>
                <a:pPr marL="0" indent="0" algn="ctr">
                  <a:buNone/>
                </a:pPr>
                <a:endParaRPr lang="en-US" sz="2400" b="1" dirty="0" smtClean="0"/>
              </a:p>
              <a:p>
                <a:pPr marL="0" indent="0" algn="ctr">
                  <a:buNone/>
                </a:pPr>
                <a:r>
                  <a:rPr lang="en-US" sz="2400" b="1" dirty="0"/>
                  <a:t>Steam </a:t>
                </a:r>
                <a:r>
                  <a:rPr lang="en-US" sz="2400" b="1" dirty="0" smtClean="0"/>
                  <a:t>saving = </a:t>
                </a:r>
                <a14:m>
                  <m:oMath xmlns:m="http://schemas.openxmlformats.org/officeDocument/2006/math">
                    <m:f>
                      <m:fPr>
                        <m:ctrlPr>
                          <a:rPr lang="en-US" sz="2400" b="1" i="1"/>
                        </m:ctrlPr>
                      </m:fPr>
                      <m:num>
                        <m:r>
                          <m:rPr>
                            <m:nor/>
                          </m:rPr>
                          <a:rPr lang="en-US" sz="2400" b="1"/>
                          <m:t>m</m:t>
                        </m:r>
                        <m:r>
                          <m:rPr>
                            <m:nor/>
                          </m:rPr>
                          <a:rPr lang="en-US" sz="2400" b="1"/>
                          <m:t> × </m:t>
                        </m:r>
                        <m:r>
                          <m:rPr>
                            <m:nor/>
                          </m:rPr>
                          <a:rPr lang="en-US" sz="2400" b="1"/>
                          <m:t>V</m:t>
                        </m:r>
                      </m:num>
                      <m:den>
                        <m:r>
                          <m:rPr>
                            <m:nor/>
                          </m:rPr>
                          <a:rPr lang="en-US" sz="2400" b="1"/>
                          <m:t>n</m:t>
                        </m:r>
                      </m:den>
                    </m:f>
                  </m:oMath>
                </a14:m>
                <a:endParaRPr lang="en-US" sz="2400" b="1" dirty="0"/>
              </a:p>
              <a:p>
                <a:r>
                  <a:rPr lang="en-US" sz="2000" dirty="0"/>
                  <a:t>So if the </a:t>
                </a:r>
                <a:r>
                  <a:rPr lang="en-US" sz="2000" dirty="0" err="1"/>
                  <a:t>vapour</a:t>
                </a:r>
                <a:r>
                  <a:rPr lang="en-US" sz="2000" dirty="0"/>
                  <a:t> is bled from the 1</a:t>
                </a:r>
                <a:r>
                  <a:rPr lang="en-US" sz="2000" baseline="30000" dirty="0"/>
                  <a:t>st</a:t>
                </a:r>
                <a:r>
                  <a:rPr lang="en-US" sz="2000" dirty="0"/>
                  <a:t> effect of a quadruple effect the saving would be 25% of the </a:t>
                </a:r>
                <a:r>
                  <a:rPr lang="en-US" sz="2000" dirty="0" err="1"/>
                  <a:t>vapour</a:t>
                </a:r>
                <a:r>
                  <a:rPr lang="en-US" sz="2000" dirty="0"/>
                  <a:t> bled and if the </a:t>
                </a:r>
                <a:r>
                  <a:rPr lang="en-US" sz="2000" dirty="0" err="1" smtClean="0"/>
                  <a:t>vapour</a:t>
                </a:r>
                <a:r>
                  <a:rPr lang="en-US" sz="2000" dirty="0" smtClean="0"/>
                  <a:t> is bled </a:t>
                </a:r>
                <a:r>
                  <a:rPr lang="en-US" sz="2000" dirty="0"/>
                  <a:t>from the 2</a:t>
                </a:r>
                <a:r>
                  <a:rPr lang="en-US" sz="2000" baseline="30000" dirty="0"/>
                  <a:t>nd</a:t>
                </a:r>
                <a:r>
                  <a:rPr lang="en-US" sz="2000" dirty="0"/>
                  <a:t> effect the saving would be 50% of the </a:t>
                </a:r>
                <a:r>
                  <a:rPr lang="en-US" sz="2000" dirty="0" err="1"/>
                  <a:t>vapour</a:t>
                </a:r>
                <a:r>
                  <a:rPr lang="en-US" sz="2000" dirty="0"/>
                  <a:t> bled.</a:t>
                </a:r>
              </a:p>
              <a:p>
                <a:r>
                  <a:rPr lang="en-US" sz="2000" dirty="0"/>
                  <a:t>A pre-evaporator is sometimes used to generate </a:t>
                </a:r>
                <a:r>
                  <a:rPr lang="en-US" sz="2000" dirty="0" err="1"/>
                  <a:t>vapour</a:t>
                </a:r>
                <a:r>
                  <a:rPr lang="en-US" sz="2000" dirty="0"/>
                  <a:t> purely for juice heaters and pans. </a:t>
                </a:r>
                <a:endParaRPr lang="en-US" sz="2000" dirty="0" smtClean="0"/>
              </a:p>
              <a:p>
                <a:r>
                  <a:rPr lang="en-US" sz="2000" dirty="0" smtClean="0"/>
                  <a:t>The </a:t>
                </a:r>
                <a:r>
                  <a:rPr lang="en-US" sz="2000" dirty="0"/>
                  <a:t>juice then passes on to the conventional multiple effect evaporator.</a:t>
                </a:r>
              </a:p>
              <a:p>
                <a:pPr marL="0" indent="0" algn="ctr">
                  <a:buNone/>
                </a:pPr>
                <a:endParaRPr lang="en-US" sz="2000" dirty="0"/>
              </a:p>
            </p:txBody>
          </p:sp>
        </mc:Choice>
        <mc:Fallback>
          <p:sp>
            <p:nvSpPr>
              <p:cNvPr id="5" name="Content Placeholder 2"/>
              <p:cNvSpPr>
                <a:spLocks noGrp="1" noRot="1" noChangeAspect="1" noMove="1" noResize="1" noEditPoints="1" noAdjustHandles="1" noChangeArrowheads="1" noChangeShapeType="1" noTextEdit="1"/>
              </p:cNvSpPr>
              <p:nvPr>
                <p:ph idx="1"/>
              </p:nvPr>
            </p:nvSpPr>
            <p:spPr>
              <a:xfrm>
                <a:off x="251520" y="1556792"/>
                <a:ext cx="8568952" cy="5184576"/>
              </a:xfrm>
              <a:blipFill rotWithShape="1">
                <a:blip r:embed="rId2"/>
                <a:stretch>
                  <a:fillRect l="-426" t="-351" r="-922"/>
                </a:stretch>
              </a:blipFill>
            </p:spPr>
            <p:txBody>
              <a:bodyPr/>
              <a:lstStyle/>
              <a:p>
                <a:r>
                  <a:rPr lang="en-US">
                    <a:noFill/>
                  </a:rPr>
                  <a:t> </a:t>
                </a:r>
              </a:p>
            </p:txBody>
          </p:sp>
        </mc:Fallback>
      </mc:AlternateContent>
    </p:spTree>
    <p:extLst>
      <p:ext uri="{BB962C8B-B14F-4D97-AF65-F5344CB8AC3E}">
        <p14:creationId xmlns:p14="http://schemas.microsoft.com/office/powerpoint/2010/main" val="4781289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Calculation to do: …….</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r>
              <a:rPr lang="en-US" sz="2200" dirty="0"/>
              <a:t>A quadruple effect evaporator train is required to evaporate 80t of water from 100t of juice to concentrate the juice from 15°Bx to 65°Bx</a:t>
            </a:r>
          </a:p>
          <a:p>
            <a:pPr lvl="0"/>
            <a:r>
              <a:rPr lang="en-US" sz="2200" dirty="0"/>
              <a:t>Calculate the amount of exhaust steam required by the first effect if no </a:t>
            </a:r>
            <a:r>
              <a:rPr lang="en-US" sz="2200" dirty="0" err="1"/>
              <a:t>vapour</a:t>
            </a:r>
            <a:r>
              <a:rPr lang="en-US" sz="2200" dirty="0"/>
              <a:t> bleeding is used. In addition 10 tons of exhaust steam is required for various heating purposes in the factory.</a:t>
            </a:r>
          </a:p>
          <a:p>
            <a:pPr lvl="0"/>
            <a:r>
              <a:rPr lang="en-US" sz="2200" dirty="0"/>
              <a:t>Calculate the total amount of exhaust steam required to supply the heating needs of the factory if no </a:t>
            </a:r>
            <a:r>
              <a:rPr lang="en-US" sz="2200" dirty="0" err="1"/>
              <a:t>vapour</a:t>
            </a:r>
            <a:r>
              <a:rPr lang="en-US" sz="2200" dirty="0"/>
              <a:t> bleeding was used.</a:t>
            </a:r>
          </a:p>
          <a:p>
            <a:pPr lvl="0"/>
            <a:r>
              <a:rPr lang="en-US" sz="2200" dirty="0"/>
              <a:t>Calculate the total amount of exhaust steam required if the 10 tons are bled from the first effect evaporator. </a:t>
            </a:r>
          </a:p>
          <a:p>
            <a:pPr lvl="0"/>
            <a:r>
              <a:rPr lang="en-US" sz="2200" dirty="0"/>
              <a:t>Calculate the total amount of exhaust steam required if the 10 tons is bled from the second effect evaporator. </a:t>
            </a:r>
          </a:p>
          <a:p>
            <a:pPr lvl="0"/>
            <a:r>
              <a:rPr lang="en-US" sz="2200" dirty="0"/>
              <a:t>Calculate the total amount of exhaust steam required if the 10 tons is bled from the first effect and 10 tons is bled from the second effect.</a:t>
            </a:r>
          </a:p>
        </p:txBody>
      </p:sp>
    </p:spTree>
    <p:extLst>
      <p:ext uri="{BB962C8B-B14F-4D97-AF65-F5344CB8AC3E}">
        <p14:creationId xmlns:p14="http://schemas.microsoft.com/office/powerpoint/2010/main" val="1280049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Background (cont.)</a:t>
            </a:r>
            <a:endParaRPr lang="en-ZA" sz="4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4166" y="2420888"/>
            <a:ext cx="826643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4398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during evaporation </a:t>
            </a:r>
            <a:endParaRPr lang="en-ZA" sz="3600" dirty="0"/>
          </a:p>
        </p:txBody>
      </p:sp>
      <p:sp>
        <p:nvSpPr>
          <p:cNvPr id="5" name="Content Placeholder 2"/>
          <p:cNvSpPr>
            <a:spLocks noGrp="1"/>
          </p:cNvSpPr>
          <p:nvPr>
            <p:ph idx="1"/>
          </p:nvPr>
        </p:nvSpPr>
        <p:spPr>
          <a:xfrm>
            <a:off x="251520" y="1556792"/>
            <a:ext cx="8712968" cy="5184576"/>
          </a:xfrm>
          <a:solidFill>
            <a:schemeClr val="bg1">
              <a:lumMod val="95000"/>
              <a:alpha val="75000"/>
            </a:schemeClr>
          </a:solidFill>
          <a:scene3d>
            <a:camera prst="orthographicFront"/>
            <a:lightRig rig="threePt" dir="t"/>
          </a:scene3d>
          <a:sp3d>
            <a:bevelT/>
          </a:sp3d>
        </p:spPr>
        <p:txBody>
          <a:bodyPr>
            <a:noAutofit/>
          </a:bodyPr>
          <a:lstStyle/>
          <a:p>
            <a:r>
              <a:rPr lang="en-US" dirty="0" smtClean="0"/>
              <a:t>Increase in purity</a:t>
            </a:r>
          </a:p>
          <a:p>
            <a:r>
              <a:rPr lang="en-US" dirty="0" smtClean="0"/>
              <a:t>Reducing sugar ration (the ratio of reducing sugars to pol)</a:t>
            </a:r>
          </a:p>
          <a:p>
            <a:r>
              <a:rPr lang="en-US" dirty="0" smtClean="0"/>
              <a:t>Precipitation of non-sugars</a:t>
            </a:r>
          </a:p>
          <a:p>
            <a:r>
              <a:rPr lang="en-US" dirty="0" smtClean="0"/>
              <a:t>Sucrose decomposition : Inversion</a:t>
            </a:r>
          </a:p>
          <a:p>
            <a:r>
              <a:rPr lang="en-US" dirty="0" smtClean="0"/>
              <a:t>Degradation of reducing sugars</a:t>
            </a:r>
          </a:p>
          <a:p>
            <a:r>
              <a:rPr lang="en-US" dirty="0" err="1" smtClean="0"/>
              <a:t>Colour</a:t>
            </a:r>
            <a:r>
              <a:rPr lang="en-US" dirty="0" smtClean="0"/>
              <a:t> formation</a:t>
            </a:r>
          </a:p>
          <a:p>
            <a:r>
              <a:rPr lang="en-US" dirty="0" smtClean="0"/>
              <a:t>Change in pH</a:t>
            </a:r>
            <a:endParaRPr lang="en-ZA" dirty="0" smtClean="0"/>
          </a:p>
        </p:txBody>
      </p:sp>
    </p:spTree>
    <p:extLst>
      <p:ext uri="{BB962C8B-B14F-4D97-AF65-F5344CB8AC3E}">
        <p14:creationId xmlns:p14="http://schemas.microsoft.com/office/powerpoint/2010/main" val="4181822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Increase in Purity</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dirty="0"/>
              <a:t>Under normal conditions there should be a slight increase in purity from clear juice to syrup. </a:t>
            </a:r>
            <a:endParaRPr lang="en-US" dirty="0" smtClean="0"/>
          </a:p>
          <a:p>
            <a:r>
              <a:rPr lang="en-US" dirty="0" smtClean="0"/>
              <a:t>This </a:t>
            </a:r>
            <a:r>
              <a:rPr lang="en-US" dirty="0"/>
              <a:t>increase in purity is as a result of:</a:t>
            </a:r>
          </a:p>
          <a:p>
            <a:pPr lvl="1"/>
            <a:r>
              <a:rPr lang="en-US" sz="3200" dirty="0"/>
              <a:t>A change in the specific rotation of certain non-sucrose components specifically reducing sugars under the influence of temperature</a:t>
            </a:r>
          </a:p>
          <a:p>
            <a:pPr lvl="1"/>
            <a:r>
              <a:rPr lang="en-US" sz="3200" dirty="0"/>
              <a:t>Precipitation / removal of some non-sugars.</a:t>
            </a:r>
          </a:p>
        </p:txBody>
      </p:sp>
    </p:spTree>
    <p:extLst>
      <p:ext uri="{BB962C8B-B14F-4D97-AF65-F5344CB8AC3E}">
        <p14:creationId xmlns:p14="http://schemas.microsoft.com/office/powerpoint/2010/main" val="42479335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Reducing sugar ratio</a:t>
            </a:r>
            <a:endParaRPr lang="en-ZA" sz="3600" dirty="0"/>
          </a:p>
        </p:txBody>
      </p:sp>
      <p:sp>
        <p:nvSpPr>
          <p:cNvPr id="5" name="Content Placeholder 2"/>
          <p:cNvSpPr>
            <a:spLocks noGrp="1"/>
          </p:cNvSpPr>
          <p:nvPr>
            <p:ph idx="1"/>
          </p:nvPr>
        </p:nvSpPr>
        <p:spPr>
          <a:xfrm>
            <a:off x="323528" y="1556792"/>
            <a:ext cx="4536504" cy="5184576"/>
          </a:xfrm>
          <a:solidFill>
            <a:schemeClr val="bg1">
              <a:lumMod val="95000"/>
              <a:alpha val="75000"/>
            </a:schemeClr>
          </a:solidFill>
          <a:scene3d>
            <a:camera prst="orthographicFront"/>
            <a:lightRig rig="threePt" dir="t"/>
          </a:scene3d>
          <a:sp3d>
            <a:bevelT/>
          </a:sp3d>
        </p:spPr>
        <p:txBody>
          <a:bodyPr>
            <a:noAutofit/>
          </a:bodyPr>
          <a:lstStyle/>
          <a:p>
            <a:r>
              <a:rPr lang="en-US" sz="2100" dirty="0"/>
              <a:t>Under normal conditions, a clear juice with a good pH (7.0 – 7.4) will record a small decrease in the reducing sugar ratio of between 4 – 6% from clear juice to syrup. </a:t>
            </a:r>
            <a:endParaRPr lang="en-US" sz="2100" dirty="0" smtClean="0"/>
          </a:p>
          <a:p>
            <a:r>
              <a:rPr lang="en-US" sz="2100" dirty="0"/>
              <a:t>D</a:t>
            </a:r>
            <a:r>
              <a:rPr lang="en-US" sz="2100" dirty="0" smtClean="0"/>
              <a:t>ecrease </a:t>
            </a:r>
            <a:r>
              <a:rPr lang="en-US" sz="2100" dirty="0"/>
              <a:t>is greater when the juice has been over-limed during the clarification stage.</a:t>
            </a:r>
          </a:p>
          <a:p>
            <a:r>
              <a:rPr lang="en-US" sz="2100" dirty="0"/>
              <a:t>L</a:t>
            </a:r>
            <a:r>
              <a:rPr lang="en-US" sz="2100" dirty="0" smtClean="0"/>
              <a:t>arge </a:t>
            </a:r>
            <a:r>
              <a:rPr lang="en-US" sz="2100" dirty="0"/>
              <a:t>decrease in the reducing sugar ratio indicates destruction of reducing sugars.</a:t>
            </a:r>
          </a:p>
          <a:p>
            <a:r>
              <a:rPr lang="en-US" sz="2100" dirty="0"/>
              <a:t>I</a:t>
            </a:r>
            <a:r>
              <a:rPr lang="en-US" sz="2100" dirty="0" smtClean="0"/>
              <a:t>ncrease </a:t>
            </a:r>
            <a:r>
              <a:rPr lang="en-US" sz="2100" dirty="0"/>
              <a:t>in the reducing sugar ratio or a reducing sugar ratio that remains constant indicates inversion.</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460" y="2348878"/>
            <a:ext cx="3860301" cy="214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33769" y="4540478"/>
            <a:ext cx="3707682" cy="369332"/>
          </a:xfrm>
          <a:prstGeom prst="rect">
            <a:avLst/>
          </a:prstGeom>
          <a:solidFill>
            <a:schemeClr val="bg1"/>
          </a:solidFill>
        </p:spPr>
        <p:txBody>
          <a:bodyPr wrap="none">
            <a:spAutoFit/>
          </a:bodyPr>
          <a:lstStyle/>
          <a:p>
            <a:r>
              <a:rPr lang="en-US" b="1" dirty="0"/>
              <a:t>CHANGE IN REDUCING SUGAR RATIO</a:t>
            </a:r>
            <a:endParaRPr lang="en-US" dirty="0"/>
          </a:p>
        </p:txBody>
      </p:sp>
    </p:spTree>
    <p:extLst>
      <p:ext uri="{BB962C8B-B14F-4D97-AF65-F5344CB8AC3E}">
        <p14:creationId xmlns:p14="http://schemas.microsoft.com/office/powerpoint/2010/main" val="2133745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Precipitation of non-sugars</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sz="3500" dirty="0"/>
              <a:t>The syrup, if diluted, has an increase in turbidly over that of clear juice. </a:t>
            </a:r>
            <a:endParaRPr lang="en-US" sz="3500" dirty="0" smtClean="0"/>
          </a:p>
          <a:p>
            <a:r>
              <a:rPr lang="en-US" sz="3500" dirty="0"/>
              <a:t>D</a:t>
            </a:r>
            <a:r>
              <a:rPr lang="en-US" sz="3500" dirty="0" smtClean="0"/>
              <a:t>ue </a:t>
            </a:r>
            <a:r>
              <a:rPr lang="en-US" sz="3500" dirty="0"/>
              <a:t>mainly to the post precipitation of certain non-sugars because of the high temperatures in the first evaporator vessel. </a:t>
            </a:r>
            <a:endParaRPr lang="en-US" sz="3500" dirty="0" smtClean="0"/>
          </a:p>
          <a:p>
            <a:r>
              <a:rPr lang="en-US" sz="3500" dirty="0"/>
              <a:t>N</a:t>
            </a:r>
            <a:r>
              <a:rPr lang="en-US" sz="3500" dirty="0" smtClean="0"/>
              <a:t>on-sugars </a:t>
            </a:r>
            <a:r>
              <a:rPr lang="en-US" sz="3500" dirty="0"/>
              <a:t>include silica and organic compounds</a:t>
            </a:r>
            <a:r>
              <a:rPr lang="en-US" sz="3500" dirty="0" smtClean="0"/>
              <a:t>.</a:t>
            </a:r>
            <a:endParaRPr lang="en-US" sz="3500" dirty="0"/>
          </a:p>
        </p:txBody>
      </p:sp>
    </p:spTree>
    <p:extLst>
      <p:ext uri="{BB962C8B-B14F-4D97-AF65-F5344CB8AC3E}">
        <p14:creationId xmlns:p14="http://schemas.microsoft.com/office/powerpoint/2010/main" val="4266437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a:t>
            </a:r>
            <a:br>
              <a:rPr lang="en-ZA" sz="3600" dirty="0" smtClean="0"/>
            </a:br>
            <a:r>
              <a:rPr lang="en-ZA" sz="3600" dirty="0" smtClean="0"/>
              <a:t>Sucrose decomposition : Inversion</a:t>
            </a:r>
            <a:endParaRPr lang="en-ZA" sz="3600" dirty="0"/>
          </a:p>
        </p:txBody>
      </p:sp>
      <p:sp>
        <p:nvSpPr>
          <p:cNvPr id="5" name="Content Placeholder 2"/>
          <p:cNvSpPr>
            <a:spLocks noGrp="1"/>
          </p:cNvSpPr>
          <p:nvPr>
            <p:ph idx="1"/>
          </p:nvPr>
        </p:nvSpPr>
        <p:spPr>
          <a:xfrm>
            <a:off x="251520" y="1484784"/>
            <a:ext cx="5184576" cy="5256584"/>
          </a:xfrm>
          <a:solidFill>
            <a:schemeClr val="bg1">
              <a:lumMod val="95000"/>
              <a:alpha val="75000"/>
            </a:schemeClr>
          </a:solidFill>
          <a:scene3d>
            <a:camera prst="orthographicFront"/>
            <a:lightRig rig="threePt" dir="t"/>
          </a:scene3d>
          <a:sp3d>
            <a:bevelT/>
          </a:sp3d>
        </p:spPr>
        <p:txBody>
          <a:bodyPr>
            <a:noAutofit/>
          </a:bodyPr>
          <a:lstStyle/>
          <a:p>
            <a:r>
              <a:rPr lang="en-US" sz="1900" dirty="0"/>
              <a:t>Inversion is the thermal and/ or acid decomposition of a sucrose solution to yield a mixture of glucose and fructose.</a:t>
            </a:r>
          </a:p>
          <a:p>
            <a:r>
              <a:rPr lang="en-US" sz="1900" dirty="0" smtClean="0"/>
              <a:t>More </a:t>
            </a:r>
            <a:r>
              <a:rPr lang="en-US" sz="1900" dirty="0"/>
              <a:t>marked the higher the temperatures, lower pH and the longer the time of exposure.</a:t>
            </a:r>
          </a:p>
          <a:p>
            <a:r>
              <a:rPr lang="en-US" sz="1900" dirty="0" smtClean="0"/>
              <a:t>Rate is </a:t>
            </a:r>
            <a:r>
              <a:rPr lang="en-US" sz="1900" dirty="0"/>
              <a:t>affected by pH, temperature and time.</a:t>
            </a:r>
          </a:p>
          <a:p>
            <a:pPr lvl="0"/>
            <a:r>
              <a:rPr lang="en-US" sz="1900" dirty="0" smtClean="0"/>
              <a:t>Directly </a:t>
            </a:r>
            <a:r>
              <a:rPr lang="en-US" sz="1900" dirty="0"/>
              <a:t>proportional to the time.</a:t>
            </a:r>
          </a:p>
          <a:p>
            <a:pPr lvl="0"/>
            <a:r>
              <a:rPr lang="en-US" sz="1900" dirty="0"/>
              <a:t>P</a:t>
            </a:r>
            <a:r>
              <a:rPr lang="en-US" sz="1900" dirty="0" smtClean="0"/>
              <a:t>roportional </a:t>
            </a:r>
            <a:r>
              <a:rPr lang="en-US" sz="1900" dirty="0"/>
              <a:t>to the H</a:t>
            </a:r>
            <a:r>
              <a:rPr lang="en-US" sz="1900" baseline="30000" dirty="0"/>
              <a:t>+</a:t>
            </a:r>
            <a:r>
              <a:rPr lang="en-US" sz="1900" dirty="0"/>
              <a:t> ion concentration (acidity). </a:t>
            </a:r>
            <a:endParaRPr lang="en-US" sz="1900" dirty="0" smtClean="0"/>
          </a:p>
          <a:p>
            <a:pPr lvl="0"/>
            <a:r>
              <a:rPr lang="en-US" sz="1900" dirty="0" smtClean="0"/>
              <a:t>The </a:t>
            </a:r>
            <a:r>
              <a:rPr lang="en-US" sz="1900" dirty="0"/>
              <a:t>rate increases tenfold for every 1 unit decrease in </a:t>
            </a:r>
            <a:r>
              <a:rPr lang="en-US" sz="1900" dirty="0" err="1"/>
              <a:t>pH.</a:t>
            </a:r>
            <a:r>
              <a:rPr lang="en-US" sz="1900" dirty="0"/>
              <a:t> At 100</a:t>
            </a:r>
            <a:r>
              <a:rPr lang="en-US" sz="1900" baseline="30000" dirty="0"/>
              <a:t>°</a:t>
            </a:r>
            <a:r>
              <a:rPr lang="en-US" sz="1900" dirty="0"/>
              <a:t>C and pH of 7.0 the rate is 0.021% inverted per hour. At pH of 6.0 the rate will increase to 0.21% inverted per hour.</a:t>
            </a:r>
          </a:p>
          <a:p>
            <a:pPr lvl="0"/>
            <a:r>
              <a:rPr lang="en-US" sz="1900" dirty="0" err="1"/>
              <a:t>I</a:t>
            </a:r>
            <a:r>
              <a:rPr lang="en-US" sz="1900" dirty="0" err="1" smtClean="0"/>
              <a:t>creases</a:t>
            </a:r>
            <a:r>
              <a:rPr lang="en-US" sz="1900" dirty="0" smtClean="0"/>
              <a:t> </a:t>
            </a:r>
            <a:r>
              <a:rPr lang="en-US" sz="1900" dirty="0"/>
              <a:t>rapidly with increase in temperature. If the inversion at 100</a:t>
            </a:r>
            <a:r>
              <a:rPr lang="en-US" sz="1900" baseline="30000" dirty="0"/>
              <a:t>°</a:t>
            </a:r>
            <a:r>
              <a:rPr lang="en-US" sz="1900" dirty="0"/>
              <a:t>C is 1.00 then the </a:t>
            </a:r>
            <a:r>
              <a:rPr lang="en-US" sz="1900" dirty="0" err="1"/>
              <a:t>the</a:t>
            </a:r>
            <a:r>
              <a:rPr lang="en-US" sz="1900" dirty="0"/>
              <a:t> rate at 120</a:t>
            </a:r>
            <a:r>
              <a:rPr lang="en-US" sz="1900" baseline="30000" dirty="0"/>
              <a:t>° </a:t>
            </a:r>
            <a:r>
              <a:rPr lang="en-US" sz="1900" dirty="0"/>
              <a:t>is 5.23 times faster.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132856"/>
            <a:ext cx="3548063"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078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a:t>
            </a:r>
            <a:br>
              <a:rPr lang="en-ZA" sz="3600" dirty="0" smtClean="0"/>
            </a:br>
            <a:r>
              <a:rPr lang="en-ZA" sz="3600" dirty="0" smtClean="0"/>
              <a:t>Sucrose decomposition : Inversion (cont.)</a:t>
            </a:r>
            <a:endParaRPr lang="en-ZA" sz="3600" dirty="0"/>
          </a:p>
        </p:txBody>
      </p:sp>
      <p:sp>
        <p:nvSpPr>
          <p:cNvPr id="5" name="Content Placeholder 2"/>
          <p:cNvSpPr>
            <a:spLocks noGrp="1"/>
          </p:cNvSpPr>
          <p:nvPr>
            <p:ph idx="1"/>
          </p:nvPr>
        </p:nvSpPr>
        <p:spPr>
          <a:xfrm>
            <a:off x="251520" y="1484784"/>
            <a:ext cx="8568952" cy="5256584"/>
          </a:xfrm>
          <a:solidFill>
            <a:schemeClr val="bg1">
              <a:lumMod val="95000"/>
              <a:alpha val="75000"/>
            </a:schemeClr>
          </a:solidFill>
          <a:scene3d>
            <a:camera prst="orthographicFront"/>
            <a:lightRig rig="threePt" dir="t"/>
          </a:scene3d>
          <a:sp3d>
            <a:bevelT/>
          </a:sp3d>
        </p:spPr>
        <p:txBody>
          <a:bodyPr>
            <a:noAutofit/>
          </a:bodyPr>
          <a:lstStyle/>
          <a:p>
            <a:r>
              <a:rPr lang="en-US" sz="1900" dirty="0" smtClean="0"/>
              <a:t>See Temperature and Time Inversion Tables</a:t>
            </a:r>
          </a:p>
          <a:p>
            <a:r>
              <a:rPr lang="en-US" sz="2000" dirty="0"/>
              <a:t>Under normal operating conditions it is difficult to determine analytically the exact amount of sucrose that has been inverted as the process steams already contain amounts of reducing sugars. </a:t>
            </a:r>
            <a:endParaRPr lang="en-US" sz="2000" dirty="0" smtClean="0"/>
          </a:p>
          <a:p>
            <a:r>
              <a:rPr lang="en-US" sz="2000" dirty="0" smtClean="0"/>
              <a:t>An </a:t>
            </a:r>
            <a:r>
              <a:rPr lang="en-US" sz="2000" dirty="0"/>
              <a:t>increase in the reducing sugars ratio would normally be indicative of sucrose destruction by inversion.</a:t>
            </a:r>
          </a:p>
          <a:p>
            <a:r>
              <a:rPr lang="en-US" sz="2000" dirty="0"/>
              <a:t>An assessment of the potential sucrose losses where no information on operating temperature or pH (measured at operating temperature) is available, is possible using changes in the reducing sugar ratio, preferably the glucose ratio.</a:t>
            </a:r>
          </a:p>
          <a:p>
            <a:r>
              <a:rPr lang="en-US" sz="2000" dirty="0"/>
              <a:t>Acid juice and high temperatures in the first and second vessels are conducive to inversion of sucrose to glucose and fructose.</a:t>
            </a:r>
            <a:endParaRPr lang="en-US" sz="19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57" y="5661248"/>
            <a:ext cx="812459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642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1484784"/>
            <a:ext cx="8568952" cy="5256584"/>
          </a:xfrm>
          <a:solidFill>
            <a:schemeClr val="bg1">
              <a:lumMod val="95000"/>
              <a:alpha val="75000"/>
            </a:schemeClr>
          </a:solidFill>
          <a:scene3d>
            <a:camera prst="orthographicFront"/>
            <a:lightRig rig="threePt" dir="t"/>
          </a:scene3d>
          <a:sp3d>
            <a:bevelT/>
          </a:sp3d>
        </p:spPr>
        <p:txBody>
          <a:bodyPr>
            <a:noAutofit/>
          </a:bodyPr>
          <a:lstStyle/>
          <a:p>
            <a:r>
              <a:rPr lang="en-US" sz="2600" dirty="0"/>
              <a:t>I</a:t>
            </a:r>
            <a:r>
              <a:rPr lang="en-US" sz="2600" dirty="0" smtClean="0"/>
              <a:t>s </a:t>
            </a:r>
            <a:r>
              <a:rPr lang="en-US" sz="2600" dirty="0"/>
              <a:t>a function of pH, temperature and reaction (retention) time. </a:t>
            </a:r>
            <a:endParaRPr lang="en-US" sz="2600" dirty="0" smtClean="0"/>
          </a:p>
          <a:p>
            <a:r>
              <a:rPr lang="en-US" sz="2600" dirty="0" smtClean="0"/>
              <a:t>Alkaline </a:t>
            </a:r>
            <a:r>
              <a:rPr lang="en-US" sz="2600" dirty="0"/>
              <a:t>juice and high temperatures in the first and second vessels are conducive to the degradation of glucose and fructose and the formation of organic acids and dark </a:t>
            </a:r>
            <a:r>
              <a:rPr lang="en-US" sz="2600" dirty="0" err="1"/>
              <a:t>coloured</a:t>
            </a:r>
            <a:r>
              <a:rPr lang="en-US" sz="2600" dirty="0"/>
              <a:t> compounds. </a:t>
            </a:r>
            <a:endParaRPr lang="en-US" sz="2600" dirty="0" smtClean="0"/>
          </a:p>
          <a:p>
            <a:r>
              <a:rPr lang="en-US" sz="2600" dirty="0" smtClean="0"/>
              <a:t>These </a:t>
            </a:r>
            <a:r>
              <a:rPr lang="en-US" sz="2600" dirty="0"/>
              <a:t>products cause viscosity problems later on in the process.  </a:t>
            </a:r>
            <a:endParaRPr lang="en-US" sz="2600" dirty="0" smtClean="0"/>
          </a:p>
          <a:p>
            <a:r>
              <a:rPr lang="en-US" sz="2600" dirty="0" smtClean="0"/>
              <a:t>A </a:t>
            </a:r>
            <a:r>
              <a:rPr lang="en-US" sz="2600" dirty="0"/>
              <a:t>decrease in the reducing sugar ratio results mainly from the destruction of reducing sugars.</a:t>
            </a:r>
          </a:p>
          <a:p>
            <a:r>
              <a:rPr lang="en-US" sz="2600" dirty="0"/>
              <a:t>Destruction increases with temperature, increases with the time and increases as pH increases.</a:t>
            </a:r>
            <a:endParaRPr lang="en-US" sz="2600"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smtClean="0"/>
              <a:t>Chemical changes: Degradation of reducing sugars</a:t>
            </a:r>
            <a:endParaRPr lang="en-ZA" sz="3200" dirty="0"/>
          </a:p>
        </p:txBody>
      </p:sp>
    </p:spTree>
    <p:extLst>
      <p:ext uri="{BB962C8B-B14F-4D97-AF65-F5344CB8AC3E}">
        <p14:creationId xmlns:p14="http://schemas.microsoft.com/office/powerpoint/2010/main" val="3357724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67544" y="1556792"/>
            <a:ext cx="8208912" cy="5184576"/>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charset="0"/>
              <a:buChar char="•"/>
            </a:pPr>
            <a:endParaRPr lang="en-ZA" sz="3000" dirty="0" smtClean="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Colour Formation</a:t>
            </a:r>
            <a:endParaRPr lang="en-ZA" sz="3600" dirty="0"/>
          </a:p>
        </p:txBody>
      </p:sp>
      <p:sp>
        <p:nvSpPr>
          <p:cNvPr id="7" name="Content Placeholder 6"/>
          <p:cNvSpPr>
            <a:spLocks noGrp="1"/>
          </p:cNvSpPr>
          <p:nvPr>
            <p:ph idx="1"/>
          </p:nvPr>
        </p:nvSpPr>
        <p:spPr>
          <a:xfrm>
            <a:off x="468313" y="1557338"/>
            <a:ext cx="8207375" cy="4595104"/>
          </a:xfrm>
          <a:prstGeom prst="rect">
            <a:avLst/>
          </a:prstGeom>
        </p:spPr>
        <p:txBody>
          <a:bodyPr>
            <a:spAutoFit/>
          </a:bodyPr>
          <a:lstStyle/>
          <a:p>
            <a:r>
              <a:rPr lang="en-US" sz="1900" dirty="0"/>
              <a:t>M</a:t>
            </a:r>
            <a:r>
              <a:rPr lang="en-US" sz="1900" dirty="0" smtClean="0"/>
              <a:t>ain </a:t>
            </a:r>
            <a:r>
              <a:rPr lang="en-US" sz="1900" dirty="0"/>
              <a:t>sources of </a:t>
            </a:r>
            <a:r>
              <a:rPr lang="en-US" sz="1900" dirty="0" err="1"/>
              <a:t>colour</a:t>
            </a:r>
            <a:r>
              <a:rPr lang="en-US" sz="1900" dirty="0"/>
              <a:t> in evaporator syrup </a:t>
            </a:r>
            <a:r>
              <a:rPr lang="en-US" sz="1900" dirty="0" smtClean="0"/>
              <a:t>are </a:t>
            </a:r>
            <a:r>
              <a:rPr lang="en-US" sz="1900" dirty="0"/>
              <a:t>formed in the sugar cane </a:t>
            </a:r>
            <a:r>
              <a:rPr lang="en-US" sz="1900" dirty="0" smtClean="0"/>
              <a:t>itself</a:t>
            </a:r>
          </a:p>
          <a:p>
            <a:r>
              <a:rPr lang="en-US" sz="1900" dirty="0" smtClean="0"/>
              <a:t>The </a:t>
            </a:r>
            <a:r>
              <a:rPr lang="en-US" sz="1900" dirty="0"/>
              <a:t>amount present is dependent on cane age, level of stress (drought) and the amount of extraneous matter crushed.</a:t>
            </a:r>
          </a:p>
          <a:p>
            <a:r>
              <a:rPr lang="en-US" sz="1900" dirty="0"/>
              <a:t>The darkening of final syrup </a:t>
            </a:r>
            <a:r>
              <a:rPr lang="en-US" sz="1900" dirty="0" smtClean="0"/>
              <a:t>is largely </a:t>
            </a:r>
            <a:r>
              <a:rPr lang="en-US" sz="1900" dirty="0"/>
              <a:t>a result of concentrating the </a:t>
            </a:r>
            <a:r>
              <a:rPr lang="en-US" sz="1900" dirty="0" err="1"/>
              <a:t>colour</a:t>
            </a:r>
            <a:r>
              <a:rPr lang="en-US" sz="1900" dirty="0"/>
              <a:t> bodies already present.</a:t>
            </a:r>
          </a:p>
          <a:p>
            <a:r>
              <a:rPr lang="en-US" sz="1900" dirty="0"/>
              <a:t>A certain amount of </a:t>
            </a:r>
            <a:r>
              <a:rPr lang="en-US" sz="1900" dirty="0" err="1"/>
              <a:t>colour</a:t>
            </a:r>
            <a:r>
              <a:rPr lang="en-US" sz="1900" dirty="0"/>
              <a:t> can be formed in the evaporator </a:t>
            </a:r>
            <a:r>
              <a:rPr lang="en-US" sz="1900" dirty="0" smtClean="0"/>
              <a:t>by the </a:t>
            </a:r>
            <a:r>
              <a:rPr lang="en-US" sz="1900" dirty="0"/>
              <a:t>degradation products of reducing sugars. </a:t>
            </a:r>
            <a:endParaRPr lang="en-US" sz="1900" dirty="0" smtClean="0"/>
          </a:p>
          <a:p>
            <a:r>
              <a:rPr lang="en-US" sz="1900" dirty="0" smtClean="0"/>
              <a:t>This </a:t>
            </a:r>
            <a:r>
              <a:rPr lang="en-US" sz="1900" dirty="0"/>
              <a:t>is evident by the increase in </a:t>
            </a:r>
            <a:r>
              <a:rPr lang="en-US" sz="1900" dirty="0" err="1"/>
              <a:t>colour</a:t>
            </a:r>
            <a:r>
              <a:rPr lang="en-US" sz="1900" dirty="0"/>
              <a:t> observed in diluted syrup. </a:t>
            </a:r>
            <a:endParaRPr lang="en-US" sz="1900" dirty="0" smtClean="0"/>
          </a:p>
          <a:p>
            <a:r>
              <a:rPr lang="en-US" sz="1900" dirty="0" err="1" smtClean="0"/>
              <a:t>Colour</a:t>
            </a:r>
            <a:r>
              <a:rPr lang="en-US" sz="1900" dirty="0" smtClean="0"/>
              <a:t> </a:t>
            </a:r>
            <a:r>
              <a:rPr lang="en-US" sz="1900" dirty="0"/>
              <a:t>formation occurs mainly in the first vessels of the evaporator which correspond to high temperatures and slightly alkaline or neutral conditions. </a:t>
            </a:r>
            <a:endParaRPr lang="en-US" sz="1900" dirty="0" smtClean="0"/>
          </a:p>
          <a:p>
            <a:r>
              <a:rPr lang="en-US" sz="1900" dirty="0" smtClean="0"/>
              <a:t>Suitable </a:t>
            </a:r>
            <a:r>
              <a:rPr lang="en-US" sz="1900" dirty="0"/>
              <a:t>pH control and short retention times in these effects have brought this under control.</a:t>
            </a:r>
          </a:p>
          <a:p>
            <a:r>
              <a:rPr lang="en-US" sz="1900" dirty="0"/>
              <a:t>U</a:t>
            </a:r>
            <a:r>
              <a:rPr lang="en-US" sz="1900" dirty="0" smtClean="0"/>
              <a:t>nder </a:t>
            </a:r>
            <a:r>
              <a:rPr lang="en-US" sz="1900" dirty="0"/>
              <a:t>alkaline conditions, reducing sugars break down to form </a:t>
            </a:r>
            <a:r>
              <a:rPr lang="en-US" sz="1900" dirty="0" err="1"/>
              <a:t>colour</a:t>
            </a:r>
            <a:r>
              <a:rPr lang="en-US" sz="1900" dirty="0"/>
              <a:t> </a:t>
            </a:r>
            <a:r>
              <a:rPr lang="en-US" sz="1900" dirty="0" smtClean="0"/>
              <a:t>compounds</a:t>
            </a:r>
            <a:r>
              <a:rPr lang="en-US" sz="1900" dirty="0"/>
              <a:t> </a:t>
            </a:r>
            <a:r>
              <a:rPr lang="en-US" sz="1900" dirty="0" smtClean="0"/>
              <a:t>(</a:t>
            </a:r>
            <a:r>
              <a:rPr lang="en-US" sz="1900" dirty="0" err="1" smtClean="0"/>
              <a:t>melanoidin</a:t>
            </a:r>
            <a:r>
              <a:rPr lang="en-US" sz="1900" dirty="0" smtClean="0"/>
              <a:t> pigments)</a:t>
            </a:r>
            <a:endParaRPr lang="en-US" sz="1900" dirty="0"/>
          </a:p>
        </p:txBody>
      </p:sp>
    </p:spTree>
    <p:extLst>
      <p:ext uri="{BB962C8B-B14F-4D97-AF65-F5344CB8AC3E}">
        <p14:creationId xmlns:p14="http://schemas.microsoft.com/office/powerpoint/2010/main" val="5794961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600" dirty="0" smtClean="0"/>
              <a:t>Chemical changes: Change in pH</a:t>
            </a:r>
            <a:endParaRPr lang="en-ZA" sz="3600" dirty="0"/>
          </a:p>
        </p:txBody>
      </p:sp>
      <p:sp>
        <p:nvSpPr>
          <p:cNvPr id="5" name="Content Placeholder 2"/>
          <p:cNvSpPr>
            <a:spLocks noGrp="1"/>
          </p:cNvSpPr>
          <p:nvPr>
            <p:ph idx="1"/>
          </p:nvPr>
        </p:nvSpPr>
        <p:spPr>
          <a:xfrm>
            <a:off x="467544" y="1556792"/>
            <a:ext cx="8208912" cy="5184576"/>
          </a:xfrm>
          <a:solidFill>
            <a:schemeClr val="bg1">
              <a:lumMod val="95000"/>
              <a:alpha val="75000"/>
            </a:schemeClr>
          </a:solidFill>
          <a:scene3d>
            <a:camera prst="orthographicFront"/>
            <a:lightRig rig="threePt" dir="t"/>
          </a:scene3d>
          <a:sp3d>
            <a:bevelT/>
          </a:sp3d>
        </p:spPr>
        <p:txBody>
          <a:bodyPr>
            <a:noAutofit/>
          </a:bodyPr>
          <a:lstStyle/>
          <a:p>
            <a:r>
              <a:rPr lang="en-US" sz="2400" dirty="0"/>
              <a:t>During evaporation pH decreases from a value typically around 7.0 to 7.2 to a value of 6.3 to 6.5 but </a:t>
            </a:r>
            <a:r>
              <a:rPr lang="en-US" sz="2400" dirty="0" smtClean="0"/>
              <a:t>may </a:t>
            </a:r>
            <a:r>
              <a:rPr lang="en-US" sz="2400" dirty="0"/>
              <a:t>in some cases drop as low as 5.5.</a:t>
            </a:r>
          </a:p>
          <a:p>
            <a:pPr marL="0" indent="0">
              <a:buNone/>
            </a:pPr>
            <a:r>
              <a:rPr lang="en-US" sz="2400" dirty="0"/>
              <a:t>This drop in pH is due to the following factors:</a:t>
            </a:r>
          </a:p>
          <a:p>
            <a:pPr lvl="0"/>
            <a:r>
              <a:rPr lang="en-US" sz="2400" dirty="0"/>
              <a:t>As evaporation progresses, the existing acids become more concentrated, making the solution more acidic.</a:t>
            </a:r>
          </a:p>
          <a:p>
            <a:pPr lvl="0"/>
            <a:r>
              <a:rPr lang="en-US" sz="2400" dirty="0"/>
              <a:t>Decomposition of reducing sugars to form organic acids.</a:t>
            </a:r>
          </a:p>
          <a:p>
            <a:pPr lvl="0"/>
            <a:r>
              <a:rPr lang="en-US" sz="2400" dirty="0"/>
              <a:t>Loss of alkaline volatiles such as ammonia.</a:t>
            </a:r>
          </a:p>
          <a:p>
            <a:r>
              <a:rPr lang="en-US" sz="2400" dirty="0" smtClean="0"/>
              <a:t>Thus, </a:t>
            </a:r>
            <a:r>
              <a:rPr lang="en-US" sz="2400" dirty="0"/>
              <a:t>a combination of high concentration and high temperature will produce conditions of low pH and thus increased inversion.</a:t>
            </a:r>
          </a:p>
        </p:txBody>
      </p:sp>
    </p:spTree>
    <p:extLst>
      <p:ext uri="{BB962C8B-B14F-4D97-AF65-F5344CB8AC3E}">
        <p14:creationId xmlns:p14="http://schemas.microsoft.com/office/powerpoint/2010/main" val="1607745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Evaporation Principles</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dirty="0" smtClean="0"/>
              <a:t>Clarification removes materials that would interfere with subsequent processing</a:t>
            </a:r>
          </a:p>
          <a:p>
            <a:r>
              <a:rPr lang="en-US" dirty="0" smtClean="0"/>
              <a:t>The next step is to eliminate the remaining unwanted component which is water, in order to recover the sucrose</a:t>
            </a:r>
          </a:p>
          <a:p>
            <a:r>
              <a:rPr lang="en-US" dirty="0" smtClean="0"/>
              <a:t>As water is removed the sucrose and the other remaining impurities become more concentrated</a:t>
            </a:r>
          </a:p>
          <a:p>
            <a:r>
              <a:rPr lang="en-US" dirty="0" smtClean="0"/>
              <a:t>When solution is saturated crystals will begin to appear in the liquid</a:t>
            </a:r>
          </a:p>
          <a:p>
            <a:r>
              <a:rPr lang="en-US" dirty="0" smtClean="0"/>
              <a:t>Two stages are required for this process:</a:t>
            </a:r>
          </a:p>
          <a:p>
            <a:pPr lvl="1"/>
            <a:r>
              <a:rPr lang="en-US" dirty="0" smtClean="0"/>
              <a:t>Evaporation from initial brix of 12° to 65°</a:t>
            </a:r>
          </a:p>
          <a:p>
            <a:pPr lvl="1"/>
            <a:r>
              <a:rPr lang="en-US" dirty="0" smtClean="0"/>
              <a:t>Sucrose crystallizes – evaporative </a:t>
            </a:r>
            <a:r>
              <a:rPr lang="en-US" dirty="0" err="1" smtClean="0"/>
              <a:t>crystallisation</a:t>
            </a:r>
            <a:endParaRPr lang="en-US" dirty="0"/>
          </a:p>
        </p:txBody>
      </p:sp>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US" sz="4400" dirty="0" smtClean="0"/>
              <a:t>Boundary between evaporation and sugar boiling</a:t>
            </a:r>
            <a:endParaRPr lang="en-US" sz="4400" dirty="0"/>
          </a:p>
        </p:txBody>
      </p:sp>
      <p:sp>
        <p:nvSpPr>
          <p:cNvPr id="2" name="Content Placeholder 1"/>
          <p:cNvSpPr>
            <a:spLocks noGrp="1"/>
          </p:cNvSpPr>
          <p:nvPr>
            <p:ph idx="1"/>
          </p:nvPr>
        </p:nvSpPr>
        <p:spPr/>
        <p:txBody>
          <a:bodyPr/>
          <a:lstStyle/>
          <a:p>
            <a:r>
              <a:rPr lang="en-US" dirty="0" smtClean="0"/>
              <a:t>Sugar begins to </a:t>
            </a:r>
            <a:r>
              <a:rPr lang="en-US" dirty="0" err="1" smtClean="0"/>
              <a:t>crystallise</a:t>
            </a:r>
            <a:r>
              <a:rPr lang="en-US" dirty="0" smtClean="0"/>
              <a:t> around 78 - 89°Bx</a:t>
            </a:r>
          </a:p>
          <a:p>
            <a:r>
              <a:rPr lang="en-US" dirty="0" smtClean="0"/>
              <a:t>Evaporation can be carried out up to 72 - 75°Bx depending on impurities present</a:t>
            </a:r>
          </a:p>
          <a:p>
            <a:r>
              <a:rPr lang="en-US" dirty="0" smtClean="0"/>
              <a:t>Sugar boilers require syrup capable of dissolving further sucrose so that false grain can be dissolved</a:t>
            </a:r>
          </a:p>
          <a:p>
            <a:r>
              <a:rPr lang="en-US" dirty="0" smtClean="0"/>
              <a:t>Thus, a </a:t>
            </a:r>
            <a:r>
              <a:rPr lang="en-US" dirty="0" err="1" smtClean="0"/>
              <a:t>Bx</a:t>
            </a:r>
            <a:r>
              <a:rPr lang="en-US" dirty="0" smtClean="0"/>
              <a:t> of 72° is never exceeded</a:t>
            </a:r>
          </a:p>
          <a:p>
            <a:r>
              <a:rPr lang="en-US" dirty="0" smtClean="0"/>
              <a:t>Evaporation continues up to 65 - 68°Bx</a:t>
            </a:r>
            <a:endParaRPr lang="en-US" dirty="0"/>
          </a:p>
        </p:txBody>
      </p:sp>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Quantity of H</a:t>
            </a:r>
            <a:r>
              <a:rPr lang="en-ZA" sz="4800" baseline="-25000" dirty="0" smtClean="0"/>
              <a:t>2</a:t>
            </a:r>
            <a:r>
              <a:rPr lang="en-ZA" sz="4800" dirty="0" smtClean="0"/>
              <a:t>O to be evaporated</a:t>
            </a:r>
            <a:endParaRPr lang="en-ZA" sz="48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rmAutofit/>
          </a:bodyPr>
          <a:lstStyle/>
          <a:p>
            <a:pPr>
              <a:spcBef>
                <a:spcPts val="0"/>
              </a:spcBef>
            </a:pPr>
            <a:r>
              <a:rPr lang="en-US" sz="1200" b="1" dirty="0"/>
              <a:t>Let:	</a:t>
            </a:r>
            <a:endParaRPr lang="en-US" sz="1200" b="1" dirty="0" smtClean="0"/>
          </a:p>
          <a:p>
            <a:pPr lvl="1">
              <a:spcBef>
                <a:spcPts val="0"/>
              </a:spcBef>
            </a:pPr>
            <a:r>
              <a:rPr lang="en-US" sz="1200" b="1" dirty="0" smtClean="0"/>
              <a:t>BJ </a:t>
            </a:r>
            <a:r>
              <a:rPr lang="en-US" sz="1200" dirty="0"/>
              <a:t>= brix of juice (</a:t>
            </a:r>
            <a:r>
              <a:rPr lang="en-US" sz="1200" baseline="30000" dirty="0"/>
              <a:t>°</a:t>
            </a:r>
            <a:r>
              <a:rPr lang="en-US" sz="1200" dirty="0" err="1"/>
              <a:t>Bx</a:t>
            </a:r>
            <a:r>
              <a:rPr lang="en-US" sz="1200" dirty="0"/>
              <a:t>)</a:t>
            </a:r>
          </a:p>
          <a:p>
            <a:pPr lvl="1">
              <a:spcBef>
                <a:spcPts val="0"/>
              </a:spcBef>
            </a:pPr>
            <a:r>
              <a:rPr lang="en-US" sz="1200" b="1" dirty="0" smtClean="0"/>
              <a:t>BS </a:t>
            </a:r>
            <a:r>
              <a:rPr lang="en-US" sz="1200" dirty="0"/>
              <a:t>= brix of syrup (</a:t>
            </a:r>
            <a:r>
              <a:rPr lang="en-US" sz="1200" baseline="30000" dirty="0"/>
              <a:t>°</a:t>
            </a:r>
            <a:r>
              <a:rPr lang="en-US" sz="1200" dirty="0" err="1"/>
              <a:t>Bx</a:t>
            </a:r>
            <a:r>
              <a:rPr lang="en-US" sz="1200" dirty="0"/>
              <a:t>)</a:t>
            </a:r>
          </a:p>
          <a:p>
            <a:pPr lvl="1">
              <a:spcBef>
                <a:spcPts val="0"/>
              </a:spcBef>
            </a:pPr>
            <a:r>
              <a:rPr lang="en-US" sz="1200" b="1" dirty="0" smtClean="0"/>
              <a:t>E </a:t>
            </a:r>
            <a:r>
              <a:rPr lang="en-US" sz="1200" dirty="0"/>
              <a:t>= mass of water evaporated (mass/time)</a:t>
            </a:r>
          </a:p>
          <a:p>
            <a:pPr lvl="1">
              <a:spcBef>
                <a:spcPts val="0"/>
              </a:spcBef>
            </a:pPr>
            <a:r>
              <a:rPr lang="en-US" sz="1200" b="1" dirty="0" smtClean="0"/>
              <a:t>J </a:t>
            </a:r>
            <a:r>
              <a:rPr lang="en-US" sz="1200" dirty="0"/>
              <a:t>=</a:t>
            </a:r>
            <a:r>
              <a:rPr lang="en-US" sz="1200" b="1" dirty="0"/>
              <a:t> </a:t>
            </a:r>
            <a:r>
              <a:rPr lang="en-US" sz="1200" dirty="0"/>
              <a:t>mass of clear juice</a:t>
            </a:r>
            <a:r>
              <a:rPr lang="en-US" sz="1200" b="1" dirty="0"/>
              <a:t> </a:t>
            </a:r>
            <a:r>
              <a:rPr lang="en-US" sz="1200" dirty="0"/>
              <a:t>(mass/time)</a:t>
            </a:r>
          </a:p>
          <a:p>
            <a:pPr lvl="1">
              <a:spcBef>
                <a:spcPts val="0"/>
              </a:spcBef>
            </a:pPr>
            <a:r>
              <a:rPr lang="en-US" sz="1200" b="1" dirty="0" smtClean="0"/>
              <a:t>S </a:t>
            </a:r>
            <a:r>
              <a:rPr lang="en-US" sz="1200" dirty="0"/>
              <a:t>=</a:t>
            </a:r>
            <a:r>
              <a:rPr lang="en-US" sz="1200" b="1" dirty="0"/>
              <a:t> </a:t>
            </a:r>
            <a:r>
              <a:rPr lang="en-US" sz="1200" dirty="0"/>
              <a:t>mass of syrup (mass/time)</a:t>
            </a:r>
          </a:p>
          <a:p>
            <a:pPr>
              <a:spcBef>
                <a:spcPts val="0"/>
              </a:spcBef>
            </a:pPr>
            <a:endParaRPr lang="en-US" sz="1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52936"/>
            <a:ext cx="5402262"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2824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300" dirty="0" smtClean="0"/>
              <a:t>Quantity </a:t>
            </a:r>
            <a:r>
              <a:rPr lang="en-ZA" sz="4300" dirty="0"/>
              <a:t>of H</a:t>
            </a:r>
            <a:r>
              <a:rPr lang="en-ZA" sz="4300" baseline="-25000" dirty="0"/>
              <a:t>2</a:t>
            </a:r>
            <a:r>
              <a:rPr lang="en-ZA" sz="4300" dirty="0"/>
              <a:t>O to be </a:t>
            </a:r>
            <a:r>
              <a:rPr lang="en-ZA" sz="4300" dirty="0" smtClean="0"/>
              <a:t>evaporated</a:t>
            </a:r>
            <a:endParaRPr lang="en-ZA" sz="4300" dirty="0"/>
          </a:p>
        </p:txBody>
      </p:sp>
      <p:pic>
        <p:nvPicPr>
          <p:cNvPr id="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2060848"/>
            <a:ext cx="799760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4787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Pressure and Boiling Point</a:t>
            </a:r>
            <a:endParaRPr lang="en-ZA" sz="4800" dirty="0"/>
          </a:p>
        </p:txBody>
      </p:sp>
      <p:sp>
        <p:nvSpPr>
          <p:cNvPr id="5" name="Content Placeholder 2"/>
          <p:cNvSpPr>
            <a:spLocks noGrp="1"/>
          </p:cNvSpPr>
          <p:nvPr>
            <p:ph idx="1"/>
          </p:nvPr>
        </p:nvSpPr>
        <p:spPr>
          <a:xfrm>
            <a:off x="107504" y="1600200"/>
            <a:ext cx="8856984" cy="4925144"/>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sz="2400" dirty="0"/>
              <a:t>The temperature at which water boils is determined by the pressure on its surface.</a:t>
            </a:r>
            <a:endParaRPr lang="en-US" sz="2400" dirty="0"/>
          </a:p>
          <a:p>
            <a:pPr>
              <a:spcBef>
                <a:spcPts val="0"/>
              </a:spcBef>
            </a:pPr>
            <a:r>
              <a:rPr lang="en-ZA" sz="2400" dirty="0"/>
              <a:t>The boiling point/temperature of a solution is increased by the amount of dissolved substances present in the solution.</a:t>
            </a:r>
            <a:endParaRPr lang="en-US" sz="2400" dirty="0"/>
          </a:p>
          <a:p>
            <a:pPr lvl="1">
              <a:spcBef>
                <a:spcPts val="0"/>
              </a:spcBef>
            </a:pPr>
            <a:r>
              <a:rPr lang="en-US" sz="2400" dirty="0"/>
              <a:t>At 0</a:t>
            </a:r>
            <a:r>
              <a:rPr lang="en-US" sz="2400" baseline="30000" dirty="0"/>
              <a:t>°</a:t>
            </a:r>
            <a:r>
              <a:rPr lang="en-US" sz="2400" dirty="0"/>
              <a:t>Bx pure water boils at 100</a:t>
            </a:r>
            <a:r>
              <a:rPr lang="en-US" sz="2400" baseline="30000" dirty="0"/>
              <a:t>°</a:t>
            </a:r>
            <a:r>
              <a:rPr lang="en-US" sz="2400" dirty="0"/>
              <a:t>C under atmospheric pressure.</a:t>
            </a:r>
          </a:p>
          <a:p>
            <a:pPr lvl="1">
              <a:spcBef>
                <a:spcPts val="0"/>
              </a:spcBef>
            </a:pPr>
            <a:r>
              <a:rPr lang="en-US" sz="2400" dirty="0"/>
              <a:t>A 70°Bx sucrose solution boils at 105.7°C under atmospheric pressure.</a:t>
            </a:r>
          </a:p>
          <a:p>
            <a:pPr lvl="1">
              <a:spcBef>
                <a:spcPts val="0"/>
              </a:spcBef>
            </a:pPr>
            <a:r>
              <a:rPr lang="en-US" sz="2400" dirty="0"/>
              <a:t>The difference of 5.7</a:t>
            </a:r>
            <a:r>
              <a:rPr lang="en-US" sz="2400" baseline="30000" dirty="0"/>
              <a:t>°</a:t>
            </a:r>
            <a:r>
              <a:rPr lang="en-US" sz="2400" dirty="0"/>
              <a:t>C is called the Boiling Point Elevation (B.P.E)</a:t>
            </a:r>
          </a:p>
          <a:p>
            <a:pPr>
              <a:spcBef>
                <a:spcPts val="0"/>
              </a:spcBef>
            </a:pPr>
            <a:r>
              <a:rPr lang="en-US" sz="2400" dirty="0"/>
              <a:t>The specific volume of saturated steam at a certain pressure is the volume in cubic </a:t>
            </a:r>
            <a:r>
              <a:rPr lang="en-US" sz="2400" dirty="0" err="1"/>
              <a:t>metres</a:t>
            </a:r>
            <a:r>
              <a:rPr lang="en-US" sz="2400" dirty="0"/>
              <a:t> (m</a:t>
            </a:r>
            <a:r>
              <a:rPr lang="en-US" sz="2400" baseline="30000" dirty="0"/>
              <a:t>3</a:t>
            </a:r>
            <a:r>
              <a:rPr lang="en-US" sz="2400" dirty="0"/>
              <a:t>) of 1kg of saturated steam under that specific pressure.</a:t>
            </a:r>
          </a:p>
          <a:p>
            <a:pPr>
              <a:spcBef>
                <a:spcPts val="0"/>
              </a:spcBef>
            </a:pPr>
            <a:r>
              <a:rPr lang="en-US" sz="2400" dirty="0" smtClean="0"/>
              <a:t>See Steam Tables</a:t>
            </a:r>
          </a:p>
        </p:txBody>
      </p:sp>
    </p:spTree>
    <p:extLst>
      <p:ext uri="{BB962C8B-B14F-4D97-AF65-F5344CB8AC3E}">
        <p14:creationId xmlns:p14="http://schemas.microsoft.com/office/powerpoint/2010/main" val="1564274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000" dirty="0" smtClean="0"/>
              <a:t>Energy Changes during Evaporation</a:t>
            </a:r>
            <a:endParaRPr lang="en-ZA" sz="4000" dirty="0"/>
          </a:p>
        </p:txBody>
      </p:sp>
      <p:sp>
        <p:nvSpPr>
          <p:cNvPr id="5" name="Content Placeholder 2"/>
          <p:cNvSpPr>
            <a:spLocks noGrp="1"/>
          </p:cNvSpPr>
          <p:nvPr>
            <p:ph idx="1"/>
          </p:nvPr>
        </p:nvSpPr>
        <p:spPr>
          <a:xfrm>
            <a:off x="467544" y="1600200"/>
            <a:ext cx="8136904" cy="4925144"/>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sz="3400" dirty="0"/>
              <a:t>At 0 k (-273</a:t>
            </a:r>
            <a:r>
              <a:rPr lang="en-US" sz="3400" baseline="30000" dirty="0"/>
              <a:t>°</a:t>
            </a:r>
            <a:r>
              <a:rPr lang="en-US" sz="3400" dirty="0"/>
              <a:t>C) all substances have zero internal energy/heat. </a:t>
            </a:r>
            <a:endParaRPr lang="en-US" sz="3400" dirty="0" smtClean="0"/>
          </a:p>
          <a:p>
            <a:r>
              <a:rPr lang="en-US" sz="3400" dirty="0" smtClean="0"/>
              <a:t>As </a:t>
            </a:r>
            <a:r>
              <a:rPr lang="en-US" sz="3400" dirty="0"/>
              <a:t>the temperature of a substance increases above 0 K, the internal energy of the substance increases.</a:t>
            </a:r>
          </a:p>
          <a:p>
            <a:r>
              <a:rPr lang="en-US" sz="3400" dirty="0"/>
              <a:t>The energy that a substance possesses due to its temperature above 0 K is called its sensible heat. At 5</a:t>
            </a:r>
            <a:r>
              <a:rPr lang="en-US" sz="3400" baseline="30000" dirty="0"/>
              <a:t>°</a:t>
            </a:r>
            <a:r>
              <a:rPr lang="en-US" sz="3400" dirty="0"/>
              <a:t>C the sensible heat of water is 137.82kJ.kg</a:t>
            </a:r>
            <a:r>
              <a:rPr lang="en-US" sz="3400" baseline="30000" dirty="0"/>
              <a:t>-1 </a:t>
            </a:r>
            <a:r>
              <a:rPr lang="en-US" sz="3400" dirty="0"/>
              <a:t>and at 100</a:t>
            </a:r>
            <a:r>
              <a:rPr lang="en-US" sz="3400" baseline="30000" dirty="0"/>
              <a:t>°</a:t>
            </a:r>
            <a:r>
              <a:rPr lang="en-US" sz="3400" dirty="0"/>
              <a:t>C the sensible heat of water is 419.04kJ.kg⁻¹.</a:t>
            </a:r>
          </a:p>
          <a:p>
            <a:r>
              <a:rPr lang="en-US" sz="3400" dirty="0"/>
              <a:t>The energy that a substance absorbs/releases when it changes phase is called its latent heat.</a:t>
            </a:r>
          </a:p>
          <a:p>
            <a:r>
              <a:rPr lang="en-US" sz="3400" dirty="0"/>
              <a:t>At 100</a:t>
            </a:r>
            <a:r>
              <a:rPr lang="en-US" sz="3400" baseline="30000" dirty="0"/>
              <a:t>°</a:t>
            </a:r>
            <a:r>
              <a:rPr lang="en-US" sz="3400" dirty="0"/>
              <a:t>C the latent heat of evaporation of water is 2258.0kJ kg⁻¹.</a:t>
            </a:r>
          </a:p>
          <a:p>
            <a:pPr lvl="1"/>
            <a:r>
              <a:rPr lang="en-US" dirty="0"/>
              <a:t>From 0 K (- 273</a:t>
            </a:r>
            <a:r>
              <a:rPr lang="en-US" baseline="30000" dirty="0"/>
              <a:t>°</a:t>
            </a:r>
            <a:r>
              <a:rPr lang="en-US" dirty="0"/>
              <a:t>C) to 273 K (0</a:t>
            </a:r>
            <a:r>
              <a:rPr lang="en-US" baseline="30000" dirty="0"/>
              <a:t>°</a:t>
            </a:r>
            <a:r>
              <a:rPr lang="en-US" dirty="0"/>
              <a:t>C) water exists as a solid (ice). </a:t>
            </a:r>
          </a:p>
          <a:p>
            <a:pPr lvl="1"/>
            <a:r>
              <a:rPr lang="en-US" dirty="0"/>
              <a:t>From 273 K (0</a:t>
            </a:r>
            <a:r>
              <a:rPr lang="en-US" baseline="30000" dirty="0"/>
              <a:t>°</a:t>
            </a:r>
            <a:r>
              <a:rPr lang="en-US" dirty="0"/>
              <a:t>C) to 373 K (100</a:t>
            </a:r>
            <a:r>
              <a:rPr lang="en-US" baseline="30000" dirty="0"/>
              <a:t>°</a:t>
            </a:r>
            <a:r>
              <a:rPr lang="en-US" dirty="0"/>
              <a:t>C) water exists as a liquid.</a:t>
            </a:r>
          </a:p>
          <a:p>
            <a:pPr lvl="1"/>
            <a:r>
              <a:rPr lang="en-US" dirty="0"/>
              <a:t>Above 373 (100</a:t>
            </a:r>
            <a:r>
              <a:rPr lang="en-US" baseline="30000" dirty="0"/>
              <a:t>°</a:t>
            </a:r>
            <a:r>
              <a:rPr lang="en-US" dirty="0"/>
              <a:t>C) water exists as a gas (steam)</a:t>
            </a:r>
          </a:p>
        </p:txBody>
      </p:sp>
    </p:spTree>
    <p:extLst>
      <p:ext uri="{BB962C8B-B14F-4D97-AF65-F5344CB8AC3E}">
        <p14:creationId xmlns:p14="http://schemas.microsoft.com/office/powerpoint/2010/main" val="3292041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0BD6C-6FE1-4676-85E4-9A55611A2C33}"/>
</file>

<file path=customXml/itemProps2.xml><?xml version="1.0" encoding="utf-8"?>
<ds:datastoreItem xmlns:ds="http://schemas.openxmlformats.org/officeDocument/2006/customXml" ds:itemID="{FA6B6DEB-E0E9-4BD4-95D4-664BBE0F0DA1}"/>
</file>

<file path=customXml/itemProps3.xml><?xml version="1.0" encoding="utf-8"?>
<ds:datastoreItem xmlns:ds="http://schemas.openxmlformats.org/officeDocument/2006/customXml" ds:itemID="{F343D0B2-9CF4-4EEF-A052-74B68618E4FE}"/>
</file>

<file path=docProps/app.xml><?xml version="1.0" encoding="utf-8"?>
<Properties xmlns="http://schemas.openxmlformats.org/officeDocument/2006/extended-properties" xmlns:vt="http://schemas.openxmlformats.org/officeDocument/2006/docPropsVTypes">
  <Template/>
  <TotalTime>4950</TotalTime>
  <Words>3345</Words>
  <Application>Microsoft Office PowerPoint</Application>
  <PresentationFormat>On-screen Show (4:3)</PresentationFormat>
  <Paragraphs>233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Background</vt:lpstr>
      <vt:lpstr>Background (cont.)</vt:lpstr>
      <vt:lpstr>Evaporation Principles</vt:lpstr>
      <vt:lpstr>Boundary between evaporation and sugar boiling</vt:lpstr>
      <vt:lpstr>Quantity of H2O to be evaporated</vt:lpstr>
      <vt:lpstr>Quantity of H2O to be evaporated</vt:lpstr>
      <vt:lpstr>Pressure and Boiling Point</vt:lpstr>
      <vt:lpstr>Energy Changes during Evaporation</vt:lpstr>
      <vt:lpstr>Single Effect Evaporation</vt:lpstr>
      <vt:lpstr>Multiple Effect Evaporation</vt:lpstr>
      <vt:lpstr>Multiple Effect Evaporation (cont.)</vt:lpstr>
      <vt:lpstr>Multiple Effect Evaporation (cont.)</vt:lpstr>
      <vt:lpstr>Practically…..Single effect</vt:lpstr>
      <vt:lpstr>Practically…..Double effect</vt:lpstr>
      <vt:lpstr>Practically…..Double effect (cont.)</vt:lpstr>
      <vt:lpstr>Practically…..Triple effect</vt:lpstr>
      <vt:lpstr>Practically…..Triple effect (cont.)</vt:lpstr>
      <vt:lpstr>And so on…..</vt:lpstr>
      <vt:lpstr>Rillieux’s Principles</vt:lpstr>
      <vt:lpstr>Principles in practice…..</vt:lpstr>
      <vt:lpstr>Example…..</vt:lpstr>
      <vt:lpstr>Defining the different effects in an evaporator train</vt:lpstr>
      <vt:lpstr>Defining the different effects in an evaporator train (cont.)</vt:lpstr>
      <vt:lpstr>Heat Transfer</vt:lpstr>
      <vt:lpstr>Heat Transfer (cont.)</vt:lpstr>
      <vt:lpstr>Vapour Bleeding</vt:lpstr>
      <vt:lpstr>Vapour Bleeding (cont.)</vt:lpstr>
      <vt:lpstr>Calculation to do: …….</vt:lpstr>
      <vt:lpstr>Chemical changes during evaporation </vt:lpstr>
      <vt:lpstr>Chemical changes: Increase in Purity</vt:lpstr>
      <vt:lpstr>Chemical changes: Reducing sugar ratio</vt:lpstr>
      <vt:lpstr>Chemical changes: Precipitation of non-sugars</vt:lpstr>
      <vt:lpstr>Chemical changes:  Sucrose decomposition : Inversion</vt:lpstr>
      <vt:lpstr>Chemical changes:  Sucrose decomposition : Inversion (cont.)</vt:lpstr>
      <vt:lpstr>Chemical changes: Degradation of reducing sugars</vt:lpstr>
      <vt:lpstr>Chemical changes: Colour Formation</vt:lpstr>
      <vt:lpstr>Chemical changes: Change in pH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236</cp:revision>
  <dcterms:created xsi:type="dcterms:W3CDTF">2016-11-15T07:03:29Z</dcterms:created>
  <dcterms:modified xsi:type="dcterms:W3CDTF">2019-04-30T08:33:09Z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