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5.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8.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24.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83" r:id="rId2"/>
    <p:sldId id="373" r:id="rId3"/>
    <p:sldId id="384" r:id="rId4"/>
    <p:sldId id="501" r:id="rId5"/>
    <p:sldId id="386" r:id="rId6"/>
    <p:sldId id="292" r:id="rId7"/>
    <p:sldId id="404" r:id="rId8"/>
    <p:sldId id="336" r:id="rId9"/>
    <p:sldId id="335" r:id="rId10"/>
    <p:sldId id="502" r:id="rId11"/>
    <p:sldId id="416" r:id="rId12"/>
    <p:sldId id="503" r:id="rId13"/>
    <p:sldId id="417" r:id="rId14"/>
    <p:sldId id="418" r:id="rId15"/>
    <p:sldId id="504" r:id="rId16"/>
    <p:sldId id="391" r:id="rId17"/>
    <p:sldId id="495" r:id="rId18"/>
    <p:sldId id="419" r:id="rId19"/>
    <p:sldId id="496" r:id="rId20"/>
    <p:sldId id="392" r:id="rId21"/>
    <p:sldId id="395" r:id="rId22"/>
    <p:sldId id="397" r:id="rId23"/>
    <p:sldId id="505" r:id="rId24"/>
    <p:sldId id="506" r:id="rId25"/>
    <p:sldId id="405" r:id="rId26"/>
    <p:sldId id="497" r:id="rId27"/>
    <p:sldId id="406" r:id="rId28"/>
    <p:sldId id="498" r:id="rId29"/>
    <p:sldId id="407" r:id="rId30"/>
    <p:sldId id="499" r:id="rId31"/>
    <p:sldId id="411" r:id="rId32"/>
    <p:sldId id="409" r:id="rId33"/>
    <p:sldId id="507" r:id="rId34"/>
    <p:sldId id="508" r:id="rId35"/>
    <p:sldId id="509" r:id="rId36"/>
    <p:sldId id="410" r:id="rId37"/>
    <p:sldId id="412" r:id="rId38"/>
    <p:sldId id="413"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75" autoAdjust="0"/>
    <p:restoredTop sz="94582" autoAdjust="0"/>
  </p:normalViewPr>
  <p:slideViewPr>
    <p:cSldViewPr>
      <p:cViewPr>
        <p:scale>
          <a:sx n="66" d="100"/>
          <a:sy n="66" d="100"/>
        </p:scale>
        <p:origin x="-9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3.xml"/><Relationship Id="rId20" Type="http://schemas.openxmlformats.org/officeDocument/2006/relationships/slide" Target="slides/slide19.xml"/><Relationship Id="rId4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TextBox 10"/>
          <p:cNvSpPr txBox="1"/>
          <p:nvPr userDrawn="1"/>
        </p:nvSpPr>
        <p:spPr>
          <a:xfrm>
            <a:off x="395536" y="476672"/>
            <a:ext cx="5544616" cy="1754326"/>
          </a:xfrm>
          <a:prstGeom prst="rect">
            <a:avLst/>
          </a:prstGeom>
          <a:solidFill>
            <a:schemeClr val="bg1">
              <a:lumMod val="75000"/>
            </a:schemeClr>
          </a:solidFill>
          <a:scene3d>
            <a:camera prst="orthographicFront"/>
            <a:lightRig rig="threePt" dir="t"/>
          </a:scene3d>
          <a:sp3d>
            <a:bevelT/>
          </a:sp3d>
        </p:spPr>
        <p:txBody>
          <a:bodyPr wrap="square" rtlCol="0">
            <a:spAutoFit/>
          </a:bodyPr>
          <a:lstStyle/>
          <a:p>
            <a:pPr algn="ctr"/>
            <a:r>
              <a:rPr lang="it-IT" sz="3600" b="1" dirty="0" smtClean="0">
                <a:solidFill>
                  <a:srgbClr val="C00000"/>
                </a:solidFill>
                <a:latin typeface="+mj-lt"/>
              </a:rPr>
              <a:t>NQF 5: OCCUPATIONAL CERTIFICATE: SUGAR PROCESSING CONTROLLER</a:t>
            </a:r>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505" y="5501695"/>
            <a:ext cx="2160240" cy="1334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924233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1933D3F1-B886-4AA3-90B5-F60263DF2F6E}" type="datetimeFigureOut">
              <a:rPr lang="en-ZA" smtClean="0"/>
              <a:t>2019/04/30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1349108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1933D3F1-B886-4AA3-90B5-F60263DF2F6E}" type="datetimeFigureOut">
              <a:rPr lang="en-ZA" smtClean="0"/>
              <a:t>2019/04/30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40583392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1933D3F1-B886-4AA3-90B5-F60263DF2F6E}" type="datetimeFigureOut">
              <a:rPr lang="en-ZA" smtClean="0"/>
              <a:t>2019/04/30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1965831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33D3F1-B886-4AA3-90B5-F60263DF2F6E}" type="datetimeFigureOut">
              <a:rPr lang="en-ZA" smtClean="0"/>
              <a:t>2019/04/30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2534459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1933D3F1-B886-4AA3-90B5-F60263DF2F6E}" type="datetimeFigureOut">
              <a:rPr lang="en-ZA" smtClean="0"/>
              <a:t>2019/04/30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3622875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1933D3F1-B886-4AA3-90B5-F60263DF2F6E}" type="datetimeFigureOut">
              <a:rPr lang="en-ZA" smtClean="0"/>
              <a:t>2019/04/30</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2860080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1933D3F1-B886-4AA3-90B5-F60263DF2F6E}" type="datetimeFigureOut">
              <a:rPr lang="en-ZA" smtClean="0"/>
              <a:t>2019/04/30</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2136660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33D3F1-B886-4AA3-90B5-F60263DF2F6E}" type="datetimeFigureOut">
              <a:rPr lang="en-ZA" smtClean="0"/>
              <a:t>2019/04/30</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2199279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33D3F1-B886-4AA3-90B5-F60263DF2F6E}" type="datetimeFigureOut">
              <a:rPr lang="en-ZA" smtClean="0"/>
              <a:t>2019/04/30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1177752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33D3F1-B886-4AA3-90B5-F60263DF2F6E}" type="datetimeFigureOut">
              <a:rPr lang="en-ZA" smtClean="0"/>
              <a:t>2019/04/30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884622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33D3F1-B886-4AA3-90B5-F60263DF2F6E}" type="datetimeFigureOut">
              <a:rPr lang="en-ZA" smtClean="0"/>
              <a:t>2019/04/30</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FF74FE-4481-45CF-9C4D-C8C0AA2C6835}" type="slidenum">
              <a:rPr lang="en-ZA" smtClean="0"/>
              <a:t>‹#›</a:t>
            </a:fld>
            <a:endParaRPr lang="en-ZA"/>
          </a:p>
        </p:txBody>
      </p:sp>
    </p:spTree>
    <p:extLst>
      <p:ext uri="{BB962C8B-B14F-4D97-AF65-F5344CB8AC3E}">
        <p14:creationId xmlns:p14="http://schemas.microsoft.com/office/powerpoint/2010/main" val="4850082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1691680" y="2996952"/>
            <a:ext cx="7056784" cy="2232248"/>
          </a:xfrm>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ctr"/>
            <a:endParaRPr lang="en-US" sz="2800" dirty="0" smtClean="0">
              <a:solidFill>
                <a:srgbClr val="C0504D">
                  <a:lumMod val="75000"/>
                </a:srgbClr>
              </a:solidFill>
            </a:endParaRPr>
          </a:p>
          <a:p>
            <a:pPr algn="ctr"/>
            <a:r>
              <a:rPr lang="en-US" sz="2800" dirty="0" smtClean="0">
                <a:solidFill>
                  <a:srgbClr val="C0504D">
                    <a:lumMod val="75000"/>
                  </a:srgbClr>
                </a:solidFill>
              </a:rPr>
              <a:t>KNOWLEDGE COMPONENT: MODULE 6: EVAPORATION: </a:t>
            </a:r>
          </a:p>
          <a:p>
            <a:pPr algn="ctr"/>
            <a:r>
              <a:rPr lang="en-US" sz="2800" dirty="0" smtClean="0">
                <a:solidFill>
                  <a:srgbClr val="C0504D">
                    <a:lumMod val="75000"/>
                  </a:srgbClr>
                </a:solidFill>
              </a:rPr>
              <a:t>KT </a:t>
            </a:r>
            <a:r>
              <a:rPr lang="en-US" sz="2800" dirty="0" smtClean="0">
                <a:solidFill>
                  <a:srgbClr val="C0504D">
                    <a:lumMod val="75000"/>
                  </a:srgbClr>
                </a:solidFill>
              </a:rPr>
              <a:t>2: </a:t>
            </a:r>
            <a:r>
              <a:rPr lang="en-US" sz="2800" dirty="0" smtClean="0">
                <a:solidFill>
                  <a:srgbClr val="C0504D">
                    <a:lumMod val="75000"/>
                  </a:srgbClr>
                </a:solidFill>
              </a:rPr>
              <a:t>EVAPORATION </a:t>
            </a:r>
            <a:r>
              <a:rPr lang="en-US" sz="2800" dirty="0" smtClean="0">
                <a:solidFill>
                  <a:srgbClr val="C0504D">
                    <a:lumMod val="75000"/>
                  </a:srgbClr>
                </a:solidFill>
              </a:rPr>
              <a:t>DESIGN AND TYPES</a:t>
            </a:r>
            <a:endParaRPr lang="en-US" sz="2800" dirty="0" smtClean="0">
              <a:solidFill>
                <a:srgbClr val="C0504D">
                  <a:lumMod val="75000"/>
                </a:srgbClr>
              </a:solidFill>
            </a:endParaRPr>
          </a:p>
          <a:p>
            <a:endParaRPr lang="en-US" sz="2400" dirty="0" smtClean="0">
              <a:solidFill>
                <a:srgbClr val="C0504D">
                  <a:lumMod val="75000"/>
                </a:srgbClr>
              </a:solidFill>
            </a:endParaRPr>
          </a:p>
          <a:p>
            <a:endParaRPr lang="en-ZA" sz="2400" dirty="0">
              <a:solidFill>
                <a:srgbClr val="C0504D">
                  <a:lumMod val="75000"/>
                </a:srgbClr>
              </a:solidFill>
            </a:endParaRPr>
          </a:p>
        </p:txBody>
      </p:sp>
    </p:spTree>
    <p:extLst>
      <p:ext uri="{BB962C8B-B14F-4D97-AF65-F5344CB8AC3E}">
        <p14:creationId xmlns:p14="http://schemas.microsoft.com/office/powerpoint/2010/main" val="16590958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600" dirty="0" smtClean="0"/>
              <a:t>Roberts Type Evaporators (cont.)</a:t>
            </a:r>
            <a:endParaRPr lang="en-ZA" sz="4600" dirty="0"/>
          </a:p>
        </p:txBody>
      </p:sp>
      <p:sp>
        <p:nvSpPr>
          <p:cNvPr id="5" name="Content Placeholder 2"/>
          <p:cNvSpPr>
            <a:spLocks noGrp="1"/>
          </p:cNvSpPr>
          <p:nvPr>
            <p:ph idx="1"/>
          </p:nvPr>
        </p:nvSpPr>
        <p:spPr>
          <a:xfrm>
            <a:off x="457200" y="1628800"/>
            <a:ext cx="8291264" cy="4824536"/>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US" sz="2200" b="1" dirty="0" smtClean="0"/>
              <a:t>The </a:t>
            </a:r>
            <a:r>
              <a:rPr lang="en-US" sz="2200" b="1" dirty="0" err="1" smtClean="0"/>
              <a:t>calandria</a:t>
            </a:r>
            <a:r>
              <a:rPr lang="en-US" sz="2200" b="1" dirty="0" smtClean="0"/>
              <a:t> (cont.)</a:t>
            </a:r>
          </a:p>
          <a:p>
            <a:r>
              <a:rPr lang="en-US" sz="2200" dirty="0" smtClean="0"/>
              <a:t>Evaporator </a:t>
            </a:r>
            <a:r>
              <a:rPr lang="en-US" sz="2200" dirty="0"/>
              <a:t>tubes are made from mild steel or stainless steel (old ones of copper or brass). </a:t>
            </a:r>
            <a:endParaRPr lang="en-US" sz="2200" dirty="0" smtClean="0"/>
          </a:p>
          <a:p>
            <a:r>
              <a:rPr lang="en-US" sz="2200" dirty="0" smtClean="0"/>
              <a:t>Stainless </a:t>
            </a:r>
            <a:r>
              <a:rPr lang="en-US" sz="2200" dirty="0"/>
              <a:t>steels can be either austenitic (non-magnetic) or ferritic. </a:t>
            </a:r>
            <a:endParaRPr lang="en-US" sz="2200" dirty="0" smtClean="0"/>
          </a:p>
          <a:p>
            <a:r>
              <a:rPr lang="en-US" sz="2200" dirty="0" smtClean="0"/>
              <a:t>Tubes </a:t>
            </a:r>
            <a:r>
              <a:rPr lang="en-US" sz="2200" dirty="0"/>
              <a:t>are manufactured by rolling a strip of steel lengthwise through shaping rolls, and squeezing it between side rolls at a point where a high amperage current (usually at a very high frequency) is passed through the steel. </a:t>
            </a:r>
            <a:endParaRPr lang="en-US" sz="2200" dirty="0" smtClean="0"/>
          </a:p>
          <a:p>
            <a:r>
              <a:rPr lang="en-US" sz="2200" dirty="0" smtClean="0"/>
              <a:t>The </a:t>
            </a:r>
            <a:r>
              <a:rPr lang="en-US" sz="2200" dirty="0"/>
              <a:t>current causes local heating of the steel and the squeeze rolls apply pressure to the steel to weld it along the seam. </a:t>
            </a:r>
            <a:endParaRPr lang="en-US" sz="2200" dirty="0" smtClean="0"/>
          </a:p>
          <a:p>
            <a:r>
              <a:rPr lang="en-US" sz="2200" dirty="0" smtClean="0"/>
              <a:t>Stainless </a:t>
            </a:r>
            <a:r>
              <a:rPr lang="en-US" sz="2200" dirty="0"/>
              <a:t>welding is carried out in an inert gas, sometimes with a filler wire, which then slows down the process.</a:t>
            </a:r>
            <a:endParaRPr lang="en-US" sz="2200" dirty="0"/>
          </a:p>
        </p:txBody>
      </p:sp>
    </p:spTree>
    <p:extLst>
      <p:ext uri="{BB962C8B-B14F-4D97-AF65-F5344CB8AC3E}">
        <p14:creationId xmlns:p14="http://schemas.microsoft.com/office/powerpoint/2010/main" val="21846313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Roberts Type Evaporator (cont.)</a:t>
            </a:r>
            <a:endParaRPr lang="en-ZA" sz="4800" dirty="0"/>
          </a:p>
        </p:txBody>
      </p:sp>
      <p:sp>
        <p:nvSpPr>
          <p:cNvPr id="5" name="Content Placeholder 2"/>
          <p:cNvSpPr>
            <a:spLocks noGrp="1"/>
          </p:cNvSpPr>
          <p:nvPr>
            <p:ph idx="1"/>
          </p:nvPr>
        </p:nvSpPr>
        <p:spPr>
          <a:xfrm>
            <a:off x="457200" y="1628800"/>
            <a:ext cx="8291264" cy="4824536"/>
          </a:xfrm>
          <a:solidFill>
            <a:schemeClr val="bg1">
              <a:lumMod val="95000"/>
              <a:alpha val="75000"/>
            </a:schemeClr>
          </a:solidFill>
          <a:scene3d>
            <a:camera prst="orthographicFront"/>
            <a:lightRig rig="threePt" dir="t"/>
          </a:scene3d>
          <a:sp3d>
            <a:bevelT/>
          </a:sp3d>
        </p:spPr>
        <p:txBody>
          <a:bodyPr>
            <a:noAutofit/>
          </a:bodyPr>
          <a:lstStyle/>
          <a:p>
            <a:r>
              <a:rPr lang="en-US" sz="2100" dirty="0" smtClean="0"/>
              <a:t>Arrangement of </a:t>
            </a:r>
            <a:r>
              <a:rPr lang="en-US" sz="2100" dirty="0" err="1" smtClean="0"/>
              <a:t>downtake</a:t>
            </a:r>
            <a:r>
              <a:rPr lang="en-US" sz="2100" dirty="0" smtClean="0"/>
              <a:t> tube:</a:t>
            </a:r>
            <a:endParaRPr lang="en-US" sz="21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2204863"/>
            <a:ext cx="5112568" cy="4035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05705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Roberts Type Evaporator (cont.)</a:t>
            </a:r>
            <a:endParaRPr lang="en-ZA" sz="4800" dirty="0"/>
          </a:p>
        </p:txBody>
      </p:sp>
      <p:sp>
        <p:nvSpPr>
          <p:cNvPr id="5" name="Content Placeholder 2"/>
          <p:cNvSpPr>
            <a:spLocks noGrp="1"/>
          </p:cNvSpPr>
          <p:nvPr>
            <p:ph idx="1"/>
          </p:nvPr>
        </p:nvSpPr>
        <p:spPr>
          <a:xfrm>
            <a:off x="251520" y="1628800"/>
            <a:ext cx="8640960" cy="5040560"/>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US" sz="2100" b="1" dirty="0" smtClean="0"/>
              <a:t>Feeding arrangement</a:t>
            </a:r>
            <a:r>
              <a:rPr lang="en-US" sz="2100" dirty="0" smtClean="0"/>
              <a:t>:</a:t>
            </a:r>
          </a:p>
          <a:p>
            <a:r>
              <a:rPr lang="en-US" sz="2100" dirty="0"/>
              <a:t>The feed is taken in below the </a:t>
            </a:r>
            <a:r>
              <a:rPr lang="en-US" sz="2100" dirty="0" err="1"/>
              <a:t>calandria</a:t>
            </a:r>
            <a:r>
              <a:rPr lang="en-US" sz="2100" dirty="0"/>
              <a:t> of the vessel. </a:t>
            </a:r>
            <a:endParaRPr lang="en-US" sz="2100" dirty="0" smtClean="0"/>
          </a:p>
          <a:p>
            <a:r>
              <a:rPr lang="en-US" sz="2100" dirty="0" smtClean="0"/>
              <a:t>Flashing </a:t>
            </a:r>
            <a:r>
              <a:rPr lang="en-US" sz="2100" dirty="0"/>
              <a:t>often occurs. </a:t>
            </a:r>
            <a:endParaRPr lang="en-US" sz="2100" dirty="0" smtClean="0"/>
          </a:p>
          <a:p>
            <a:r>
              <a:rPr lang="en-US" sz="2100" dirty="0" smtClean="0"/>
              <a:t>Care </a:t>
            </a:r>
            <a:r>
              <a:rPr lang="en-US" sz="2100" dirty="0"/>
              <a:t>must be taken however, that this is not localized or heavy entrainment could occur. </a:t>
            </a:r>
            <a:endParaRPr lang="en-US" sz="2100" dirty="0" smtClean="0"/>
          </a:p>
          <a:p>
            <a:r>
              <a:rPr lang="en-US" sz="2100" dirty="0" smtClean="0"/>
              <a:t>The </a:t>
            </a:r>
            <a:r>
              <a:rPr lang="en-US" sz="2100" dirty="0"/>
              <a:t>juice is fed into the vessel in such a way that the distribution over all the tubes is as even as possible. </a:t>
            </a:r>
            <a:endParaRPr lang="en-US" sz="2100" dirty="0" smtClean="0"/>
          </a:p>
          <a:p>
            <a:r>
              <a:rPr lang="en-US" sz="2100" dirty="0" smtClean="0"/>
              <a:t>Most </a:t>
            </a:r>
            <a:r>
              <a:rPr lang="en-US" sz="2100" dirty="0"/>
              <a:t>evaporators are provided with a juice distribution ring inside the vessel below the bottom tube plate, with a number of holes each provided with a baffle. </a:t>
            </a:r>
            <a:endParaRPr lang="en-US" sz="2100" dirty="0" smtClean="0"/>
          </a:p>
          <a:p>
            <a:r>
              <a:rPr lang="en-US" sz="2100" dirty="0" smtClean="0"/>
              <a:t>This </a:t>
            </a:r>
            <a:r>
              <a:rPr lang="en-US" sz="2100" dirty="0"/>
              <a:t>ring is connected to the juice manifold through the bottom dish of the vessel by two or more branches. </a:t>
            </a:r>
            <a:endParaRPr lang="en-US" sz="2100" dirty="0"/>
          </a:p>
          <a:p>
            <a:r>
              <a:rPr lang="en-US" sz="2100" dirty="0" smtClean="0"/>
              <a:t>The </a:t>
            </a:r>
            <a:r>
              <a:rPr lang="en-US" sz="2100" dirty="0"/>
              <a:t>flow of juice from one vessel to another is best regulated by means of a valve.</a:t>
            </a:r>
          </a:p>
          <a:p>
            <a:endParaRPr lang="en-US" sz="2100" dirty="0"/>
          </a:p>
        </p:txBody>
      </p:sp>
    </p:spTree>
    <p:extLst>
      <p:ext uri="{BB962C8B-B14F-4D97-AF65-F5344CB8AC3E}">
        <p14:creationId xmlns:p14="http://schemas.microsoft.com/office/powerpoint/2010/main" val="9779882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400" dirty="0"/>
              <a:t>Roberts Type Evaporator (cont.)</a:t>
            </a:r>
            <a:endParaRPr lang="en-ZA" sz="4400" dirty="0"/>
          </a:p>
        </p:txBody>
      </p:sp>
      <p:sp>
        <p:nvSpPr>
          <p:cNvPr id="5" name="Content Placeholder 2"/>
          <p:cNvSpPr>
            <a:spLocks noGrp="1"/>
          </p:cNvSpPr>
          <p:nvPr>
            <p:ph idx="1"/>
          </p:nvPr>
        </p:nvSpPr>
        <p:spPr>
          <a:xfrm>
            <a:off x="457200" y="1628800"/>
            <a:ext cx="8291264" cy="4824536"/>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US" sz="2000" b="1" dirty="0" err="1" smtClean="0"/>
              <a:t>Incondensible</a:t>
            </a:r>
            <a:r>
              <a:rPr lang="en-US" sz="2000" b="1" dirty="0" smtClean="0"/>
              <a:t> gas vents:</a:t>
            </a:r>
          </a:p>
          <a:p>
            <a:r>
              <a:rPr lang="en-US" sz="2000" dirty="0" err="1"/>
              <a:t>Vapour</a:t>
            </a:r>
            <a:r>
              <a:rPr lang="en-US" sz="2000" dirty="0"/>
              <a:t> from juice contains </a:t>
            </a:r>
            <a:r>
              <a:rPr lang="en-US" sz="2000" dirty="0" smtClean="0"/>
              <a:t>gases </a:t>
            </a:r>
            <a:r>
              <a:rPr lang="en-US" sz="2000" dirty="0"/>
              <a:t>such as air, ammonia and carbon </a:t>
            </a:r>
            <a:r>
              <a:rPr lang="en-US" sz="2000" dirty="0" smtClean="0"/>
              <a:t>dioxide </a:t>
            </a:r>
          </a:p>
          <a:p>
            <a:r>
              <a:rPr lang="en-US" sz="2000" dirty="0"/>
              <a:t>C</a:t>
            </a:r>
            <a:r>
              <a:rPr lang="en-US" sz="2000" dirty="0" smtClean="0"/>
              <a:t>ontinuous </a:t>
            </a:r>
            <a:r>
              <a:rPr lang="en-US" sz="2000" dirty="0"/>
              <a:t>removal of these gases is essential </a:t>
            </a:r>
            <a:r>
              <a:rPr lang="en-US" sz="2000" dirty="0" smtClean="0"/>
              <a:t>- ensures </a:t>
            </a:r>
            <a:r>
              <a:rPr lang="en-US" sz="2000" dirty="0"/>
              <a:t>good heat </a:t>
            </a:r>
            <a:r>
              <a:rPr lang="en-US" sz="2000" dirty="0" smtClean="0"/>
              <a:t>transfer</a:t>
            </a:r>
            <a:endParaRPr lang="en-US" sz="2000" dirty="0"/>
          </a:p>
          <a:p>
            <a:r>
              <a:rPr lang="en-US" sz="2000" dirty="0"/>
              <a:t>Gases </a:t>
            </a:r>
            <a:r>
              <a:rPr lang="en-US" sz="2000" dirty="0" smtClean="0"/>
              <a:t>under </a:t>
            </a:r>
            <a:r>
              <a:rPr lang="en-US" sz="2000" dirty="0"/>
              <a:t>pressure can be vented to the atmosphere, while gases from </a:t>
            </a:r>
            <a:r>
              <a:rPr lang="en-US" sz="2000" dirty="0" err="1"/>
              <a:t>calandria</a:t>
            </a:r>
            <a:r>
              <a:rPr lang="en-US" sz="2000" dirty="0"/>
              <a:t> under vacuum can be vented </a:t>
            </a:r>
            <a:r>
              <a:rPr lang="en-US" sz="2000" dirty="0" smtClean="0"/>
              <a:t>to:</a:t>
            </a:r>
          </a:p>
          <a:p>
            <a:pPr lvl="1"/>
            <a:r>
              <a:rPr lang="en-US" sz="1600" dirty="0" smtClean="0"/>
              <a:t>The </a:t>
            </a:r>
            <a:r>
              <a:rPr lang="en-US" sz="1600" dirty="0" err="1"/>
              <a:t>vapour</a:t>
            </a:r>
            <a:r>
              <a:rPr lang="en-US" sz="1600" dirty="0"/>
              <a:t> space of the same vessel or </a:t>
            </a:r>
            <a:endParaRPr lang="en-US" sz="1600" dirty="0" smtClean="0"/>
          </a:p>
          <a:p>
            <a:pPr lvl="1"/>
            <a:r>
              <a:rPr lang="en-US" sz="1600" dirty="0" smtClean="0"/>
              <a:t>To </a:t>
            </a:r>
            <a:r>
              <a:rPr lang="en-US" sz="1600" dirty="0"/>
              <a:t>the </a:t>
            </a:r>
            <a:r>
              <a:rPr lang="en-US" sz="1600" dirty="0" err="1"/>
              <a:t>vapour</a:t>
            </a:r>
            <a:r>
              <a:rPr lang="en-US" sz="1600" dirty="0"/>
              <a:t> pipe leading to the condenser.</a:t>
            </a:r>
          </a:p>
          <a:p>
            <a:r>
              <a:rPr lang="en-US" sz="2000" dirty="0"/>
              <a:t>By venting to the condenser the gas does not enter the following </a:t>
            </a:r>
            <a:r>
              <a:rPr lang="en-US" sz="2000" dirty="0" err="1" smtClean="0"/>
              <a:t>calandria</a:t>
            </a:r>
            <a:endParaRPr lang="en-US" sz="2000" dirty="0"/>
          </a:p>
          <a:p>
            <a:pPr lvl="1"/>
            <a:r>
              <a:rPr lang="en-US" sz="1600" dirty="0" smtClean="0"/>
              <a:t>Requires </a:t>
            </a:r>
            <a:r>
              <a:rPr lang="en-US" sz="1600" dirty="0"/>
              <a:t>a good control by means of valves to prevent undue </a:t>
            </a:r>
            <a:r>
              <a:rPr lang="en-US" sz="1600" dirty="0" err="1"/>
              <a:t>vapour</a:t>
            </a:r>
            <a:r>
              <a:rPr lang="en-US" sz="1600" dirty="0"/>
              <a:t> </a:t>
            </a:r>
            <a:r>
              <a:rPr lang="en-US" sz="1600" dirty="0" smtClean="0"/>
              <a:t>losses.</a:t>
            </a:r>
          </a:p>
          <a:p>
            <a:pPr lvl="1"/>
            <a:r>
              <a:rPr lang="en-US" sz="1600" dirty="0" smtClean="0"/>
              <a:t>Monitoring </a:t>
            </a:r>
            <a:r>
              <a:rPr lang="en-US" sz="1600" dirty="0"/>
              <a:t>the temperature of the vented gas can tell whether </a:t>
            </a:r>
            <a:r>
              <a:rPr lang="en-US" sz="1600" dirty="0" err="1"/>
              <a:t>vapour</a:t>
            </a:r>
            <a:r>
              <a:rPr lang="en-US" sz="1600" dirty="0"/>
              <a:t> is being lost.</a:t>
            </a:r>
          </a:p>
          <a:p>
            <a:r>
              <a:rPr lang="en-US" sz="2000" dirty="0"/>
              <a:t>Gases should be vented from the top and bottom of the </a:t>
            </a:r>
            <a:r>
              <a:rPr lang="en-US" sz="2000" dirty="0" err="1"/>
              <a:t>calandria</a:t>
            </a:r>
            <a:r>
              <a:rPr lang="en-US" sz="2000" dirty="0"/>
              <a:t> opposite the </a:t>
            </a:r>
            <a:r>
              <a:rPr lang="en-US" sz="2000" dirty="0" err="1"/>
              <a:t>vapour</a:t>
            </a:r>
            <a:r>
              <a:rPr lang="en-US" sz="2000" dirty="0"/>
              <a:t> inlet. </a:t>
            </a:r>
            <a:endParaRPr lang="en-US" sz="2000" dirty="0" smtClean="0"/>
          </a:p>
          <a:p>
            <a:r>
              <a:rPr lang="en-US" sz="2000" dirty="0" smtClean="0"/>
              <a:t>Elaborate </a:t>
            </a:r>
            <a:r>
              <a:rPr lang="en-US" sz="2000" dirty="0"/>
              <a:t>gas scavenging manifolds are therefore necessary in the steam space of the </a:t>
            </a:r>
            <a:r>
              <a:rPr lang="en-US" sz="2000" dirty="0" err="1"/>
              <a:t>calandria</a:t>
            </a:r>
            <a:r>
              <a:rPr lang="en-US" sz="2000" dirty="0" smtClean="0"/>
              <a:t>.</a:t>
            </a:r>
            <a:endParaRPr lang="en-US" sz="2000" dirty="0"/>
          </a:p>
        </p:txBody>
      </p:sp>
    </p:spTree>
    <p:extLst>
      <p:ext uri="{BB962C8B-B14F-4D97-AF65-F5344CB8AC3E}">
        <p14:creationId xmlns:p14="http://schemas.microsoft.com/office/powerpoint/2010/main" val="31475423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a:t>Roberts Type Evaporator (cont.)</a:t>
            </a:r>
            <a:endParaRPr lang="en-ZA" sz="4800" dirty="0"/>
          </a:p>
        </p:txBody>
      </p:sp>
      <p:sp>
        <p:nvSpPr>
          <p:cNvPr id="5" name="Content Placeholder 2"/>
          <p:cNvSpPr>
            <a:spLocks noGrp="1"/>
          </p:cNvSpPr>
          <p:nvPr>
            <p:ph idx="1"/>
          </p:nvPr>
        </p:nvSpPr>
        <p:spPr>
          <a:xfrm>
            <a:off x="179512" y="1628800"/>
            <a:ext cx="8784976" cy="4824536"/>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US" sz="2400" b="1" dirty="0" smtClean="0"/>
              <a:t>Condensate removal:</a:t>
            </a:r>
          </a:p>
          <a:p>
            <a:r>
              <a:rPr lang="en-US" sz="1800" dirty="0"/>
              <a:t>Condensate must be </a:t>
            </a:r>
            <a:r>
              <a:rPr lang="en-US" sz="1800" dirty="0" smtClean="0"/>
              <a:t>removed as </a:t>
            </a:r>
            <a:r>
              <a:rPr lang="en-US" sz="1800" dirty="0"/>
              <a:t>soon as it is formed to avoid reducing the effective heating surface.</a:t>
            </a:r>
          </a:p>
          <a:p>
            <a:r>
              <a:rPr lang="en-US" sz="1800" dirty="0"/>
              <a:t>M</a:t>
            </a:r>
            <a:r>
              <a:rPr lang="en-US" sz="1800" dirty="0" smtClean="0"/>
              <a:t>ust </a:t>
            </a:r>
            <a:r>
              <a:rPr lang="en-US" sz="1800" dirty="0"/>
              <a:t>be removed by multiple outlets spread over the bottom of the </a:t>
            </a:r>
            <a:r>
              <a:rPr lang="en-US" sz="1800" dirty="0" err="1"/>
              <a:t>calandria</a:t>
            </a:r>
            <a:r>
              <a:rPr lang="en-US" sz="1800" dirty="0"/>
              <a:t>.</a:t>
            </a:r>
          </a:p>
          <a:p>
            <a:r>
              <a:rPr lang="en-US" sz="1800" dirty="0"/>
              <a:t>A</a:t>
            </a:r>
            <a:r>
              <a:rPr lang="en-US" sz="1800" dirty="0" smtClean="0"/>
              <a:t>chieved </a:t>
            </a:r>
            <a:r>
              <a:rPr lang="en-US" sz="1800" dirty="0"/>
              <a:t>by using a steam trap, U-leg or level controlled flash vessel connected to a lower pressure outlet.</a:t>
            </a:r>
          </a:p>
          <a:p>
            <a:r>
              <a:rPr lang="en-US" sz="1800" dirty="0"/>
              <a:t>I</a:t>
            </a:r>
            <a:r>
              <a:rPr lang="en-US" sz="1800" dirty="0" smtClean="0"/>
              <a:t>s </a:t>
            </a:r>
            <a:r>
              <a:rPr lang="en-US" sz="1800" dirty="0"/>
              <a:t>easily removed with a steam </a:t>
            </a:r>
            <a:r>
              <a:rPr lang="en-US" sz="1800" dirty="0" smtClean="0"/>
              <a:t>trap </a:t>
            </a:r>
          </a:p>
          <a:p>
            <a:pPr lvl="1"/>
            <a:r>
              <a:rPr lang="en-US" sz="1400" dirty="0" smtClean="0"/>
              <a:t>A </a:t>
            </a:r>
            <a:r>
              <a:rPr lang="en-US" sz="1400" dirty="0"/>
              <a:t>device that allows condensate to pass through but not steam/</a:t>
            </a:r>
            <a:r>
              <a:rPr lang="en-US" sz="1400" dirty="0" err="1"/>
              <a:t>vapour</a:t>
            </a:r>
            <a:r>
              <a:rPr lang="en-US" sz="1400" dirty="0"/>
              <a:t>. </a:t>
            </a:r>
            <a:endParaRPr lang="en-US" sz="1400" dirty="0" smtClean="0"/>
          </a:p>
          <a:p>
            <a:pPr lvl="1"/>
            <a:r>
              <a:rPr lang="en-US" sz="1400" dirty="0" smtClean="0"/>
              <a:t>Operate </a:t>
            </a:r>
            <a:r>
              <a:rPr lang="en-US" sz="1400" dirty="0"/>
              <a:t>on the pressure or temperature difference between the steam/</a:t>
            </a:r>
            <a:r>
              <a:rPr lang="en-US" sz="1400" dirty="0" err="1"/>
              <a:t>vapour</a:t>
            </a:r>
            <a:r>
              <a:rPr lang="en-US" sz="1400" dirty="0"/>
              <a:t> and the condensate outlet.</a:t>
            </a:r>
          </a:p>
          <a:p>
            <a:r>
              <a:rPr lang="en-US" sz="1800" dirty="0" smtClean="0"/>
              <a:t>Condensate from a </a:t>
            </a:r>
            <a:r>
              <a:rPr lang="en-US" sz="1800" dirty="0" err="1" smtClean="0"/>
              <a:t>calandria</a:t>
            </a:r>
            <a:r>
              <a:rPr lang="en-US" sz="1800" dirty="0" smtClean="0"/>
              <a:t> under vacuum must be pumped out or a U-leg can be used. </a:t>
            </a:r>
          </a:p>
          <a:p>
            <a:pPr lvl="1"/>
            <a:r>
              <a:rPr lang="en-US" sz="1400" dirty="0" smtClean="0"/>
              <a:t>When a U-leg is used for condensate flow control, the effective length of the U should be about 1.5 times the theoretical minimum to allow for surging.</a:t>
            </a:r>
          </a:p>
          <a:p>
            <a:pPr lvl="1"/>
            <a:r>
              <a:rPr lang="en-US" sz="1400" dirty="0" smtClean="0"/>
              <a:t>The condensate can be removed separately or together. </a:t>
            </a:r>
          </a:p>
          <a:p>
            <a:pPr lvl="1"/>
            <a:r>
              <a:rPr lang="en-US" sz="1400" dirty="0" smtClean="0"/>
              <a:t>Advantage: Simple installation. </a:t>
            </a:r>
          </a:p>
          <a:p>
            <a:pPr lvl="1"/>
            <a:r>
              <a:rPr lang="en-US" sz="1400" dirty="0" smtClean="0"/>
              <a:t>Disadvantage: All  condensates are cooled to the temperature of the last vessel condensate and in the event of any vessel entraining, all the condensates will be contaminated.</a:t>
            </a:r>
          </a:p>
        </p:txBody>
      </p:sp>
    </p:spTree>
    <p:extLst>
      <p:ext uri="{BB962C8B-B14F-4D97-AF65-F5344CB8AC3E}">
        <p14:creationId xmlns:p14="http://schemas.microsoft.com/office/powerpoint/2010/main" val="28296629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a:t>Roberts Type Evaporator (cont.)</a:t>
            </a:r>
            <a:endParaRPr lang="en-ZA" sz="4800" dirty="0"/>
          </a:p>
        </p:txBody>
      </p:sp>
      <p:sp>
        <p:nvSpPr>
          <p:cNvPr id="5" name="Content Placeholder 2"/>
          <p:cNvSpPr>
            <a:spLocks noGrp="1"/>
          </p:cNvSpPr>
          <p:nvPr>
            <p:ph idx="1"/>
          </p:nvPr>
        </p:nvSpPr>
        <p:spPr>
          <a:xfrm>
            <a:off x="179512" y="1628800"/>
            <a:ext cx="8784976" cy="4824536"/>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US" sz="2500" b="1" dirty="0" smtClean="0"/>
              <a:t>Condensate removal (cont.):</a:t>
            </a:r>
          </a:p>
          <a:p>
            <a:r>
              <a:rPr lang="en-US" sz="2500" dirty="0" smtClean="0"/>
              <a:t>Condensate </a:t>
            </a:r>
            <a:r>
              <a:rPr lang="en-US" sz="2500" dirty="0"/>
              <a:t>from the first vessel is normally used as a boiler feed water as it is uncontaminated and of high temperature. </a:t>
            </a:r>
            <a:endParaRPr lang="en-US" sz="2500" dirty="0" smtClean="0"/>
          </a:p>
          <a:p>
            <a:r>
              <a:rPr lang="en-US" sz="2500" dirty="0" smtClean="0"/>
              <a:t>The </a:t>
            </a:r>
            <a:r>
              <a:rPr lang="en-US" sz="2500" dirty="0"/>
              <a:t>high temperature is important as it means that the condensate will absorb less oxygen, which would have had to be removed (de-aerated) before it could be used. </a:t>
            </a:r>
            <a:endParaRPr lang="en-US" sz="2500" dirty="0" smtClean="0"/>
          </a:p>
          <a:p>
            <a:r>
              <a:rPr lang="en-US" sz="2500" dirty="0" smtClean="0"/>
              <a:t>Condensates </a:t>
            </a:r>
            <a:r>
              <a:rPr lang="en-US" sz="2500" dirty="0"/>
              <a:t>from the other vessels are used as factory hot water (mainly imbibition) as they have the possibility of being contaminated with sugar </a:t>
            </a:r>
            <a:endParaRPr lang="en-US" sz="2500" dirty="0" smtClean="0"/>
          </a:p>
          <a:p>
            <a:r>
              <a:rPr lang="en-US" sz="2500" dirty="0" smtClean="0"/>
              <a:t>2</a:t>
            </a:r>
            <a:r>
              <a:rPr lang="en-US" sz="2500" baseline="30000" dirty="0" smtClean="0"/>
              <a:t>nd</a:t>
            </a:r>
            <a:r>
              <a:rPr lang="en-US" sz="2500" dirty="0" smtClean="0"/>
              <a:t> </a:t>
            </a:r>
            <a:r>
              <a:rPr lang="en-US" sz="2500" dirty="0"/>
              <a:t>vessel condensate can sometimes be used as boiler feed </a:t>
            </a:r>
            <a:r>
              <a:rPr lang="en-US" sz="2500" dirty="0" smtClean="0"/>
              <a:t>water.</a:t>
            </a:r>
            <a:endParaRPr lang="en-US" sz="2500" dirty="0"/>
          </a:p>
        </p:txBody>
      </p:sp>
    </p:spTree>
    <p:extLst>
      <p:ext uri="{BB962C8B-B14F-4D97-AF65-F5344CB8AC3E}">
        <p14:creationId xmlns:p14="http://schemas.microsoft.com/office/powerpoint/2010/main" val="4827730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400" dirty="0"/>
              <a:t>Roberts Type Evaporator (cont.)</a:t>
            </a:r>
            <a:endParaRPr lang="en-ZA" sz="4500" dirty="0"/>
          </a:p>
        </p:txBody>
      </p:sp>
      <p:sp>
        <p:nvSpPr>
          <p:cNvPr id="5" name="Content Placeholder 2"/>
          <p:cNvSpPr>
            <a:spLocks noGrp="1"/>
          </p:cNvSpPr>
          <p:nvPr>
            <p:ph idx="1"/>
          </p:nvPr>
        </p:nvSpPr>
        <p:spPr>
          <a:xfrm>
            <a:off x="457200" y="1628800"/>
            <a:ext cx="8291264" cy="4824536"/>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US" sz="2200" b="1" dirty="0" smtClean="0"/>
              <a:t>Flash vessel:</a:t>
            </a:r>
          </a:p>
          <a:p>
            <a:r>
              <a:rPr lang="en-US" sz="2200" dirty="0" smtClean="0"/>
              <a:t>When </a:t>
            </a:r>
            <a:r>
              <a:rPr lang="en-US" sz="2200" dirty="0"/>
              <a:t>condensate is removed from the </a:t>
            </a:r>
            <a:r>
              <a:rPr lang="en-US" sz="2200" dirty="0" err="1"/>
              <a:t>calandria</a:t>
            </a:r>
            <a:r>
              <a:rPr lang="en-US" sz="2200" dirty="0"/>
              <a:t> it contains some potential energy in the form of latent heat which can be removed by allowing it to flash (boil) to a lower absolute pressure. </a:t>
            </a:r>
            <a:endParaRPr lang="en-US" sz="2200" dirty="0" smtClean="0"/>
          </a:p>
          <a:p>
            <a:r>
              <a:rPr lang="en-US" sz="2200" dirty="0" smtClean="0"/>
              <a:t>Flashing </a:t>
            </a:r>
            <a:r>
              <a:rPr lang="en-US" sz="2200" dirty="0"/>
              <a:t>allows some additional </a:t>
            </a:r>
            <a:r>
              <a:rPr lang="en-US" sz="2200" dirty="0" err="1"/>
              <a:t>vapour</a:t>
            </a:r>
            <a:r>
              <a:rPr lang="en-US" sz="2200" dirty="0"/>
              <a:t> to form that can be used for heating. </a:t>
            </a:r>
            <a:endParaRPr lang="en-US" sz="2200" dirty="0" smtClean="0"/>
          </a:p>
          <a:p>
            <a:r>
              <a:rPr lang="en-US" sz="2200" dirty="0" smtClean="0"/>
              <a:t>When </a:t>
            </a:r>
            <a:r>
              <a:rPr lang="en-US" sz="2200" dirty="0"/>
              <a:t>flashing condensate from one evaporator to the </a:t>
            </a:r>
            <a:r>
              <a:rPr lang="en-US" sz="2200" dirty="0" err="1"/>
              <a:t>calandria</a:t>
            </a:r>
            <a:r>
              <a:rPr lang="en-US" sz="2200" dirty="0"/>
              <a:t> of the next evaporator, the condensate flashes (boils rapidly) and assumes the temperature corresponding to the pressure in the </a:t>
            </a:r>
            <a:r>
              <a:rPr lang="en-US" sz="2200" dirty="0" err="1"/>
              <a:t>calandria</a:t>
            </a:r>
            <a:r>
              <a:rPr lang="en-US" sz="2200" dirty="0"/>
              <a:t> to which it is flashed.</a:t>
            </a:r>
          </a:p>
          <a:p>
            <a:r>
              <a:rPr lang="en-US" sz="2200" dirty="0"/>
              <a:t>The flash vessel is usually a simple pressure vessel with height equal to about 1.5 times the diameter, with the condensate inlet near the bottom and the flash outlet at the top.</a:t>
            </a:r>
          </a:p>
        </p:txBody>
      </p:sp>
    </p:spTree>
    <p:extLst>
      <p:ext uri="{BB962C8B-B14F-4D97-AF65-F5344CB8AC3E}">
        <p14:creationId xmlns:p14="http://schemas.microsoft.com/office/powerpoint/2010/main" val="7464389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a:t>Roberts Type Evaporator (cont.)</a:t>
            </a:r>
            <a:endParaRPr lang="en-ZA" sz="4500" dirty="0"/>
          </a:p>
        </p:txBody>
      </p:sp>
      <p:sp>
        <p:nvSpPr>
          <p:cNvPr id="5" name="Content Placeholder 2"/>
          <p:cNvSpPr>
            <a:spLocks noGrp="1"/>
          </p:cNvSpPr>
          <p:nvPr>
            <p:ph idx="1"/>
          </p:nvPr>
        </p:nvSpPr>
        <p:spPr>
          <a:xfrm>
            <a:off x="323528" y="1700808"/>
            <a:ext cx="8424936" cy="5040560"/>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US" sz="1600" b="1" dirty="0" smtClean="0"/>
              <a:t>Entrainment and entrainment separators:</a:t>
            </a:r>
          </a:p>
          <a:p>
            <a:r>
              <a:rPr lang="en-US" sz="1600" dirty="0"/>
              <a:t>T</a:t>
            </a:r>
            <a:r>
              <a:rPr lang="en-US" sz="1600" dirty="0" smtClean="0"/>
              <a:t>he </a:t>
            </a:r>
            <a:r>
              <a:rPr lang="en-US" sz="1600" dirty="0"/>
              <a:t>carrying over of droplets of juice with the </a:t>
            </a:r>
            <a:r>
              <a:rPr lang="en-US" sz="1600" dirty="0" err="1"/>
              <a:t>vapour</a:t>
            </a:r>
            <a:r>
              <a:rPr lang="en-US" sz="1600" dirty="0"/>
              <a:t> from one effect to the </a:t>
            </a:r>
            <a:r>
              <a:rPr lang="en-US" sz="1600" dirty="0" err="1"/>
              <a:t>calandria</a:t>
            </a:r>
            <a:r>
              <a:rPr lang="en-US" sz="1600" dirty="0"/>
              <a:t> of the next (or to the condenser). </a:t>
            </a:r>
            <a:endParaRPr lang="en-US" sz="1600" dirty="0" smtClean="0"/>
          </a:p>
          <a:p>
            <a:r>
              <a:rPr lang="en-US" sz="1600" dirty="0" smtClean="0"/>
              <a:t>Results </a:t>
            </a:r>
            <a:r>
              <a:rPr lang="en-US" sz="1600" dirty="0"/>
              <a:t>in a loss of sugar and contamination of condenser water. </a:t>
            </a:r>
            <a:endParaRPr lang="en-US" sz="1600" dirty="0" smtClean="0"/>
          </a:p>
          <a:p>
            <a:r>
              <a:rPr lang="en-US" sz="1600" dirty="0" smtClean="0"/>
              <a:t>Increased </a:t>
            </a:r>
            <a:r>
              <a:rPr lang="en-US" sz="1600" dirty="0"/>
              <a:t>by sudden changes in flow, pressure, temperature or vacuum.</a:t>
            </a:r>
          </a:p>
          <a:p>
            <a:r>
              <a:rPr lang="en-US" sz="1600" dirty="0" smtClean="0"/>
              <a:t>Controlled </a:t>
            </a:r>
            <a:r>
              <a:rPr lang="en-US" sz="1600" dirty="0"/>
              <a:t>by means of louvre-type separators either on their own or in conjunction with stainless steel mesh screens known as </a:t>
            </a:r>
            <a:r>
              <a:rPr lang="en-US" sz="1600" dirty="0" smtClean="0"/>
              <a:t>demisters - Should </a:t>
            </a:r>
            <a:r>
              <a:rPr lang="en-US" sz="1600" dirty="0"/>
              <a:t>be carefully fitted to avoid any holes which can actually aggravate entrainment due to high velocities.</a:t>
            </a:r>
          </a:p>
          <a:p>
            <a:r>
              <a:rPr lang="en-US" sz="1600" dirty="0"/>
              <a:t>S</a:t>
            </a:r>
            <a:r>
              <a:rPr lang="en-US" sz="1600" dirty="0" smtClean="0"/>
              <a:t>hould </a:t>
            </a:r>
            <a:r>
              <a:rPr lang="en-US" sz="1600" dirty="0"/>
              <a:t>be piped outside the vessel through a sight glass so that the effectiveness of separation can be continuously monitored.</a:t>
            </a:r>
          </a:p>
          <a:p>
            <a:r>
              <a:rPr lang="en-US" sz="1600" dirty="0"/>
              <a:t>V</a:t>
            </a:r>
            <a:r>
              <a:rPr lang="en-US" sz="1600" dirty="0" smtClean="0"/>
              <a:t>elocity </a:t>
            </a:r>
            <a:r>
              <a:rPr lang="en-US" sz="1600" dirty="0"/>
              <a:t>of </a:t>
            </a:r>
            <a:r>
              <a:rPr lang="en-US" sz="1600" dirty="0" err="1"/>
              <a:t>vapour</a:t>
            </a:r>
            <a:r>
              <a:rPr lang="en-US" sz="1600" dirty="0"/>
              <a:t> leaving the tubes increases from vessel to </a:t>
            </a:r>
            <a:r>
              <a:rPr lang="en-US" sz="1600" dirty="0" smtClean="0"/>
              <a:t>vessel: </a:t>
            </a:r>
          </a:p>
          <a:p>
            <a:pPr lvl="1"/>
            <a:r>
              <a:rPr lang="en-US" sz="1600" dirty="0" smtClean="0"/>
              <a:t>Maximum </a:t>
            </a:r>
            <a:r>
              <a:rPr lang="en-US" sz="1600" dirty="0"/>
              <a:t>in the last vessel due to the high vacuum and high specific volume of the </a:t>
            </a:r>
            <a:r>
              <a:rPr lang="en-US" sz="1600" dirty="0" err="1" smtClean="0"/>
              <a:t>vapour</a:t>
            </a:r>
            <a:r>
              <a:rPr lang="en-US" sz="1600" dirty="0" smtClean="0"/>
              <a:t> </a:t>
            </a:r>
          </a:p>
          <a:p>
            <a:pPr lvl="1"/>
            <a:r>
              <a:rPr lang="en-US" sz="1600" dirty="0" smtClean="0"/>
              <a:t>Could  </a:t>
            </a:r>
            <a:r>
              <a:rPr lang="en-US" sz="1600" dirty="0"/>
              <a:t>reach 18m.s</a:t>
            </a:r>
            <a:r>
              <a:rPr lang="en-US" sz="1600" baseline="30000" dirty="0"/>
              <a:t>-1</a:t>
            </a:r>
            <a:r>
              <a:rPr lang="en-US" sz="1600" dirty="0"/>
              <a:t> which is +/-100 times greater than the 1</a:t>
            </a:r>
            <a:r>
              <a:rPr lang="en-US" sz="1600" baseline="30000" dirty="0"/>
              <a:t>st</a:t>
            </a:r>
            <a:r>
              <a:rPr lang="en-US" sz="1600" dirty="0"/>
              <a:t> vessel. </a:t>
            </a:r>
            <a:endParaRPr lang="en-US" sz="1600" dirty="0" smtClean="0"/>
          </a:p>
          <a:p>
            <a:r>
              <a:rPr lang="en-US" sz="1600" dirty="0" smtClean="0"/>
              <a:t>Efficient </a:t>
            </a:r>
            <a:r>
              <a:rPr lang="en-US" sz="1600" dirty="0"/>
              <a:t>separation in the last vessel is essential to </a:t>
            </a:r>
            <a:r>
              <a:rPr lang="en-US" sz="1600" dirty="0" err="1"/>
              <a:t>minimise</a:t>
            </a:r>
            <a:r>
              <a:rPr lang="en-US" sz="1600" dirty="0"/>
              <a:t> entrainment. </a:t>
            </a:r>
            <a:endParaRPr lang="en-US" sz="1600" dirty="0" smtClean="0"/>
          </a:p>
          <a:p>
            <a:r>
              <a:rPr lang="en-US" sz="1600" dirty="0" smtClean="0"/>
              <a:t>The </a:t>
            </a:r>
            <a:r>
              <a:rPr lang="en-US" sz="1600" dirty="0"/>
              <a:t>separators operate on the principle of impinging droplets on a surface from which they can be reclaimed. </a:t>
            </a:r>
            <a:endParaRPr lang="en-US" sz="1600" dirty="0" smtClean="0"/>
          </a:p>
          <a:p>
            <a:r>
              <a:rPr lang="en-US" sz="1600" dirty="0" smtClean="0"/>
              <a:t>Keep separators clean - A </a:t>
            </a:r>
            <a:r>
              <a:rPr lang="en-US" sz="1600" dirty="0"/>
              <a:t>dirty separator is ineffective due to increased velocities through the restricted openings.</a:t>
            </a:r>
            <a:endParaRPr lang="en-US" sz="1600" dirty="0" smtClean="0"/>
          </a:p>
          <a:p>
            <a:pPr marL="0" indent="0">
              <a:buNone/>
            </a:pPr>
            <a:endParaRPr lang="en-US" sz="1600" dirty="0"/>
          </a:p>
        </p:txBody>
      </p:sp>
    </p:spTree>
    <p:extLst>
      <p:ext uri="{BB962C8B-B14F-4D97-AF65-F5344CB8AC3E}">
        <p14:creationId xmlns:p14="http://schemas.microsoft.com/office/powerpoint/2010/main" val="36983042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a:t>Roberts Type Evaporator (cont.)</a:t>
            </a:r>
            <a:endParaRPr lang="en-ZA" sz="4800" dirty="0"/>
          </a:p>
        </p:txBody>
      </p:sp>
      <p:sp>
        <p:nvSpPr>
          <p:cNvPr id="5" name="Content Placeholder 2"/>
          <p:cNvSpPr>
            <a:spLocks noGrp="1"/>
          </p:cNvSpPr>
          <p:nvPr>
            <p:ph idx="1"/>
          </p:nvPr>
        </p:nvSpPr>
        <p:spPr>
          <a:xfrm>
            <a:off x="323528" y="1628800"/>
            <a:ext cx="8568952" cy="4968552"/>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US" sz="2400" b="1" dirty="0" smtClean="0"/>
              <a:t>Retention time:</a:t>
            </a:r>
          </a:p>
          <a:p>
            <a:r>
              <a:rPr lang="en-US" sz="1800" dirty="0" smtClean="0"/>
              <a:t>Reduction in </a:t>
            </a:r>
            <a:r>
              <a:rPr lang="en-US" sz="1800" dirty="0"/>
              <a:t>a vessel will </a:t>
            </a:r>
            <a:r>
              <a:rPr lang="en-US" sz="1800" dirty="0" smtClean="0"/>
              <a:t>:</a:t>
            </a:r>
          </a:p>
          <a:p>
            <a:pPr lvl="1"/>
            <a:r>
              <a:rPr lang="en-US" sz="1400" dirty="0" err="1" smtClean="0"/>
              <a:t>Minimise</a:t>
            </a:r>
            <a:r>
              <a:rPr lang="en-US" sz="1400" dirty="0" smtClean="0"/>
              <a:t> scaling </a:t>
            </a:r>
          </a:p>
          <a:p>
            <a:pPr lvl="1"/>
            <a:r>
              <a:rPr lang="en-US" sz="1400" dirty="0" smtClean="0"/>
              <a:t>Prevent inversion and degradation at high temperatures. </a:t>
            </a:r>
          </a:p>
          <a:p>
            <a:r>
              <a:rPr lang="en-US" sz="1800" dirty="0" smtClean="0"/>
              <a:t>Factory extensions normally require more </a:t>
            </a:r>
            <a:r>
              <a:rPr lang="en-US" sz="1800" dirty="0" err="1" smtClean="0"/>
              <a:t>vapour</a:t>
            </a:r>
            <a:r>
              <a:rPr lang="en-US" sz="1800" dirty="0" smtClean="0"/>
              <a:t> to be bled from the vessels. This requires more heating surface with an associated longer retention time. </a:t>
            </a:r>
          </a:p>
          <a:p>
            <a:r>
              <a:rPr lang="en-US" sz="1800" dirty="0" smtClean="0"/>
              <a:t>Longer retention time:</a:t>
            </a:r>
          </a:p>
          <a:p>
            <a:pPr lvl="1"/>
            <a:r>
              <a:rPr lang="en-US" sz="1400" dirty="0" smtClean="0"/>
              <a:t>Encourages </a:t>
            </a:r>
            <a:r>
              <a:rPr lang="en-US" sz="1400" dirty="0" err="1" smtClean="0"/>
              <a:t>colour</a:t>
            </a:r>
            <a:r>
              <a:rPr lang="en-US" sz="1400" dirty="0" smtClean="0"/>
              <a:t> formation and </a:t>
            </a:r>
          </a:p>
          <a:p>
            <a:pPr lvl="1"/>
            <a:r>
              <a:rPr lang="en-US" sz="1400" dirty="0"/>
              <a:t>I</a:t>
            </a:r>
            <a:r>
              <a:rPr lang="en-US" sz="1400" dirty="0" smtClean="0"/>
              <a:t>nversion. </a:t>
            </a:r>
          </a:p>
          <a:p>
            <a:r>
              <a:rPr lang="en-US" sz="1800" dirty="0"/>
              <a:t>C</a:t>
            </a:r>
            <a:r>
              <a:rPr lang="en-US" sz="1800" dirty="0" smtClean="0"/>
              <a:t>an be reduced by using a long tube evaporator or </a:t>
            </a:r>
            <a:r>
              <a:rPr lang="en-US" sz="1800" dirty="0" err="1" smtClean="0"/>
              <a:t>Kestner</a:t>
            </a:r>
            <a:r>
              <a:rPr lang="en-US" sz="1800" dirty="0" smtClean="0"/>
              <a:t>. </a:t>
            </a:r>
          </a:p>
          <a:p>
            <a:pPr lvl="1"/>
            <a:r>
              <a:rPr lang="en-US" sz="1400" dirty="0" smtClean="0"/>
              <a:t>The </a:t>
            </a:r>
            <a:r>
              <a:rPr lang="en-US" sz="1400" dirty="0" err="1" smtClean="0"/>
              <a:t>Kestner</a:t>
            </a:r>
            <a:r>
              <a:rPr lang="en-US" sz="1400" dirty="0" smtClean="0"/>
              <a:t> has tubes +/-7m long and the high juice velocities improve the heater transfer rate and reduce scaling. </a:t>
            </a:r>
          </a:p>
          <a:p>
            <a:pPr lvl="1"/>
            <a:r>
              <a:rPr lang="en-US" sz="1400" dirty="0" smtClean="0"/>
              <a:t>The retention time is 25 to 33% less than a conventional vessel of the same evaporation capacity. </a:t>
            </a:r>
          </a:p>
          <a:p>
            <a:pPr lvl="1"/>
            <a:r>
              <a:rPr lang="en-US" sz="1400" dirty="0" smtClean="0"/>
              <a:t>Low fouling results in a good Heat Transfer Co-efficient (HTC). </a:t>
            </a:r>
          </a:p>
          <a:p>
            <a:pPr lvl="1"/>
            <a:r>
              <a:rPr lang="en-US" sz="1400" dirty="0" smtClean="0"/>
              <a:t>The low fouling is mostly a result of good wetting of the heating surfaces.</a:t>
            </a:r>
            <a:endParaRPr lang="en-US" sz="1400" dirty="0"/>
          </a:p>
        </p:txBody>
      </p:sp>
    </p:spTree>
    <p:extLst>
      <p:ext uri="{BB962C8B-B14F-4D97-AF65-F5344CB8AC3E}">
        <p14:creationId xmlns:p14="http://schemas.microsoft.com/office/powerpoint/2010/main" val="11611092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err="1" smtClean="0"/>
              <a:t>Kestner</a:t>
            </a:r>
            <a:r>
              <a:rPr lang="en-ZA" sz="4800" dirty="0" smtClean="0"/>
              <a:t> </a:t>
            </a:r>
            <a:r>
              <a:rPr lang="en-ZA" sz="4800" dirty="0"/>
              <a:t>Type </a:t>
            </a:r>
            <a:r>
              <a:rPr lang="en-ZA" sz="4800" dirty="0" smtClean="0"/>
              <a:t>Evaporator</a:t>
            </a:r>
            <a:endParaRPr lang="en-ZA" sz="4800" dirty="0"/>
          </a:p>
        </p:txBody>
      </p:sp>
      <p:sp>
        <p:nvSpPr>
          <p:cNvPr id="5" name="Content Placeholder 2"/>
          <p:cNvSpPr>
            <a:spLocks noGrp="1"/>
          </p:cNvSpPr>
          <p:nvPr>
            <p:ph idx="1"/>
          </p:nvPr>
        </p:nvSpPr>
        <p:spPr>
          <a:xfrm>
            <a:off x="107504" y="1628800"/>
            <a:ext cx="3744416" cy="5040560"/>
          </a:xfrm>
          <a:solidFill>
            <a:schemeClr val="bg1">
              <a:lumMod val="95000"/>
              <a:alpha val="75000"/>
            </a:schemeClr>
          </a:solidFill>
          <a:scene3d>
            <a:camera prst="orthographicFront"/>
            <a:lightRig rig="threePt" dir="t"/>
          </a:scene3d>
          <a:sp3d>
            <a:bevelT/>
          </a:sp3d>
        </p:spPr>
        <p:txBody>
          <a:bodyPr>
            <a:noAutofit/>
          </a:bodyPr>
          <a:lstStyle/>
          <a:p>
            <a:r>
              <a:rPr lang="en-US" sz="2600" dirty="0" smtClean="0"/>
              <a:t>Also called “long </a:t>
            </a:r>
            <a:r>
              <a:rPr lang="en-US" sz="2600" dirty="0"/>
              <a:t>tube climbing film </a:t>
            </a:r>
            <a:r>
              <a:rPr lang="en-US" sz="2600" dirty="0" smtClean="0"/>
              <a:t>evaporator”</a:t>
            </a:r>
          </a:p>
          <a:p>
            <a:r>
              <a:rPr lang="en-US" sz="2600" dirty="0" smtClean="0"/>
              <a:t>Popular </a:t>
            </a:r>
            <a:r>
              <a:rPr lang="en-US" sz="2600" dirty="0"/>
              <a:t>for the first and second effects in South Africa </a:t>
            </a:r>
            <a:endParaRPr lang="en-US" sz="2600" dirty="0" smtClean="0"/>
          </a:p>
          <a:p>
            <a:r>
              <a:rPr lang="en-US" sz="2600" dirty="0" smtClean="0"/>
              <a:t>Has </a:t>
            </a:r>
            <a:r>
              <a:rPr lang="en-US" sz="2600" dirty="0"/>
              <a:t>tubes almost 7m long </a:t>
            </a:r>
            <a:endParaRPr lang="en-US" sz="2600" dirty="0" smtClean="0"/>
          </a:p>
          <a:p>
            <a:r>
              <a:rPr lang="en-US" sz="2600" dirty="0" err="1" smtClean="0"/>
              <a:t>Vapour</a:t>
            </a:r>
            <a:r>
              <a:rPr lang="en-US" sz="2600" dirty="0" smtClean="0"/>
              <a:t> </a:t>
            </a:r>
            <a:r>
              <a:rPr lang="en-US" sz="2600" dirty="0"/>
              <a:t>separation is performed in a “separator” adjacent to the main vessel.</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2492896"/>
            <a:ext cx="5035550" cy="306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53013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Background</a:t>
            </a:r>
            <a:endParaRPr lang="en-ZA" sz="4800" dirty="0"/>
          </a:p>
        </p:txBody>
      </p:sp>
      <p:sp>
        <p:nvSpPr>
          <p:cNvPr id="9" name="Content Placeholder 2"/>
          <p:cNvSpPr>
            <a:spLocks noGrp="1"/>
          </p:cNvSpPr>
          <p:nvPr>
            <p:ph idx="1"/>
          </p:nvPr>
        </p:nvSpPr>
        <p:spPr>
          <a:xfrm>
            <a:off x="251520" y="1600200"/>
            <a:ext cx="8640960" cy="4997152"/>
          </a:xfrm>
          <a:solidFill>
            <a:schemeClr val="bg1">
              <a:lumMod val="95000"/>
              <a:alpha val="75000"/>
            </a:schemeClr>
          </a:solidFill>
          <a:scene3d>
            <a:camera prst="orthographicFront"/>
            <a:lightRig rig="threePt" dir="t"/>
          </a:scene3d>
          <a:sp3d>
            <a:bevelT/>
          </a:sp3d>
        </p:spPr>
        <p:txBody>
          <a:bodyPr>
            <a:noAutofit/>
          </a:bodyPr>
          <a:lstStyle/>
          <a:p>
            <a:r>
              <a:rPr lang="en-US" sz="1800" dirty="0"/>
              <a:t>The evaporator station can </a:t>
            </a:r>
            <a:r>
              <a:rPr lang="en-US" sz="1800" dirty="0" smtClean="0"/>
              <a:t>be </a:t>
            </a:r>
            <a:r>
              <a:rPr lang="en-US" sz="1800" dirty="0"/>
              <a:t>regarded as the “heart” of a sugar </a:t>
            </a:r>
            <a:r>
              <a:rPr lang="en-US" sz="1800" dirty="0" smtClean="0"/>
              <a:t>factory.</a:t>
            </a:r>
          </a:p>
          <a:p>
            <a:pPr lvl="1"/>
            <a:r>
              <a:rPr lang="en-US" sz="1800" dirty="0" smtClean="0"/>
              <a:t>It </a:t>
            </a:r>
            <a:r>
              <a:rPr lang="en-US" sz="1800" dirty="0"/>
              <a:t>removes most of the water from the juice </a:t>
            </a:r>
            <a:r>
              <a:rPr lang="en-US" sz="1800" dirty="0" smtClean="0"/>
              <a:t>-  </a:t>
            </a:r>
            <a:r>
              <a:rPr lang="en-US" sz="1800" dirty="0"/>
              <a:t>preparing it for crystallization. </a:t>
            </a:r>
            <a:endParaRPr lang="en-US" sz="1800" dirty="0"/>
          </a:p>
          <a:p>
            <a:pPr lvl="1"/>
            <a:r>
              <a:rPr lang="en-US" sz="1800" dirty="0" smtClean="0"/>
              <a:t>It </a:t>
            </a:r>
            <a:r>
              <a:rPr lang="en-US" sz="1800" dirty="0"/>
              <a:t>condenses the major portion of steam to provide boiler feed water </a:t>
            </a:r>
            <a:endParaRPr lang="en-US" sz="1800" dirty="0" smtClean="0"/>
          </a:p>
          <a:p>
            <a:pPr lvl="1"/>
            <a:r>
              <a:rPr lang="en-US" sz="1800" dirty="0" smtClean="0"/>
              <a:t>It provides </a:t>
            </a:r>
            <a:r>
              <a:rPr lang="en-US" sz="1800" dirty="0" err="1"/>
              <a:t>vapour</a:t>
            </a:r>
            <a:r>
              <a:rPr lang="en-US" sz="1800" dirty="0"/>
              <a:t> to heat the pans, juice heaters, diffuser and other ancillaries. </a:t>
            </a:r>
          </a:p>
          <a:p>
            <a:r>
              <a:rPr lang="en-US" sz="1800" dirty="0"/>
              <a:t>E</a:t>
            </a:r>
            <a:r>
              <a:rPr lang="en-US" sz="1800" dirty="0" smtClean="0"/>
              <a:t>vaporator </a:t>
            </a:r>
            <a:r>
              <a:rPr lang="en-US" sz="1800" dirty="0"/>
              <a:t>vessels </a:t>
            </a:r>
            <a:r>
              <a:rPr lang="en-US" sz="1800" dirty="0" smtClean="0"/>
              <a:t>are:</a:t>
            </a:r>
          </a:p>
          <a:p>
            <a:pPr lvl="1"/>
            <a:r>
              <a:rPr lang="en-US" sz="1800" dirty="0" smtClean="0"/>
              <a:t> </a:t>
            </a:r>
            <a:r>
              <a:rPr lang="en-US" sz="1800" dirty="0"/>
              <a:t>shell and tube heat exchangers </a:t>
            </a:r>
            <a:endParaRPr lang="en-US" sz="1800" dirty="0" smtClean="0"/>
          </a:p>
          <a:p>
            <a:pPr lvl="1"/>
            <a:r>
              <a:rPr lang="en-US" sz="1800" dirty="0" smtClean="0"/>
              <a:t>mounted </a:t>
            </a:r>
            <a:r>
              <a:rPr lang="en-US" sz="1800" dirty="0"/>
              <a:t>vertically and </a:t>
            </a:r>
            <a:endParaRPr lang="en-US" sz="1800" dirty="0" smtClean="0"/>
          </a:p>
          <a:p>
            <a:pPr lvl="1"/>
            <a:r>
              <a:rPr lang="en-US" sz="1800" dirty="0" smtClean="0"/>
              <a:t>provided </a:t>
            </a:r>
            <a:r>
              <a:rPr lang="en-US" sz="1800" dirty="0"/>
              <a:t>with an efficient means of circulating juice and separating the </a:t>
            </a:r>
            <a:r>
              <a:rPr lang="en-US" sz="1800" dirty="0" err="1"/>
              <a:t>vapour</a:t>
            </a:r>
            <a:r>
              <a:rPr lang="en-US" sz="1800" dirty="0"/>
              <a:t> from the concentrated juice.</a:t>
            </a:r>
          </a:p>
          <a:p>
            <a:r>
              <a:rPr lang="en-US" sz="1800" dirty="0"/>
              <a:t>The tube and plate part (steam chest) is called a </a:t>
            </a:r>
            <a:r>
              <a:rPr lang="en-US" sz="1800" dirty="0" err="1"/>
              <a:t>calandria</a:t>
            </a:r>
            <a:r>
              <a:rPr lang="en-US" sz="1800" dirty="0"/>
              <a:t>. </a:t>
            </a:r>
            <a:endParaRPr lang="en-US" sz="1800" dirty="0" smtClean="0"/>
          </a:p>
          <a:p>
            <a:r>
              <a:rPr lang="en-US" sz="1800" dirty="0" smtClean="0"/>
              <a:t>The </a:t>
            </a:r>
            <a:r>
              <a:rPr lang="en-US" sz="1800" dirty="0" err="1"/>
              <a:t>vapour</a:t>
            </a:r>
            <a:r>
              <a:rPr lang="en-US" sz="1800" dirty="0"/>
              <a:t> separation is achieved by arranging a large space above the top tube plate or in a separate vessel where the velocity of the </a:t>
            </a:r>
            <a:r>
              <a:rPr lang="en-US" sz="1800" dirty="0" err="1"/>
              <a:t>vapour</a:t>
            </a:r>
            <a:r>
              <a:rPr lang="en-US" sz="1800" dirty="0"/>
              <a:t> can be maintained at a low level in order in for the droplets of juice to coalesce and fall to the bottom of the vessel. </a:t>
            </a:r>
            <a:endParaRPr lang="en-US" sz="1800" dirty="0" smtClean="0"/>
          </a:p>
          <a:p>
            <a:r>
              <a:rPr lang="en-US" sz="1800" dirty="0" smtClean="0"/>
              <a:t>Additional </a:t>
            </a:r>
            <a:r>
              <a:rPr lang="en-US" sz="1800" dirty="0"/>
              <a:t>droplet elimination devices are usually provided before the </a:t>
            </a:r>
            <a:r>
              <a:rPr lang="en-US" sz="1800" dirty="0" err="1"/>
              <a:t>vapour</a:t>
            </a:r>
            <a:r>
              <a:rPr lang="en-US" sz="1800" dirty="0"/>
              <a:t> outlet.</a:t>
            </a:r>
            <a:endParaRPr lang="en-ZA" sz="1800" dirty="0"/>
          </a:p>
        </p:txBody>
      </p:sp>
    </p:spTree>
    <p:extLst>
      <p:ext uri="{BB962C8B-B14F-4D97-AF65-F5344CB8AC3E}">
        <p14:creationId xmlns:p14="http://schemas.microsoft.com/office/powerpoint/2010/main" val="39700766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400" dirty="0"/>
              <a:t>Falling Film Evaporator</a:t>
            </a:r>
            <a:endParaRPr lang="en-ZA" sz="4500" dirty="0"/>
          </a:p>
        </p:txBody>
      </p:sp>
      <p:sp>
        <p:nvSpPr>
          <p:cNvPr id="5" name="Content Placeholder 2"/>
          <p:cNvSpPr>
            <a:spLocks noGrp="1"/>
          </p:cNvSpPr>
          <p:nvPr>
            <p:ph idx="1"/>
          </p:nvPr>
        </p:nvSpPr>
        <p:spPr>
          <a:xfrm>
            <a:off x="457200" y="1628800"/>
            <a:ext cx="8219256" cy="5112568"/>
          </a:xfrm>
          <a:solidFill>
            <a:schemeClr val="bg1">
              <a:lumMod val="95000"/>
              <a:alpha val="75000"/>
            </a:schemeClr>
          </a:solidFill>
          <a:scene3d>
            <a:camera prst="orthographicFront"/>
            <a:lightRig rig="threePt" dir="t"/>
          </a:scene3d>
          <a:sp3d>
            <a:bevelT/>
          </a:sp3d>
        </p:spPr>
        <p:txBody>
          <a:bodyPr>
            <a:noAutofit/>
          </a:bodyPr>
          <a:lstStyle/>
          <a:p>
            <a:r>
              <a:rPr lang="en-US" sz="1900" dirty="0"/>
              <a:t>A thin film of liquid at relatively high velocity, which is beneficial to good heat transfer, can also be obtained by carefully pouring the liquid into the top of a long tube. </a:t>
            </a:r>
            <a:endParaRPr lang="en-US" sz="1900" dirty="0" smtClean="0"/>
          </a:p>
          <a:p>
            <a:r>
              <a:rPr lang="en-US" sz="1900" dirty="0" smtClean="0"/>
              <a:t>Have same </a:t>
            </a:r>
            <a:r>
              <a:rPr lang="en-US" sz="1900" dirty="0"/>
              <a:t>advantages as the </a:t>
            </a:r>
            <a:r>
              <a:rPr lang="en-US" sz="1900" dirty="0" err="1"/>
              <a:t>Kestner</a:t>
            </a:r>
            <a:r>
              <a:rPr lang="en-US" sz="1900" dirty="0"/>
              <a:t> type, but with the added feature that the film is “mechanically” established, and therefore more under the control of the operator. </a:t>
            </a:r>
            <a:endParaRPr lang="en-US" sz="1900" dirty="0" smtClean="0"/>
          </a:p>
          <a:p>
            <a:r>
              <a:rPr lang="en-US" sz="1900" dirty="0" smtClean="0"/>
              <a:t>Disadvantage: </a:t>
            </a:r>
          </a:p>
          <a:p>
            <a:pPr lvl="1"/>
            <a:r>
              <a:rPr lang="en-US" sz="1900" dirty="0" smtClean="0"/>
              <a:t>The </a:t>
            </a:r>
            <a:r>
              <a:rPr lang="en-US" sz="1900" dirty="0"/>
              <a:t>distribution weirs and trays for “pouring” in the juice have to be dismantled and removed to get access to the tubes from the top. </a:t>
            </a:r>
            <a:endParaRPr lang="en-US" sz="1900" dirty="0" smtClean="0"/>
          </a:p>
          <a:p>
            <a:pPr lvl="1"/>
            <a:r>
              <a:rPr lang="en-US" sz="1900" dirty="0"/>
              <a:t>N</a:t>
            </a:r>
            <a:r>
              <a:rPr lang="en-US" sz="1900" dirty="0" smtClean="0"/>
              <a:t>ecessary </a:t>
            </a:r>
            <a:r>
              <a:rPr lang="en-US" sz="1900" dirty="0"/>
              <a:t>to recirculate juice to ensure complete wetting of the tubes at all times. </a:t>
            </a:r>
            <a:endParaRPr lang="en-US" sz="1900" dirty="0" smtClean="0"/>
          </a:p>
          <a:p>
            <a:pPr lvl="2"/>
            <a:r>
              <a:rPr lang="en-US" sz="1900" dirty="0" smtClean="0"/>
              <a:t>The </a:t>
            </a:r>
            <a:r>
              <a:rPr lang="en-US" sz="1900" dirty="0"/>
              <a:t>recirculation can be as high as 4 to 5 times the inlet juice quantity. </a:t>
            </a:r>
            <a:endParaRPr lang="en-US" sz="1900" dirty="0" smtClean="0"/>
          </a:p>
          <a:p>
            <a:pPr lvl="2"/>
            <a:r>
              <a:rPr lang="en-US" sz="1900" dirty="0" smtClean="0"/>
              <a:t>Recirculation </a:t>
            </a:r>
            <a:r>
              <a:rPr lang="en-US" sz="1900" dirty="0"/>
              <a:t>is not a problem if the Heat Transfer Co-efficient (HTC) is good. </a:t>
            </a:r>
            <a:endParaRPr lang="en-US" sz="1900" dirty="0" smtClean="0"/>
          </a:p>
          <a:p>
            <a:r>
              <a:rPr lang="en-US" sz="1900" dirty="0" smtClean="0"/>
              <a:t>The </a:t>
            </a:r>
            <a:r>
              <a:rPr lang="en-US" sz="1900" dirty="0"/>
              <a:t>main problem is good field distribution on the top tube plate</a:t>
            </a:r>
            <a:r>
              <a:rPr lang="en-US" sz="1900" dirty="0" smtClean="0"/>
              <a:t>.</a:t>
            </a:r>
            <a:endParaRPr lang="en-US" sz="1900" dirty="0"/>
          </a:p>
        </p:txBody>
      </p:sp>
      <p:sp>
        <p:nvSpPr>
          <p:cNvPr id="2"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6"/>
          <p:cNvSpPr>
            <a:spLocks noChangeArrowheads="1"/>
          </p:cNvSpPr>
          <p:nvPr/>
        </p:nvSpPr>
        <p:spPr bwMode="auto">
          <a:xfrm>
            <a:off x="0" y="2743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457200" algn="l"/>
                <a:tab pos="914400" algn="l"/>
                <a:tab pos="1828800" algn="l"/>
                <a:tab pos="2286000" algn="l"/>
                <a:tab pos="2743200" algn="l"/>
                <a:tab pos="3200400" algn="l"/>
                <a:tab pos="3657600" algn="l"/>
                <a:tab pos="4114800" algn="l"/>
                <a:tab pos="4572000" algn="l"/>
                <a:tab pos="5278438" algn="r"/>
              </a:tabLst>
              <a:defRPr>
                <a:solidFill>
                  <a:schemeClr val="tx1"/>
                </a:solidFill>
                <a:latin typeface="Arial" pitchFamily="34" charset="0"/>
                <a:cs typeface="Arial" pitchFamily="34" charset="0"/>
              </a:defRPr>
            </a:lvl1pPr>
            <a:lvl2pPr fontAlgn="base">
              <a:spcBef>
                <a:spcPct val="0"/>
              </a:spcBef>
              <a:spcAft>
                <a:spcPct val="0"/>
              </a:spcAft>
              <a:tabLst>
                <a:tab pos="457200" algn="l"/>
                <a:tab pos="914400" algn="l"/>
                <a:tab pos="1828800" algn="l"/>
                <a:tab pos="2286000" algn="l"/>
                <a:tab pos="2743200" algn="l"/>
                <a:tab pos="3200400" algn="l"/>
                <a:tab pos="3657600" algn="l"/>
                <a:tab pos="4114800" algn="l"/>
                <a:tab pos="4572000" algn="l"/>
                <a:tab pos="5278438" algn="r"/>
              </a:tabLst>
              <a:defRPr>
                <a:solidFill>
                  <a:schemeClr val="tx1"/>
                </a:solidFill>
                <a:latin typeface="Arial" pitchFamily="34" charset="0"/>
                <a:cs typeface="Arial" pitchFamily="34" charset="0"/>
              </a:defRPr>
            </a:lvl2pPr>
            <a:lvl3pPr fontAlgn="base">
              <a:spcBef>
                <a:spcPct val="0"/>
              </a:spcBef>
              <a:spcAft>
                <a:spcPct val="0"/>
              </a:spcAft>
              <a:tabLst>
                <a:tab pos="457200" algn="l"/>
                <a:tab pos="914400" algn="l"/>
                <a:tab pos="1828800" algn="l"/>
                <a:tab pos="2286000" algn="l"/>
                <a:tab pos="2743200" algn="l"/>
                <a:tab pos="3200400" algn="l"/>
                <a:tab pos="3657600" algn="l"/>
                <a:tab pos="4114800" algn="l"/>
                <a:tab pos="4572000" algn="l"/>
                <a:tab pos="5278438" algn="r"/>
              </a:tabLst>
              <a:defRPr>
                <a:solidFill>
                  <a:schemeClr val="tx1"/>
                </a:solidFill>
                <a:latin typeface="Arial" pitchFamily="34" charset="0"/>
                <a:cs typeface="Arial" pitchFamily="34" charset="0"/>
              </a:defRPr>
            </a:lvl3pPr>
            <a:lvl4pPr fontAlgn="base">
              <a:spcBef>
                <a:spcPct val="0"/>
              </a:spcBef>
              <a:spcAft>
                <a:spcPct val="0"/>
              </a:spcAft>
              <a:tabLst>
                <a:tab pos="457200" algn="l"/>
                <a:tab pos="914400" algn="l"/>
                <a:tab pos="1828800" algn="l"/>
                <a:tab pos="2286000" algn="l"/>
                <a:tab pos="2743200" algn="l"/>
                <a:tab pos="3200400" algn="l"/>
                <a:tab pos="3657600" algn="l"/>
                <a:tab pos="4114800" algn="l"/>
                <a:tab pos="4572000" algn="l"/>
                <a:tab pos="5278438" algn="r"/>
              </a:tabLst>
              <a:defRPr>
                <a:solidFill>
                  <a:schemeClr val="tx1"/>
                </a:solidFill>
                <a:latin typeface="Arial" pitchFamily="34" charset="0"/>
                <a:cs typeface="Arial" pitchFamily="34" charset="0"/>
              </a:defRPr>
            </a:lvl4pPr>
            <a:lvl5pPr fontAlgn="base">
              <a:spcBef>
                <a:spcPct val="0"/>
              </a:spcBef>
              <a:spcAft>
                <a:spcPct val="0"/>
              </a:spcAft>
              <a:tabLst>
                <a:tab pos="457200" algn="l"/>
                <a:tab pos="914400" algn="l"/>
                <a:tab pos="1828800" algn="l"/>
                <a:tab pos="2286000" algn="l"/>
                <a:tab pos="2743200" algn="l"/>
                <a:tab pos="3200400" algn="l"/>
                <a:tab pos="3657600" algn="l"/>
                <a:tab pos="4114800" algn="l"/>
                <a:tab pos="4572000" algn="l"/>
                <a:tab pos="5278438" algn="r"/>
              </a:tabLst>
              <a:defRPr>
                <a:solidFill>
                  <a:schemeClr val="tx1"/>
                </a:solidFill>
                <a:latin typeface="Arial" pitchFamily="34" charset="0"/>
                <a:cs typeface="Arial" pitchFamily="34" charset="0"/>
              </a:defRPr>
            </a:lvl5pPr>
            <a:lvl6pPr fontAlgn="base">
              <a:spcBef>
                <a:spcPct val="0"/>
              </a:spcBef>
              <a:spcAft>
                <a:spcPct val="0"/>
              </a:spcAft>
              <a:tabLst>
                <a:tab pos="457200" algn="l"/>
                <a:tab pos="914400" algn="l"/>
                <a:tab pos="1828800" algn="l"/>
                <a:tab pos="2286000" algn="l"/>
                <a:tab pos="2743200" algn="l"/>
                <a:tab pos="3200400" algn="l"/>
                <a:tab pos="3657600" algn="l"/>
                <a:tab pos="4114800" algn="l"/>
                <a:tab pos="4572000" algn="l"/>
                <a:tab pos="5278438" algn="r"/>
              </a:tabLst>
              <a:defRPr>
                <a:solidFill>
                  <a:schemeClr val="tx1"/>
                </a:solidFill>
                <a:latin typeface="Arial" pitchFamily="34" charset="0"/>
                <a:cs typeface="Arial" pitchFamily="34" charset="0"/>
              </a:defRPr>
            </a:lvl6pPr>
            <a:lvl7pPr fontAlgn="base">
              <a:spcBef>
                <a:spcPct val="0"/>
              </a:spcBef>
              <a:spcAft>
                <a:spcPct val="0"/>
              </a:spcAft>
              <a:tabLst>
                <a:tab pos="457200" algn="l"/>
                <a:tab pos="914400" algn="l"/>
                <a:tab pos="1828800" algn="l"/>
                <a:tab pos="2286000" algn="l"/>
                <a:tab pos="2743200" algn="l"/>
                <a:tab pos="3200400" algn="l"/>
                <a:tab pos="3657600" algn="l"/>
                <a:tab pos="4114800" algn="l"/>
                <a:tab pos="4572000" algn="l"/>
                <a:tab pos="5278438" algn="r"/>
              </a:tabLst>
              <a:defRPr>
                <a:solidFill>
                  <a:schemeClr val="tx1"/>
                </a:solidFill>
                <a:latin typeface="Arial" pitchFamily="34" charset="0"/>
                <a:cs typeface="Arial" pitchFamily="34" charset="0"/>
              </a:defRPr>
            </a:lvl7pPr>
            <a:lvl8pPr fontAlgn="base">
              <a:spcBef>
                <a:spcPct val="0"/>
              </a:spcBef>
              <a:spcAft>
                <a:spcPct val="0"/>
              </a:spcAft>
              <a:tabLst>
                <a:tab pos="457200" algn="l"/>
                <a:tab pos="914400" algn="l"/>
                <a:tab pos="1828800" algn="l"/>
                <a:tab pos="2286000" algn="l"/>
                <a:tab pos="2743200" algn="l"/>
                <a:tab pos="3200400" algn="l"/>
                <a:tab pos="3657600" algn="l"/>
                <a:tab pos="4114800" algn="l"/>
                <a:tab pos="4572000" algn="l"/>
                <a:tab pos="5278438" algn="r"/>
              </a:tabLst>
              <a:defRPr>
                <a:solidFill>
                  <a:schemeClr val="tx1"/>
                </a:solidFill>
                <a:latin typeface="Arial" pitchFamily="34" charset="0"/>
                <a:cs typeface="Arial" pitchFamily="34" charset="0"/>
              </a:defRPr>
            </a:lvl8pPr>
            <a:lvl9pPr fontAlgn="base">
              <a:spcBef>
                <a:spcPct val="0"/>
              </a:spcBef>
              <a:spcAft>
                <a:spcPct val="0"/>
              </a:spcAft>
              <a:tabLst>
                <a:tab pos="457200" algn="l"/>
                <a:tab pos="914400" algn="l"/>
                <a:tab pos="1828800" algn="l"/>
                <a:tab pos="2286000" algn="l"/>
                <a:tab pos="2743200" algn="l"/>
                <a:tab pos="3200400" algn="l"/>
                <a:tab pos="3657600" algn="l"/>
                <a:tab pos="4114800" algn="l"/>
                <a:tab pos="4572000" algn="l"/>
                <a:tab pos="5278438"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914400" algn="l"/>
                <a:tab pos="1828800" algn="l"/>
                <a:tab pos="2286000" algn="l"/>
                <a:tab pos="2743200" algn="l"/>
                <a:tab pos="3200400" algn="l"/>
                <a:tab pos="3657600" algn="l"/>
                <a:tab pos="4114800" algn="l"/>
                <a:tab pos="4572000" algn="l"/>
                <a:tab pos="5278438" algn="r"/>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7"/>
          <p:cNvSpPr>
            <a:spLocks noChangeArrowheads="1"/>
          </p:cNvSpPr>
          <p:nvPr/>
        </p:nvSpPr>
        <p:spPr bwMode="auto">
          <a:xfrm>
            <a:off x="0" y="4743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278438" algn="r"/>
              </a:tabLst>
              <a:defRPr>
                <a:solidFill>
                  <a:schemeClr val="tx1"/>
                </a:solidFill>
                <a:latin typeface="Arial" pitchFamily="34" charset="0"/>
                <a:cs typeface="Arial" pitchFamily="34" charset="0"/>
              </a:defRPr>
            </a:lvl1pPr>
            <a:lvl2pPr fontAlgn="base">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278438" algn="r"/>
              </a:tabLst>
              <a:defRPr>
                <a:solidFill>
                  <a:schemeClr val="tx1"/>
                </a:solidFill>
                <a:latin typeface="Arial" pitchFamily="34" charset="0"/>
                <a:cs typeface="Arial" pitchFamily="34" charset="0"/>
              </a:defRPr>
            </a:lvl2pPr>
            <a:lvl3pPr fontAlgn="base">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278438" algn="r"/>
              </a:tabLst>
              <a:defRPr>
                <a:solidFill>
                  <a:schemeClr val="tx1"/>
                </a:solidFill>
                <a:latin typeface="Arial" pitchFamily="34" charset="0"/>
                <a:cs typeface="Arial" pitchFamily="34" charset="0"/>
              </a:defRPr>
            </a:lvl3pPr>
            <a:lvl4pPr fontAlgn="base">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278438" algn="r"/>
              </a:tabLst>
              <a:defRPr>
                <a:solidFill>
                  <a:schemeClr val="tx1"/>
                </a:solidFill>
                <a:latin typeface="Arial" pitchFamily="34" charset="0"/>
                <a:cs typeface="Arial" pitchFamily="34" charset="0"/>
              </a:defRPr>
            </a:lvl4pPr>
            <a:lvl5pPr fontAlgn="base">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278438" algn="r"/>
              </a:tabLst>
              <a:defRPr>
                <a:solidFill>
                  <a:schemeClr val="tx1"/>
                </a:solidFill>
                <a:latin typeface="Arial" pitchFamily="34" charset="0"/>
                <a:cs typeface="Arial" pitchFamily="34" charset="0"/>
              </a:defRPr>
            </a:lvl5pPr>
            <a:lvl6pPr fontAlgn="base">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278438" algn="r"/>
              </a:tabLst>
              <a:defRPr>
                <a:solidFill>
                  <a:schemeClr val="tx1"/>
                </a:solidFill>
                <a:latin typeface="Arial" pitchFamily="34" charset="0"/>
                <a:cs typeface="Arial" pitchFamily="34" charset="0"/>
              </a:defRPr>
            </a:lvl6pPr>
            <a:lvl7pPr fontAlgn="base">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278438" algn="r"/>
              </a:tabLst>
              <a:defRPr>
                <a:solidFill>
                  <a:schemeClr val="tx1"/>
                </a:solidFill>
                <a:latin typeface="Arial" pitchFamily="34" charset="0"/>
                <a:cs typeface="Arial" pitchFamily="34" charset="0"/>
              </a:defRPr>
            </a:lvl7pPr>
            <a:lvl8pPr fontAlgn="base">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278438" algn="r"/>
              </a:tabLst>
              <a:defRPr>
                <a:solidFill>
                  <a:schemeClr val="tx1"/>
                </a:solidFill>
                <a:latin typeface="Arial" pitchFamily="34" charset="0"/>
                <a:cs typeface="Arial" pitchFamily="34" charset="0"/>
              </a:defRPr>
            </a:lvl8pPr>
            <a:lvl9pPr fontAlgn="base">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278438"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278438" algn="r"/>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8000323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3600" dirty="0" smtClean="0"/>
              <a:t>Condensate Removal and Flash Systems</a:t>
            </a:r>
            <a:endParaRPr lang="en-ZA" sz="3600" dirty="0"/>
          </a:p>
        </p:txBody>
      </p:sp>
      <p:sp>
        <p:nvSpPr>
          <p:cNvPr id="5" name="Content Placeholder 2"/>
          <p:cNvSpPr>
            <a:spLocks noGrp="1"/>
          </p:cNvSpPr>
          <p:nvPr>
            <p:ph idx="1"/>
          </p:nvPr>
        </p:nvSpPr>
        <p:spPr>
          <a:xfrm>
            <a:off x="251520" y="1628800"/>
            <a:ext cx="8568952" cy="4896544"/>
          </a:xfrm>
          <a:solidFill>
            <a:schemeClr val="bg1">
              <a:lumMod val="95000"/>
              <a:alpha val="75000"/>
            </a:schemeClr>
          </a:solidFill>
          <a:scene3d>
            <a:camera prst="orthographicFront"/>
            <a:lightRig rig="threePt" dir="t"/>
          </a:scene3d>
          <a:sp3d>
            <a:bevelT/>
          </a:sp3d>
        </p:spPr>
        <p:txBody>
          <a:bodyPr>
            <a:noAutofit/>
          </a:bodyPr>
          <a:lstStyle/>
          <a:p>
            <a:pPr marL="0" indent="0" algn="ctr">
              <a:buNone/>
            </a:pPr>
            <a:r>
              <a:rPr lang="en-US" sz="2400" dirty="0"/>
              <a:t>A</a:t>
            </a:r>
            <a:r>
              <a:rPr lang="en-US" sz="2400" dirty="0" smtClean="0"/>
              <a:t> </a:t>
            </a:r>
            <a:r>
              <a:rPr lang="en-US" sz="2400" dirty="0"/>
              <a:t>combined condensate removal system utilizing U-legs.</a:t>
            </a:r>
            <a:endParaRPr lang="en-US" sz="21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060847"/>
            <a:ext cx="6840760" cy="4271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49602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3200" dirty="0"/>
              <a:t>Condensate Removal and Flash </a:t>
            </a:r>
            <a:r>
              <a:rPr lang="en-ZA" sz="3200" dirty="0" smtClean="0"/>
              <a:t>Systems (cont.)</a:t>
            </a:r>
            <a:endParaRPr lang="en-ZA" sz="3200" dirty="0"/>
          </a:p>
        </p:txBody>
      </p:sp>
      <p:sp>
        <p:nvSpPr>
          <p:cNvPr id="5" name="Content Placeholder 2"/>
          <p:cNvSpPr>
            <a:spLocks noGrp="1"/>
          </p:cNvSpPr>
          <p:nvPr>
            <p:ph idx="1"/>
          </p:nvPr>
        </p:nvSpPr>
        <p:spPr>
          <a:xfrm>
            <a:off x="457200" y="1700808"/>
            <a:ext cx="8291264" cy="5040560"/>
          </a:xfrm>
          <a:solidFill>
            <a:schemeClr val="bg1">
              <a:lumMod val="95000"/>
              <a:alpha val="75000"/>
            </a:schemeClr>
          </a:solidFill>
          <a:scene3d>
            <a:camera prst="orthographicFront"/>
            <a:lightRig rig="threePt" dir="t"/>
          </a:scene3d>
          <a:sp3d>
            <a:bevelT/>
          </a:sp3d>
        </p:spPr>
        <p:txBody>
          <a:bodyPr>
            <a:noAutofit/>
          </a:bodyPr>
          <a:lstStyle/>
          <a:p>
            <a:pPr marL="0" lvl="0" indent="0">
              <a:buNone/>
            </a:pPr>
            <a:r>
              <a:rPr lang="en-US" sz="2400" b="1" dirty="0" smtClean="0"/>
              <a:t>Refer to the previous diagram:</a:t>
            </a:r>
          </a:p>
          <a:p>
            <a:pPr lvl="0"/>
            <a:r>
              <a:rPr lang="en-US" sz="2000" dirty="0" smtClean="0"/>
              <a:t>Evaporator </a:t>
            </a:r>
            <a:r>
              <a:rPr lang="en-US" sz="2000" dirty="0"/>
              <a:t>1 is under pressure hence condensate is drained via a steam trap.</a:t>
            </a:r>
          </a:p>
          <a:p>
            <a:pPr lvl="0"/>
            <a:r>
              <a:rPr lang="en-US" sz="2000" dirty="0"/>
              <a:t>Evaporator 2, 3 and 4 are all under vacuum with the vacuum increasing from evaporator 2 to evaporator 3 and is greatest in evaporator 4. In other words, the pressure decreases from evaporator 2 to evaporator 3 and is the lowest in evaporator 4.</a:t>
            </a:r>
          </a:p>
          <a:p>
            <a:pPr lvl="0"/>
            <a:r>
              <a:rPr lang="en-US" sz="2000" dirty="0"/>
              <a:t>The condensate from evaporator 2 drains to the flash pot via a U-leg. </a:t>
            </a:r>
            <a:endParaRPr lang="en-US" sz="2000" dirty="0" smtClean="0"/>
          </a:p>
          <a:p>
            <a:pPr lvl="0"/>
            <a:r>
              <a:rPr lang="en-US" sz="2000" dirty="0" smtClean="0"/>
              <a:t>The </a:t>
            </a:r>
            <a:r>
              <a:rPr lang="en-US" sz="2000" dirty="0"/>
              <a:t>difference in liquid levels in the two sides of the U-leg compensates for the pressure difference between the </a:t>
            </a:r>
            <a:r>
              <a:rPr lang="en-US" sz="2000" dirty="0" err="1"/>
              <a:t>calandria</a:t>
            </a:r>
            <a:r>
              <a:rPr lang="en-US" sz="2000" dirty="0"/>
              <a:t> of the second evaporator and the </a:t>
            </a:r>
            <a:r>
              <a:rPr lang="en-US" sz="2000" dirty="0" err="1"/>
              <a:t>calandria</a:t>
            </a:r>
            <a:r>
              <a:rPr lang="en-US" sz="2000" dirty="0"/>
              <a:t> of third evaporator. </a:t>
            </a:r>
            <a:endParaRPr lang="en-US" sz="2000" dirty="0" smtClean="0"/>
          </a:p>
          <a:p>
            <a:pPr lvl="0"/>
            <a:r>
              <a:rPr lang="en-US" sz="2000" dirty="0" smtClean="0"/>
              <a:t>The </a:t>
            </a:r>
            <a:r>
              <a:rPr lang="en-US" sz="2000" dirty="0"/>
              <a:t>U-leg acts as a seal and prevents the higher pressure in the </a:t>
            </a:r>
            <a:r>
              <a:rPr lang="en-US" sz="2000" dirty="0" err="1"/>
              <a:t>calandria</a:t>
            </a:r>
            <a:r>
              <a:rPr lang="en-US" sz="2000" dirty="0"/>
              <a:t> of evaporator 2 from forcing/blowing all the condensate into flash pot 1 and hence allowing </a:t>
            </a:r>
            <a:r>
              <a:rPr lang="en-US" sz="2000" dirty="0" err="1"/>
              <a:t>vapour</a:t>
            </a:r>
            <a:r>
              <a:rPr lang="en-US" sz="2000" dirty="0"/>
              <a:t> to escape</a:t>
            </a:r>
            <a:r>
              <a:rPr lang="en-US" sz="2000" dirty="0" smtClean="0"/>
              <a:t>.</a:t>
            </a:r>
            <a:endParaRPr lang="en-US" sz="2000" dirty="0"/>
          </a:p>
        </p:txBody>
      </p:sp>
    </p:spTree>
    <p:extLst>
      <p:ext uri="{BB962C8B-B14F-4D97-AF65-F5344CB8AC3E}">
        <p14:creationId xmlns:p14="http://schemas.microsoft.com/office/powerpoint/2010/main" val="40654522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3200" dirty="0"/>
              <a:t>Condensate Removal and Flash </a:t>
            </a:r>
            <a:r>
              <a:rPr lang="en-ZA" sz="3200" dirty="0" smtClean="0"/>
              <a:t>Systems (cont.)</a:t>
            </a:r>
            <a:endParaRPr lang="en-ZA" sz="3200" dirty="0"/>
          </a:p>
        </p:txBody>
      </p:sp>
      <p:sp>
        <p:nvSpPr>
          <p:cNvPr id="5" name="Content Placeholder 2"/>
          <p:cNvSpPr>
            <a:spLocks noGrp="1"/>
          </p:cNvSpPr>
          <p:nvPr>
            <p:ph idx="1"/>
          </p:nvPr>
        </p:nvSpPr>
        <p:spPr>
          <a:xfrm>
            <a:off x="457200" y="1700808"/>
            <a:ext cx="8291264" cy="5040560"/>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US" sz="2400" b="1" dirty="0"/>
              <a:t>Refer to the previous </a:t>
            </a:r>
            <a:r>
              <a:rPr lang="en-US" sz="2400" b="1" dirty="0" smtClean="0"/>
              <a:t>diagram (cont.):</a:t>
            </a:r>
          </a:p>
          <a:p>
            <a:pPr lvl="0"/>
            <a:r>
              <a:rPr lang="en-US" sz="2000" dirty="0" smtClean="0"/>
              <a:t>Since </a:t>
            </a:r>
            <a:r>
              <a:rPr lang="en-US" sz="2000" dirty="0"/>
              <a:t>flash pot 1 is connected to the </a:t>
            </a:r>
            <a:r>
              <a:rPr lang="en-US" sz="2000" dirty="0" err="1"/>
              <a:t>calandria</a:t>
            </a:r>
            <a:r>
              <a:rPr lang="en-US" sz="2000" dirty="0"/>
              <a:t> of evaporator 3, it is at a lower pressure than the </a:t>
            </a:r>
            <a:r>
              <a:rPr lang="en-US" sz="2000" dirty="0" err="1"/>
              <a:t>calandria</a:t>
            </a:r>
            <a:r>
              <a:rPr lang="en-US" sz="2000" dirty="0"/>
              <a:t> of evaporator 2. </a:t>
            </a:r>
            <a:endParaRPr lang="en-US" sz="2000" dirty="0" smtClean="0"/>
          </a:p>
          <a:p>
            <a:pPr lvl="0"/>
            <a:r>
              <a:rPr lang="en-US" sz="2000" dirty="0" smtClean="0"/>
              <a:t>The </a:t>
            </a:r>
            <a:r>
              <a:rPr lang="en-US" sz="2000" dirty="0"/>
              <a:t>condensate from evaporator 2 thus flashes and produces </a:t>
            </a:r>
            <a:r>
              <a:rPr lang="en-US" sz="2000" dirty="0" err="1"/>
              <a:t>vapour</a:t>
            </a:r>
            <a:r>
              <a:rPr lang="en-US" sz="2000" dirty="0"/>
              <a:t> that is piped to the </a:t>
            </a:r>
            <a:r>
              <a:rPr lang="en-US" sz="2000" dirty="0" err="1"/>
              <a:t>calandria</a:t>
            </a:r>
            <a:r>
              <a:rPr lang="en-US" sz="2000" dirty="0"/>
              <a:t> of evaporator 3.</a:t>
            </a:r>
          </a:p>
          <a:p>
            <a:pPr lvl="0"/>
            <a:r>
              <a:rPr lang="en-US" sz="2000" dirty="0"/>
              <a:t>Since flash pot 1 and the </a:t>
            </a:r>
            <a:r>
              <a:rPr lang="en-US" sz="2000" dirty="0" err="1"/>
              <a:t>calandria</a:t>
            </a:r>
            <a:r>
              <a:rPr lang="en-US" sz="2000" dirty="0"/>
              <a:t> of the evaporator 3 are at the same pressure, condensate from evaporator 3 is also allowed to drain into flash pot 1.</a:t>
            </a:r>
          </a:p>
          <a:p>
            <a:pPr lvl="0"/>
            <a:r>
              <a:rPr lang="en-US" sz="2000" dirty="0"/>
              <a:t>As condensate accumulates in flash pot 1 it is drained to flash pot 2 via a U-leg. </a:t>
            </a:r>
            <a:endParaRPr lang="en-US" sz="2000" dirty="0" smtClean="0"/>
          </a:p>
          <a:p>
            <a:pPr lvl="0"/>
            <a:r>
              <a:rPr lang="en-US" sz="2000" dirty="0" smtClean="0"/>
              <a:t>The </a:t>
            </a:r>
            <a:r>
              <a:rPr lang="en-US" sz="2000" dirty="0"/>
              <a:t>difference in liquid levels in the two sides of the U-leg compensates for the pressure difference between flash pot 1 ( connected to the </a:t>
            </a:r>
            <a:r>
              <a:rPr lang="en-US" sz="2000" dirty="0" err="1"/>
              <a:t>calandria</a:t>
            </a:r>
            <a:r>
              <a:rPr lang="en-US" sz="2000" dirty="0"/>
              <a:t> of evaporator 3) and flash pot 2 (connected to the </a:t>
            </a:r>
            <a:r>
              <a:rPr lang="en-US" sz="2000" dirty="0" err="1"/>
              <a:t>calandria</a:t>
            </a:r>
            <a:r>
              <a:rPr lang="en-US" sz="2000" dirty="0"/>
              <a:t> of evaporator 4</a:t>
            </a:r>
            <a:r>
              <a:rPr lang="en-US" sz="2000" dirty="0" smtClean="0"/>
              <a:t>).</a:t>
            </a:r>
            <a:endParaRPr lang="en-US" sz="2000" dirty="0"/>
          </a:p>
        </p:txBody>
      </p:sp>
    </p:spTree>
    <p:extLst>
      <p:ext uri="{BB962C8B-B14F-4D97-AF65-F5344CB8AC3E}">
        <p14:creationId xmlns:p14="http://schemas.microsoft.com/office/powerpoint/2010/main" val="35028041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3200" dirty="0"/>
              <a:t>Condensate Removal and Flash </a:t>
            </a:r>
            <a:r>
              <a:rPr lang="en-ZA" sz="3200" dirty="0" smtClean="0"/>
              <a:t>Systems (cont.)</a:t>
            </a:r>
            <a:endParaRPr lang="en-ZA" sz="3200" dirty="0"/>
          </a:p>
        </p:txBody>
      </p:sp>
      <p:sp>
        <p:nvSpPr>
          <p:cNvPr id="5" name="Content Placeholder 2"/>
          <p:cNvSpPr>
            <a:spLocks noGrp="1"/>
          </p:cNvSpPr>
          <p:nvPr>
            <p:ph idx="1"/>
          </p:nvPr>
        </p:nvSpPr>
        <p:spPr>
          <a:xfrm>
            <a:off x="457200" y="1700808"/>
            <a:ext cx="8291264" cy="5040560"/>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US" sz="2400" b="1" dirty="0"/>
              <a:t>Refer to the previous diagram (cont.):</a:t>
            </a:r>
          </a:p>
          <a:p>
            <a:pPr lvl="0"/>
            <a:r>
              <a:rPr lang="en-US" sz="2400" dirty="0" smtClean="0"/>
              <a:t>Since </a:t>
            </a:r>
            <a:r>
              <a:rPr lang="en-US" sz="2400" dirty="0"/>
              <a:t>flash pot 2 is connected to the </a:t>
            </a:r>
            <a:r>
              <a:rPr lang="en-US" sz="2400" dirty="0" err="1"/>
              <a:t>calandria</a:t>
            </a:r>
            <a:r>
              <a:rPr lang="en-US" sz="2400" dirty="0"/>
              <a:t> of evaporator 4, it is at a lower pressure than the </a:t>
            </a:r>
            <a:r>
              <a:rPr lang="en-US" sz="2400" dirty="0" err="1"/>
              <a:t>calandria</a:t>
            </a:r>
            <a:r>
              <a:rPr lang="en-US" sz="2400" dirty="0"/>
              <a:t> of evaporator 3. </a:t>
            </a:r>
            <a:endParaRPr lang="en-US" sz="2400" dirty="0" smtClean="0"/>
          </a:p>
          <a:p>
            <a:pPr lvl="0"/>
            <a:r>
              <a:rPr lang="en-US" sz="2400" dirty="0" smtClean="0"/>
              <a:t>The </a:t>
            </a:r>
            <a:r>
              <a:rPr lang="en-US" sz="2400" dirty="0"/>
              <a:t>condensate from flash pot 1 thus flashes and produces </a:t>
            </a:r>
            <a:r>
              <a:rPr lang="en-US" sz="2400" dirty="0" err="1"/>
              <a:t>vapour</a:t>
            </a:r>
            <a:r>
              <a:rPr lang="en-US" sz="2400" dirty="0"/>
              <a:t> that is piped to the </a:t>
            </a:r>
            <a:r>
              <a:rPr lang="en-US" sz="2400" dirty="0" err="1"/>
              <a:t>calandria</a:t>
            </a:r>
            <a:r>
              <a:rPr lang="en-US" sz="2400" dirty="0"/>
              <a:t> of evaporator 4.</a:t>
            </a:r>
          </a:p>
          <a:p>
            <a:pPr lvl="0"/>
            <a:r>
              <a:rPr lang="en-US" sz="2400" dirty="0"/>
              <a:t>Since flash pot 2 and the </a:t>
            </a:r>
            <a:r>
              <a:rPr lang="en-US" sz="2400" dirty="0" err="1"/>
              <a:t>calandria</a:t>
            </a:r>
            <a:r>
              <a:rPr lang="en-US" sz="2400" dirty="0"/>
              <a:t> of evaporator 4 are at the same pressure, condensate from evaporator 4 is also allowed to drain into flash pot 2.</a:t>
            </a:r>
          </a:p>
          <a:p>
            <a:pPr lvl="0"/>
            <a:r>
              <a:rPr lang="en-US" sz="2400" dirty="0"/>
              <a:t>As condensate accumulates in flash pot 2 it is pumped away using a pump.</a:t>
            </a:r>
          </a:p>
        </p:txBody>
      </p:sp>
    </p:spTree>
    <p:extLst>
      <p:ext uri="{BB962C8B-B14F-4D97-AF65-F5344CB8AC3E}">
        <p14:creationId xmlns:p14="http://schemas.microsoft.com/office/powerpoint/2010/main" val="25054361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lvl="0" algn="l"/>
            <a:r>
              <a:rPr lang="en-ZA" sz="3600" dirty="0"/>
              <a:t>Condensate Removal and Flash Systems (cont.)</a:t>
            </a:r>
            <a:endParaRPr lang="en-US" sz="3600" dirty="0"/>
          </a:p>
        </p:txBody>
      </p:sp>
      <p:sp>
        <p:nvSpPr>
          <p:cNvPr id="5" name="Content Placeholder 2"/>
          <p:cNvSpPr>
            <a:spLocks noGrp="1"/>
          </p:cNvSpPr>
          <p:nvPr>
            <p:ph idx="1"/>
          </p:nvPr>
        </p:nvSpPr>
        <p:spPr>
          <a:xfrm>
            <a:off x="457200" y="1700808"/>
            <a:ext cx="8291264" cy="5040560"/>
          </a:xfrm>
          <a:solidFill>
            <a:schemeClr val="bg1">
              <a:lumMod val="95000"/>
              <a:alpha val="75000"/>
            </a:schemeClr>
          </a:solidFill>
          <a:scene3d>
            <a:camera prst="orthographicFront"/>
            <a:lightRig rig="threePt" dir="t"/>
          </a:scene3d>
          <a:sp3d>
            <a:bevelT/>
          </a:sp3d>
        </p:spPr>
        <p:txBody>
          <a:bodyPr>
            <a:noAutofit/>
          </a:bodyPr>
          <a:lstStyle/>
          <a:p>
            <a:pPr marL="0" indent="0" algn="ctr">
              <a:buNone/>
            </a:pPr>
            <a:r>
              <a:rPr lang="en-US" sz="2400" b="1" dirty="0" smtClean="0"/>
              <a:t>A cascade </a:t>
            </a:r>
            <a:r>
              <a:rPr lang="en-US" sz="2400" b="1" dirty="0"/>
              <a:t>condensate removal system using steam </a:t>
            </a:r>
            <a:r>
              <a:rPr lang="en-US" sz="2400" b="1" dirty="0" smtClean="0"/>
              <a:t>traps</a:t>
            </a:r>
            <a:endParaRPr lang="en-ZA" sz="2400" b="1" dirty="0" smtClean="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302556"/>
            <a:ext cx="6264696" cy="4294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05613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lvl="0" algn="l"/>
            <a:r>
              <a:rPr lang="en-US" sz="4800" dirty="0" smtClean="0"/>
              <a:t>Heat Transmission</a:t>
            </a:r>
            <a:endParaRPr lang="en-US" sz="4800" dirty="0"/>
          </a:p>
        </p:txBody>
      </p:sp>
      <mc:AlternateContent xmlns:mc="http://schemas.openxmlformats.org/markup-compatibility/2006">
        <mc:Choice xmlns:a14="http://schemas.microsoft.com/office/drawing/2010/main" Requires="a14">
          <p:sp>
            <p:nvSpPr>
              <p:cNvPr id="5" name="Content Placeholder 2"/>
              <p:cNvSpPr>
                <a:spLocks noGrp="1"/>
              </p:cNvSpPr>
              <p:nvPr>
                <p:ph idx="1"/>
              </p:nvPr>
            </p:nvSpPr>
            <p:spPr>
              <a:xfrm>
                <a:off x="323528" y="1556792"/>
                <a:ext cx="8568952" cy="5184576"/>
              </a:xfrm>
              <a:solidFill>
                <a:schemeClr val="bg1">
                  <a:lumMod val="95000"/>
                  <a:alpha val="75000"/>
                </a:schemeClr>
              </a:solidFill>
              <a:scene3d>
                <a:camera prst="orthographicFront"/>
                <a:lightRig rig="threePt" dir="t"/>
              </a:scene3d>
              <a:sp3d>
                <a:bevelT/>
              </a:sp3d>
            </p:spPr>
            <p:txBody>
              <a:bodyPr>
                <a:noAutofit/>
              </a:bodyPr>
              <a:lstStyle/>
              <a:p>
                <a:r>
                  <a:rPr lang="en-US" sz="2000" dirty="0"/>
                  <a:t>Heat flow in an evaporator station is by conduction </a:t>
                </a:r>
                <a:endParaRPr lang="en-US" sz="2000" dirty="0" smtClean="0"/>
              </a:p>
              <a:p>
                <a:r>
                  <a:rPr lang="en-US" sz="2000" dirty="0" smtClean="0"/>
                  <a:t>Heat flow rate is:</a:t>
                </a:r>
                <a:endParaRPr lang="en-US" sz="2000" dirty="0"/>
              </a:p>
              <a:p>
                <a:pPr lvl="1"/>
                <a:r>
                  <a:rPr lang="en-US" sz="1600" dirty="0"/>
                  <a:t>D</a:t>
                </a:r>
                <a:r>
                  <a:rPr lang="en-US" sz="1600" dirty="0" smtClean="0"/>
                  <a:t>irectly </a:t>
                </a:r>
                <a:r>
                  <a:rPr lang="en-US" sz="1600" dirty="0"/>
                  <a:t>proportional to the heating surface area (</a:t>
                </a:r>
                <a14:m>
                  <m:oMath xmlns:m="http://schemas.openxmlformats.org/officeDocument/2006/math">
                    <m:r>
                      <m:rPr>
                        <m:nor/>
                      </m:rPr>
                      <a:rPr lang="en-US" sz="1600"/>
                      <m:t>Q</m:t>
                    </m:r>
                    <m:r>
                      <m:rPr>
                        <m:nor/>
                      </m:rPr>
                      <a:rPr lang="en-US" sz="1600"/>
                      <m:t> ∝ </m:t>
                    </m:r>
                    <m:r>
                      <m:rPr>
                        <m:nor/>
                      </m:rPr>
                      <a:rPr lang="en-US" sz="1600"/>
                      <m:t>A</m:t>
                    </m:r>
                    <m:r>
                      <m:rPr>
                        <m:nor/>
                      </m:rPr>
                      <a:rPr lang="en-US" sz="1600"/>
                      <m:t>)</m:t>
                    </m:r>
                  </m:oMath>
                </a14:m>
                <a:r>
                  <a:rPr lang="en-US" sz="1600" dirty="0" smtClean="0"/>
                  <a:t> - </a:t>
                </a:r>
                <a:r>
                  <a:rPr lang="en-US" sz="1600" dirty="0"/>
                  <a:t>A</a:t>
                </a:r>
                <a:r>
                  <a:rPr lang="en-US" sz="1600" dirty="0" smtClean="0"/>
                  <a:t>s </a:t>
                </a:r>
                <a:r>
                  <a:rPr lang="en-US" sz="1600" dirty="0"/>
                  <a:t>the heating surface increases, the heat flow rate increases.</a:t>
                </a:r>
              </a:p>
              <a:p>
                <a:pPr lvl="1"/>
                <a:r>
                  <a:rPr lang="en-US" sz="1600" dirty="0"/>
                  <a:t>D</a:t>
                </a:r>
                <a:r>
                  <a:rPr lang="en-US" sz="1600" dirty="0" smtClean="0"/>
                  <a:t>irectly </a:t>
                </a:r>
                <a:r>
                  <a:rPr lang="en-US" sz="1600" dirty="0"/>
                  <a:t>proportional to the temperature drop across the heating </a:t>
                </a:r>
                <a:r>
                  <a:rPr lang="en-US" sz="1600" dirty="0" smtClean="0"/>
                  <a:t>surface </a:t>
                </a:r>
                <a14:m>
                  <m:oMath xmlns:m="http://schemas.openxmlformats.org/officeDocument/2006/math">
                    <m:r>
                      <m:rPr>
                        <m:nor/>
                      </m:rPr>
                      <a:rPr lang="en-US" sz="1600"/>
                      <m:t>(</m:t>
                    </m:r>
                    <m:r>
                      <m:rPr>
                        <m:nor/>
                      </m:rPr>
                      <a:rPr lang="en-US" sz="1600"/>
                      <m:t>Q</m:t>
                    </m:r>
                    <m:r>
                      <m:rPr>
                        <m:nor/>
                      </m:rPr>
                      <a:rPr lang="en-US" sz="1600"/>
                      <m:t> ∝ ∆</m:t>
                    </m:r>
                    <m:r>
                      <m:rPr>
                        <m:nor/>
                      </m:rPr>
                      <a:rPr lang="en-US" sz="1600"/>
                      <m:t>T</m:t>
                    </m:r>
                    <m:r>
                      <m:rPr>
                        <m:nor/>
                      </m:rPr>
                      <a:rPr lang="en-US" sz="1600"/>
                      <m:t>)</m:t>
                    </m:r>
                  </m:oMath>
                </a14:m>
                <a:r>
                  <a:rPr lang="en-US" sz="1600" dirty="0"/>
                  <a:t>.</a:t>
                </a:r>
                <a:endParaRPr lang="en-US" sz="1600" dirty="0" smtClean="0"/>
              </a:p>
              <a:p>
                <a:pPr lvl="1"/>
                <a:r>
                  <a:rPr lang="en-US" sz="1600" dirty="0"/>
                  <a:t>I</a:t>
                </a:r>
                <a:r>
                  <a:rPr lang="en-US" sz="1600" dirty="0" smtClean="0"/>
                  <a:t>nversely </a:t>
                </a:r>
                <a:r>
                  <a:rPr lang="en-US" sz="1600" dirty="0"/>
                  <a:t>proportional to the thickness (d) of the heating surface material </a:t>
                </a:r>
                <a14:m>
                  <m:oMath xmlns:m="http://schemas.openxmlformats.org/officeDocument/2006/math">
                    <m:r>
                      <m:rPr>
                        <m:nor/>
                      </m:rPr>
                      <a:rPr lang="en-US" sz="1600"/>
                      <m:t>(</m:t>
                    </m:r>
                    <m:r>
                      <m:rPr>
                        <m:nor/>
                      </m:rPr>
                      <a:rPr lang="en-US" sz="1600"/>
                      <m:t>Q</m:t>
                    </m:r>
                    <m:r>
                      <m:rPr>
                        <m:nor/>
                      </m:rPr>
                      <a:rPr lang="en-US" sz="1600"/>
                      <m:t> ∝ </m:t>
                    </m:r>
                    <m:f>
                      <m:fPr>
                        <m:ctrlPr>
                          <a:rPr lang="en-US" sz="1600" i="1"/>
                        </m:ctrlPr>
                      </m:fPr>
                      <m:num>
                        <m:r>
                          <m:rPr>
                            <m:nor/>
                          </m:rPr>
                          <a:rPr lang="en-US" sz="1600"/>
                          <m:t>1</m:t>
                        </m:r>
                      </m:num>
                      <m:den>
                        <m:r>
                          <m:rPr>
                            <m:nor/>
                          </m:rPr>
                          <a:rPr lang="en-US" sz="1600"/>
                          <m:t>d</m:t>
                        </m:r>
                      </m:den>
                    </m:f>
                    <m:r>
                      <m:rPr>
                        <m:nor/>
                      </m:rPr>
                      <a:rPr lang="en-US" sz="1600"/>
                      <m:t>)</m:t>
                    </m:r>
                  </m:oMath>
                </a14:m>
                <a:r>
                  <a:rPr lang="en-US" sz="1600" dirty="0" smtClean="0"/>
                  <a:t> - The </a:t>
                </a:r>
                <a:r>
                  <a:rPr lang="en-US" sz="1600" dirty="0"/>
                  <a:t>thicker the heating surface the lower the rate of heat flow.</a:t>
                </a:r>
              </a:p>
              <a:p>
                <a:r>
                  <a:rPr lang="en-US" sz="2000" dirty="0"/>
                  <a:t>The evaporator capacity of an evaporator depends upon the total temperature drop from the exhaust steam in the 1</a:t>
                </a:r>
                <a:r>
                  <a:rPr lang="en-US" sz="2000" baseline="30000" dirty="0"/>
                  <a:t>st</a:t>
                </a:r>
                <a:r>
                  <a:rPr lang="en-US" sz="2000" dirty="0"/>
                  <a:t> vessel to the </a:t>
                </a:r>
                <a:r>
                  <a:rPr lang="en-US" sz="2000" dirty="0" err="1"/>
                  <a:t>vapour</a:t>
                </a:r>
                <a:r>
                  <a:rPr lang="en-US" sz="2000" dirty="0"/>
                  <a:t> in the last vessel, as well as the heat transmission rates of each heating surface.</a:t>
                </a:r>
              </a:p>
              <a:p>
                <a:r>
                  <a:rPr lang="en-US" sz="2000" dirty="0"/>
                  <a:t>The heat flow in each evaporator can be expressed as</a:t>
                </a:r>
                <a:r>
                  <a:rPr lang="en-US" sz="2000" dirty="0" smtClean="0"/>
                  <a:t>: </a:t>
                </a:r>
                <a14:m>
                  <m:oMath xmlns:m="http://schemas.openxmlformats.org/officeDocument/2006/math">
                    <m:r>
                      <m:rPr>
                        <m:nor/>
                      </m:rPr>
                      <a:rPr lang="en-US" sz="2000"/>
                      <m:t>Q</m:t>
                    </m:r>
                    <m:r>
                      <m:rPr>
                        <m:nor/>
                      </m:rPr>
                      <a:rPr lang="en-US" sz="2000"/>
                      <m:t>=</m:t>
                    </m:r>
                    <m:r>
                      <m:rPr>
                        <m:nor/>
                      </m:rPr>
                      <a:rPr lang="en-US" sz="2000"/>
                      <m:t>k</m:t>
                    </m:r>
                    <m:r>
                      <m:rPr>
                        <m:nor/>
                      </m:rPr>
                      <a:rPr lang="en-US" sz="2000"/>
                      <m:t>.</m:t>
                    </m:r>
                    <m:r>
                      <m:rPr>
                        <m:nor/>
                      </m:rPr>
                      <a:rPr lang="en-US" sz="2000"/>
                      <m:t>A</m:t>
                    </m:r>
                    <m:r>
                      <m:rPr>
                        <m:nor/>
                      </m:rPr>
                      <a:rPr lang="en-US" sz="2000"/>
                      <m:t>.∆</m:t>
                    </m:r>
                    <m:r>
                      <m:rPr>
                        <m:nor/>
                      </m:rPr>
                      <a:rPr lang="en-US" sz="2000"/>
                      <m:t>T</m:t>
                    </m:r>
                  </m:oMath>
                </a14:m>
                <a:endParaRPr lang="en-US" sz="2000" dirty="0" smtClean="0"/>
              </a:p>
              <a:p>
                <a:pPr marL="0" indent="0">
                  <a:buNone/>
                </a:pPr>
                <a:r>
                  <a:rPr lang="en-US" sz="1600" dirty="0" smtClean="0"/>
                  <a:t>                        Where: </a:t>
                </a:r>
                <a:endParaRPr lang="en-US" sz="1600" dirty="0"/>
              </a:p>
              <a:p>
                <a:endParaRPr lang="en-ZA" sz="3600" dirty="0" smtClean="0"/>
              </a:p>
            </p:txBody>
          </p:sp>
        </mc:Choice>
        <mc:Fallback>
          <p:sp>
            <p:nvSpPr>
              <p:cNvPr id="5" name="Content Placeholder 2"/>
              <p:cNvSpPr>
                <a:spLocks noGrp="1" noRot="1" noChangeAspect="1" noMove="1" noResize="1" noEditPoints="1" noAdjustHandles="1" noChangeArrowheads="1" noChangeShapeType="1" noTextEdit="1"/>
              </p:cNvSpPr>
              <p:nvPr>
                <p:ph idx="1"/>
              </p:nvPr>
            </p:nvSpPr>
            <p:spPr>
              <a:xfrm>
                <a:off x="323528" y="1556792"/>
                <a:ext cx="8568952" cy="5184576"/>
              </a:xfrm>
              <a:blipFill rotWithShape="1">
                <a:blip r:embed="rId2"/>
                <a:stretch>
                  <a:fillRect l="-426" t="-351"/>
                </a:stretch>
              </a:blipFill>
            </p:spPr>
            <p:txBody>
              <a:bodyPr/>
              <a:lstStyle/>
              <a:p>
                <a:r>
                  <a:rPr lang="en-US">
                    <a:noFill/>
                  </a:rPr>
                  <a:t> </a:t>
                </a:r>
              </a:p>
            </p:txBody>
          </p:sp>
        </mc:Fallback>
      </mc:AlternateContent>
      <p:pic>
        <p:nvPicPr>
          <p:cNvPr id="6" name="Picture 5" descr="C:\Users\Scientific Roets\Pictures\Where 2.jpg"/>
          <p:cNvPicPr/>
          <p:nvPr/>
        </p:nvPicPr>
        <p:blipFill rotWithShape="1">
          <a:blip r:embed="rId3">
            <a:extLst>
              <a:ext uri="{28A0092B-C50C-407E-A947-70E740481C1C}">
                <a14:useLocalDpi xmlns:a14="http://schemas.microsoft.com/office/drawing/2010/main" val="0"/>
              </a:ext>
            </a:extLst>
          </a:blip>
          <a:srcRect l="9752" t="26667" r="17190" b="46666"/>
          <a:stretch/>
        </p:blipFill>
        <p:spPr bwMode="auto">
          <a:xfrm>
            <a:off x="2339752" y="5229201"/>
            <a:ext cx="4426074" cy="138955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414215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5400" dirty="0"/>
              <a:t>Heat </a:t>
            </a:r>
            <a:r>
              <a:rPr lang="en-US" sz="5400" dirty="0" smtClean="0"/>
              <a:t>Transmission (cont.)</a:t>
            </a:r>
            <a:endParaRPr lang="en-ZA" sz="5400" dirty="0"/>
          </a:p>
        </p:txBody>
      </p:sp>
      <p:sp>
        <p:nvSpPr>
          <p:cNvPr id="5" name="Content Placeholder 2"/>
          <p:cNvSpPr>
            <a:spLocks noGrp="1"/>
          </p:cNvSpPr>
          <p:nvPr>
            <p:ph idx="1"/>
          </p:nvPr>
        </p:nvSpPr>
        <p:spPr>
          <a:xfrm>
            <a:off x="457200" y="1700808"/>
            <a:ext cx="8219256" cy="5040560"/>
          </a:xfrm>
          <a:solidFill>
            <a:schemeClr val="bg1">
              <a:lumMod val="95000"/>
              <a:alpha val="75000"/>
            </a:schemeClr>
          </a:solidFill>
          <a:scene3d>
            <a:camera prst="orthographicFront"/>
            <a:lightRig rig="threePt" dir="t"/>
          </a:scene3d>
          <a:sp3d>
            <a:bevelT/>
          </a:sp3d>
        </p:spPr>
        <p:txBody>
          <a:bodyPr>
            <a:noAutofit/>
          </a:bodyPr>
          <a:lstStyle/>
          <a:p>
            <a:r>
              <a:rPr lang="en-US" sz="2400" dirty="0" smtClean="0"/>
              <a:t>Resistance to heat flow resulting from the stagnant layer of juice, caused by i</a:t>
            </a:r>
            <a:r>
              <a:rPr lang="en-US" sz="2400" dirty="0" smtClean="0"/>
              <a:t>nsufficient juice velocity</a:t>
            </a:r>
          </a:p>
          <a:p>
            <a:r>
              <a:rPr lang="en-US" sz="2400" dirty="0" smtClean="0"/>
              <a:t>Higher juice velocity will result in turbulence that will disrupt the stagnant layer and improve heat transfer</a:t>
            </a:r>
          </a:p>
          <a:p>
            <a:r>
              <a:rPr lang="en-US" sz="2400" dirty="0" smtClean="0"/>
              <a:t>Viscosity effects circulation</a:t>
            </a:r>
          </a:p>
          <a:p>
            <a:pPr lvl="1"/>
            <a:r>
              <a:rPr lang="en-US" sz="2400" dirty="0" smtClean="0"/>
              <a:t>Use </a:t>
            </a:r>
            <a:r>
              <a:rPr lang="en-US" sz="2400" dirty="0" err="1" smtClean="0"/>
              <a:t>Kestner</a:t>
            </a:r>
            <a:r>
              <a:rPr lang="en-US" sz="2400" dirty="0" smtClean="0"/>
              <a:t> evaporators as first effect – juice is less viscous</a:t>
            </a:r>
          </a:p>
          <a:p>
            <a:pPr lvl="1"/>
            <a:r>
              <a:rPr lang="en-US" sz="2400" dirty="0" smtClean="0"/>
              <a:t>Use (short tube) Roberts evaporators from second effect onwards – juice is more viscous</a:t>
            </a:r>
          </a:p>
          <a:p>
            <a:r>
              <a:rPr lang="en-US" sz="2400" dirty="0" smtClean="0"/>
              <a:t>Hydrostatic head – caused by pressure and thus temperature differences between the juice at the top and the bottom of the </a:t>
            </a:r>
            <a:r>
              <a:rPr lang="en-US" sz="2400" dirty="0" err="1" smtClean="0"/>
              <a:t>calandria</a:t>
            </a:r>
            <a:endParaRPr lang="en-US" sz="2400" dirty="0" smtClean="0"/>
          </a:p>
        </p:txBody>
      </p:sp>
    </p:spTree>
    <p:extLst>
      <p:ext uri="{BB962C8B-B14F-4D97-AF65-F5344CB8AC3E}">
        <p14:creationId xmlns:p14="http://schemas.microsoft.com/office/powerpoint/2010/main" val="29726425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Scale Formation and Removal</a:t>
            </a:r>
            <a:endParaRPr lang="en-ZA" sz="4800" dirty="0"/>
          </a:p>
        </p:txBody>
      </p:sp>
      <p:sp>
        <p:nvSpPr>
          <p:cNvPr id="5" name="Content Placeholder 2"/>
          <p:cNvSpPr>
            <a:spLocks noGrp="1"/>
          </p:cNvSpPr>
          <p:nvPr>
            <p:ph idx="1"/>
          </p:nvPr>
        </p:nvSpPr>
        <p:spPr>
          <a:xfrm>
            <a:off x="467544" y="1700808"/>
            <a:ext cx="8208912" cy="5040560"/>
          </a:xfrm>
          <a:solidFill>
            <a:schemeClr val="bg1">
              <a:lumMod val="95000"/>
              <a:alpha val="75000"/>
            </a:schemeClr>
          </a:solidFill>
          <a:scene3d>
            <a:camera prst="orthographicFront"/>
            <a:lightRig rig="threePt" dir="t"/>
          </a:scene3d>
          <a:sp3d>
            <a:bevelT/>
          </a:sp3d>
        </p:spPr>
        <p:txBody>
          <a:bodyPr>
            <a:noAutofit/>
          </a:bodyPr>
          <a:lstStyle/>
          <a:p>
            <a:pPr>
              <a:spcBef>
                <a:spcPts val="0"/>
              </a:spcBef>
            </a:pPr>
            <a:r>
              <a:rPr lang="en-US" sz="2200" dirty="0" smtClean="0"/>
              <a:t>Scale formation results in a resistance to heat transfer</a:t>
            </a:r>
          </a:p>
          <a:p>
            <a:pPr>
              <a:spcBef>
                <a:spcPts val="0"/>
              </a:spcBef>
            </a:pPr>
            <a:r>
              <a:rPr lang="en-US" sz="2200" dirty="0"/>
              <a:t>Scale is formed </a:t>
            </a:r>
            <a:r>
              <a:rPr lang="en-US" sz="2200" dirty="0" smtClean="0"/>
              <a:t>when:</a:t>
            </a:r>
          </a:p>
          <a:p>
            <a:pPr lvl="1">
              <a:spcBef>
                <a:spcPts val="0"/>
              </a:spcBef>
            </a:pPr>
            <a:r>
              <a:rPr lang="en-US" sz="2200" dirty="0" smtClean="0"/>
              <a:t>Juice </a:t>
            </a:r>
            <a:r>
              <a:rPr lang="en-US" sz="2200" dirty="0"/>
              <a:t>in the evaporator increases in concentration (brix) </a:t>
            </a:r>
            <a:endParaRPr lang="en-US" sz="2200" dirty="0" smtClean="0"/>
          </a:p>
          <a:p>
            <a:pPr lvl="1">
              <a:spcBef>
                <a:spcPts val="0"/>
              </a:spcBef>
            </a:pPr>
            <a:r>
              <a:rPr lang="en-US" sz="2200" dirty="0" smtClean="0"/>
              <a:t>Non-sugars </a:t>
            </a:r>
            <a:r>
              <a:rPr lang="en-US" sz="2200" dirty="0"/>
              <a:t>to become insoluble </a:t>
            </a:r>
            <a:endParaRPr lang="en-US" sz="2200" dirty="0" smtClean="0"/>
          </a:p>
          <a:p>
            <a:pPr lvl="1">
              <a:spcBef>
                <a:spcPts val="0"/>
              </a:spcBef>
            </a:pPr>
            <a:r>
              <a:rPr lang="en-US" sz="2200" dirty="0" smtClean="0"/>
              <a:t>Non-sugars are deposited </a:t>
            </a:r>
            <a:r>
              <a:rPr lang="en-US" sz="2200" dirty="0"/>
              <a:t>on the heating </a:t>
            </a:r>
            <a:r>
              <a:rPr lang="en-US" sz="2200" dirty="0" smtClean="0"/>
              <a:t>surface</a:t>
            </a:r>
          </a:p>
          <a:p>
            <a:pPr lvl="1">
              <a:spcBef>
                <a:spcPts val="0"/>
              </a:spcBef>
            </a:pPr>
            <a:r>
              <a:rPr lang="en-US" sz="2200" dirty="0" smtClean="0"/>
              <a:t>Builds up gradually</a:t>
            </a:r>
          </a:p>
          <a:p>
            <a:pPr lvl="1">
              <a:spcBef>
                <a:spcPts val="0"/>
              </a:spcBef>
            </a:pPr>
            <a:r>
              <a:rPr lang="en-US" sz="2200" dirty="0" smtClean="0"/>
              <a:t>Heavier at the bottom of the tubes</a:t>
            </a:r>
            <a:endParaRPr lang="en-US" sz="2200" dirty="0"/>
          </a:p>
          <a:p>
            <a:pPr>
              <a:spcBef>
                <a:spcPts val="0"/>
              </a:spcBef>
            </a:pPr>
            <a:r>
              <a:rPr lang="en-US" sz="2200" dirty="0" smtClean="0"/>
              <a:t>Scale </a:t>
            </a:r>
            <a:r>
              <a:rPr lang="en-US" sz="2200" dirty="0"/>
              <a:t>formation will be reduced </a:t>
            </a:r>
            <a:r>
              <a:rPr lang="en-US" sz="2200" dirty="0" smtClean="0"/>
              <a:t>by:</a:t>
            </a:r>
          </a:p>
          <a:p>
            <a:pPr lvl="1">
              <a:spcBef>
                <a:spcPts val="0"/>
              </a:spcBef>
            </a:pPr>
            <a:r>
              <a:rPr lang="en-US" sz="2200" dirty="0" smtClean="0"/>
              <a:t>Ensuring </a:t>
            </a:r>
            <a:r>
              <a:rPr lang="en-US" sz="2200" dirty="0"/>
              <a:t>adequate wetting of the heat transfer surface</a:t>
            </a:r>
            <a:r>
              <a:rPr lang="en-US" sz="2200" dirty="0" smtClean="0"/>
              <a:t>.</a:t>
            </a:r>
          </a:p>
          <a:p>
            <a:pPr lvl="1">
              <a:spcBef>
                <a:spcPts val="0"/>
              </a:spcBef>
            </a:pPr>
            <a:r>
              <a:rPr lang="en-US" sz="2200" dirty="0"/>
              <a:t>W</a:t>
            </a:r>
            <a:r>
              <a:rPr lang="en-US" sz="2200" dirty="0" smtClean="0"/>
              <a:t>ith </a:t>
            </a:r>
            <a:r>
              <a:rPr lang="en-US" sz="2200" dirty="0"/>
              <a:t>a high </a:t>
            </a:r>
            <a:r>
              <a:rPr lang="en-US" sz="2200" b="1" dirty="0"/>
              <a:t>sustained</a:t>
            </a:r>
            <a:r>
              <a:rPr lang="en-US" sz="2200" dirty="0"/>
              <a:t> velocity/ flow rate.</a:t>
            </a:r>
            <a:r>
              <a:rPr lang="en-US" sz="2200" dirty="0" smtClean="0"/>
              <a:t> </a:t>
            </a:r>
          </a:p>
          <a:p>
            <a:pPr>
              <a:spcBef>
                <a:spcPts val="0"/>
              </a:spcBef>
            </a:pPr>
            <a:r>
              <a:rPr lang="en-US" sz="2200" dirty="0" smtClean="0"/>
              <a:t>Slow </a:t>
            </a:r>
            <a:r>
              <a:rPr lang="en-US" sz="2200" dirty="0"/>
              <a:t>crushing and short stops increase the formation of scale due to low juice velocities. </a:t>
            </a:r>
            <a:endParaRPr lang="en-US" sz="2200" dirty="0" smtClean="0"/>
          </a:p>
          <a:p>
            <a:pPr>
              <a:spcBef>
                <a:spcPts val="0"/>
              </a:spcBef>
            </a:pPr>
            <a:r>
              <a:rPr lang="en-US" sz="2200" dirty="0" smtClean="0"/>
              <a:t>A high </a:t>
            </a:r>
            <a:r>
              <a:rPr lang="en-US" sz="2200" dirty="0"/>
              <a:t>HTC is the </a:t>
            </a:r>
            <a:r>
              <a:rPr lang="en-US" sz="2200" dirty="0" smtClean="0"/>
              <a:t>result </a:t>
            </a:r>
            <a:r>
              <a:rPr lang="en-US" sz="2200" dirty="0"/>
              <a:t>of low scale formation.</a:t>
            </a:r>
          </a:p>
          <a:p>
            <a:endParaRPr lang="en-US" sz="2200" dirty="0"/>
          </a:p>
        </p:txBody>
      </p:sp>
    </p:spTree>
    <p:extLst>
      <p:ext uri="{BB962C8B-B14F-4D97-AF65-F5344CB8AC3E}">
        <p14:creationId xmlns:p14="http://schemas.microsoft.com/office/powerpoint/2010/main" val="4594958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3600" dirty="0" smtClean="0"/>
              <a:t>Composition of Scale</a:t>
            </a:r>
            <a:endParaRPr lang="en-ZA" sz="3600" dirty="0"/>
          </a:p>
        </p:txBody>
      </p:sp>
      <p:sp>
        <p:nvSpPr>
          <p:cNvPr id="5" name="Content Placeholder 2"/>
          <p:cNvSpPr>
            <a:spLocks noGrp="1"/>
          </p:cNvSpPr>
          <p:nvPr>
            <p:ph idx="1"/>
          </p:nvPr>
        </p:nvSpPr>
        <p:spPr>
          <a:xfrm>
            <a:off x="251520" y="1556792"/>
            <a:ext cx="8568952" cy="5184576"/>
          </a:xfrm>
          <a:solidFill>
            <a:schemeClr val="bg1">
              <a:lumMod val="95000"/>
              <a:alpha val="75000"/>
            </a:schemeClr>
          </a:solidFill>
          <a:scene3d>
            <a:camera prst="orthographicFront"/>
            <a:lightRig rig="threePt" dir="t"/>
          </a:scene3d>
          <a:sp3d>
            <a:bevelT/>
          </a:sp3d>
        </p:spPr>
        <p:txBody>
          <a:bodyPr>
            <a:noAutofit/>
          </a:bodyPr>
          <a:lstStyle/>
          <a:p>
            <a:pPr>
              <a:spcBef>
                <a:spcPts val="0"/>
              </a:spcBef>
            </a:pPr>
            <a:r>
              <a:rPr lang="en-US" sz="1900" dirty="0" smtClean="0"/>
              <a:t>Varies according </a:t>
            </a:r>
            <a:r>
              <a:rPr lang="en-US" sz="1900" dirty="0"/>
              <a:t>to the </a:t>
            </a:r>
            <a:r>
              <a:rPr lang="en-US" sz="1900" dirty="0" smtClean="0"/>
              <a:t>concentration</a:t>
            </a:r>
          </a:p>
          <a:p>
            <a:pPr>
              <a:spcBef>
                <a:spcPts val="0"/>
              </a:spcBef>
            </a:pPr>
            <a:r>
              <a:rPr lang="en-US" sz="1900" dirty="0" smtClean="0"/>
              <a:t>Organic </a:t>
            </a:r>
            <a:r>
              <a:rPr lang="en-US" sz="1900" dirty="0"/>
              <a:t>material and phosphates </a:t>
            </a:r>
            <a:r>
              <a:rPr lang="en-US" sz="1900" dirty="0"/>
              <a:t>m</a:t>
            </a:r>
            <a:r>
              <a:rPr lang="en-US" sz="1900" dirty="0" smtClean="0"/>
              <a:t>ainly precipitated in </a:t>
            </a:r>
            <a:r>
              <a:rPr lang="en-US" sz="1900" dirty="0"/>
              <a:t>the first </a:t>
            </a:r>
            <a:r>
              <a:rPr lang="en-US" sz="1900" dirty="0" smtClean="0"/>
              <a:t>vessels. Due to:</a:t>
            </a:r>
          </a:p>
          <a:p>
            <a:pPr lvl="1">
              <a:spcBef>
                <a:spcPts val="0"/>
              </a:spcBef>
            </a:pPr>
            <a:r>
              <a:rPr lang="en-US" sz="1900" dirty="0"/>
              <a:t>S</a:t>
            </a:r>
            <a:r>
              <a:rPr lang="en-US" sz="1900" dirty="0" smtClean="0"/>
              <a:t>low </a:t>
            </a:r>
            <a:r>
              <a:rPr lang="en-US" sz="1900" dirty="0"/>
              <a:t>reaction rate of the formation of calcium phosphates during clarification </a:t>
            </a:r>
            <a:endParaRPr lang="en-US" sz="1900" dirty="0" smtClean="0"/>
          </a:p>
          <a:p>
            <a:pPr lvl="1">
              <a:spcBef>
                <a:spcPts val="0"/>
              </a:spcBef>
            </a:pPr>
            <a:r>
              <a:rPr lang="en-US" sz="1900" dirty="0" smtClean="0"/>
              <a:t>Carry over </a:t>
            </a:r>
            <a:r>
              <a:rPr lang="en-US" sz="1900" dirty="0"/>
              <a:t>into the clear juice </a:t>
            </a:r>
            <a:endParaRPr lang="en-US" sz="1900" dirty="0" smtClean="0"/>
          </a:p>
          <a:p>
            <a:pPr lvl="1">
              <a:spcBef>
                <a:spcPts val="0"/>
              </a:spcBef>
            </a:pPr>
            <a:r>
              <a:rPr lang="en-US" sz="1900" dirty="0" smtClean="0"/>
              <a:t>Due </a:t>
            </a:r>
            <a:r>
              <a:rPr lang="en-US" sz="1900" dirty="0"/>
              <a:t>to the high temperature and </a:t>
            </a:r>
            <a:endParaRPr lang="en-US" sz="1900" dirty="0" smtClean="0"/>
          </a:p>
          <a:p>
            <a:pPr lvl="1">
              <a:spcBef>
                <a:spcPts val="0"/>
              </a:spcBef>
            </a:pPr>
            <a:r>
              <a:rPr lang="en-US" sz="1900" dirty="0"/>
              <a:t>I</a:t>
            </a:r>
            <a:r>
              <a:rPr lang="en-US" sz="1900" dirty="0" smtClean="0"/>
              <a:t>ncrease </a:t>
            </a:r>
            <a:r>
              <a:rPr lang="en-US" sz="1900" dirty="0"/>
              <a:t>in concentration.</a:t>
            </a:r>
          </a:p>
          <a:p>
            <a:pPr>
              <a:spcBef>
                <a:spcPts val="0"/>
              </a:spcBef>
            </a:pPr>
            <a:r>
              <a:rPr lang="en-US" sz="1900" dirty="0" smtClean="0"/>
              <a:t>Silica </a:t>
            </a:r>
            <a:r>
              <a:rPr lang="en-US" sz="1900" dirty="0"/>
              <a:t>and oxalates are deposited in the latter vessels.</a:t>
            </a:r>
          </a:p>
          <a:p>
            <a:pPr>
              <a:spcBef>
                <a:spcPts val="0"/>
              </a:spcBef>
            </a:pPr>
            <a:r>
              <a:rPr lang="en-US" sz="1900" dirty="0" smtClean="0"/>
              <a:t>Juice </a:t>
            </a:r>
            <a:r>
              <a:rPr lang="en-US" sz="1900" dirty="0"/>
              <a:t>quality will also affect the type of scale formation.</a:t>
            </a:r>
          </a:p>
          <a:p>
            <a:pPr marL="0" indent="0" algn="just">
              <a:buNone/>
            </a:pPr>
            <a:endParaRPr lang="en-US" sz="2000" dirty="0"/>
          </a:p>
        </p:txBody>
      </p:sp>
      <p:pic>
        <p:nvPicPr>
          <p:cNvPr id="8194"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79712" y="3645024"/>
            <a:ext cx="4386386" cy="3187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02164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Capacity</a:t>
            </a:r>
            <a:endParaRPr lang="en-ZA" sz="4800" dirty="0"/>
          </a:p>
        </p:txBody>
      </p:sp>
      <p:sp>
        <p:nvSpPr>
          <p:cNvPr id="5" name="Content Placeholder 2"/>
          <p:cNvSpPr>
            <a:spLocks noGrp="1"/>
          </p:cNvSpPr>
          <p:nvPr>
            <p:ph idx="1"/>
          </p:nvPr>
        </p:nvSpPr>
        <p:spPr>
          <a:xfrm>
            <a:off x="251520" y="1600200"/>
            <a:ext cx="8640960" cy="4925144"/>
          </a:xfrm>
          <a:solidFill>
            <a:schemeClr val="bg1">
              <a:lumMod val="95000"/>
              <a:alpha val="75000"/>
            </a:schemeClr>
          </a:solidFill>
          <a:scene3d>
            <a:camera prst="orthographicFront"/>
            <a:lightRig rig="threePt" dir="t"/>
          </a:scene3d>
          <a:sp3d>
            <a:bevelT/>
          </a:sp3d>
        </p:spPr>
        <p:txBody>
          <a:bodyPr>
            <a:normAutofit fontScale="77500" lnSpcReduction="20000"/>
          </a:bodyPr>
          <a:lstStyle/>
          <a:p>
            <a:r>
              <a:rPr lang="en-US" dirty="0"/>
              <a:t>C</a:t>
            </a:r>
            <a:r>
              <a:rPr lang="en-US" dirty="0" smtClean="0"/>
              <a:t>apacity </a:t>
            </a:r>
            <a:r>
              <a:rPr lang="en-US" dirty="0"/>
              <a:t>of an evaporator station is rated on the amount of water </a:t>
            </a:r>
            <a:r>
              <a:rPr lang="en-US" dirty="0" smtClean="0"/>
              <a:t>removed</a:t>
            </a:r>
          </a:p>
          <a:p>
            <a:r>
              <a:rPr lang="en-US" dirty="0" smtClean="0"/>
              <a:t>Capacity is </a:t>
            </a:r>
            <a:r>
              <a:rPr lang="en-US" dirty="0"/>
              <a:t>determined by:</a:t>
            </a:r>
          </a:p>
          <a:p>
            <a:pPr lvl="1"/>
            <a:r>
              <a:rPr lang="en-US" dirty="0"/>
              <a:t>Area of the heating surface</a:t>
            </a:r>
          </a:p>
          <a:p>
            <a:pPr lvl="1"/>
            <a:r>
              <a:rPr lang="en-US" dirty="0"/>
              <a:t>Number of effects</a:t>
            </a:r>
          </a:p>
          <a:p>
            <a:pPr lvl="1"/>
            <a:r>
              <a:rPr lang="en-US" dirty="0"/>
              <a:t>Location and extent of </a:t>
            </a:r>
            <a:r>
              <a:rPr lang="en-US" dirty="0" err="1"/>
              <a:t>vapour</a:t>
            </a:r>
            <a:r>
              <a:rPr lang="en-US" dirty="0"/>
              <a:t> bleeding</a:t>
            </a:r>
          </a:p>
          <a:p>
            <a:r>
              <a:rPr lang="en-US" dirty="0"/>
              <a:t>S</a:t>
            </a:r>
            <a:r>
              <a:rPr lang="en-US" dirty="0" smtClean="0"/>
              <a:t>ystem </a:t>
            </a:r>
            <a:r>
              <a:rPr lang="en-US" dirty="0"/>
              <a:t>is self-balancing </a:t>
            </a:r>
            <a:r>
              <a:rPr lang="en-US" dirty="0" smtClean="0"/>
              <a:t>- the </a:t>
            </a:r>
            <a:r>
              <a:rPr lang="en-US" dirty="0"/>
              <a:t>capacity is determined by the least productive unit.</a:t>
            </a:r>
          </a:p>
          <a:p>
            <a:r>
              <a:rPr lang="en-US" dirty="0"/>
              <a:t>I</a:t>
            </a:r>
            <a:r>
              <a:rPr lang="en-US" dirty="0" smtClean="0"/>
              <a:t>f </a:t>
            </a:r>
            <a:r>
              <a:rPr lang="en-US" dirty="0"/>
              <a:t>the last effect suffers from scaling and high </a:t>
            </a:r>
            <a:r>
              <a:rPr lang="en-US" dirty="0" smtClean="0"/>
              <a:t>viscosities - not </a:t>
            </a:r>
            <a:r>
              <a:rPr lang="en-US" dirty="0"/>
              <a:t>possible for that effect to use all the </a:t>
            </a:r>
            <a:r>
              <a:rPr lang="en-US" dirty="0" err="1"/>
              <a:t>vapour</a:t>
            </a:r>
            <a:r>
              <a:rPr lang="en-US" dirty="0"/>
              <a:t> produced by the preceding effect. </a:t>
            </a:r>
            <a:endParaRPr lang="en-US" dirty="0" smtClean="0"/>
          </a:p>
          <a:p>
            <a:r>
              <a:rPr lang="en-US" dirty="0" smtClean="0"/>
              <a:t>Pressure </a:t>
            </a:r>
            <a:r>
              <a:rPr lang="en-US" dirty="0"/>
              <a:t>builds up in the </a:t>
            </a:r>
            <a:r>
              <a:rPr lang="en-US" dirty="0" err="1"/>
              <a:t>vapour</a:t>
            </a:r>
            <a:r>
              <a:rPr lang="en-US" dirty="0"/>
              <a:t> space of the second last unit and evaporation there slows down. </a:t>
            </a:r>
            <a:endParaRPr lang="en-US" dirty="0" smtClean="0"/>
          </a:p>
          <a:p>
            <a:r>
              <a:rPr lang="en-US" dirty="0" smtClean="0"/>
              <a:t>This </a:t>
            </a:r>
            <a:r>
              <a:rPr lang="en-US" dirty="0"/>
              <a:t>happens down the line until the system is balanced again</a:t>
            </a:r>
            <a:r>
              <a:rPr lang="en-US" dirty="0" smtClean="0"/>
              <a:t>.</a:t>
            </a:r>
            <a:endParaRPr lang="en-US" dirty="0"/>
          </a:p>
        </p:txBody>
      </p:sp>
    </p:spTree>
    <p:extLst>
      <p:ext uri="{BB962C8B-B14F-4D97-AF65-F5344CB8AC3E}">
        <p14:creationId xmlns:p14="http://schemas.microsoft.com/office/powerpoint/2010/main" val="26755675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3600" dirty="0" smtClean="0"/>
              <a:t>Removal of Scale</a:t>
            </a:r>
            <a:endParaRPr lang="en-ZA" sz="3600" dirty="0"/>
          </a:p>
        </p:txBody>
      </p:sp>
      <p:sp>
        <p:nvSpPr>
          <p:cNvPr id="5" name="Content Placeholder 2"/>
          <p:cNvSpPr>
            <a:spLocks noGrp="1"/>
          </p:cNvSpPr>
          <p:nvPr>
            <p:ph idx="1"/>
          </p:nvPr>
        </p:nvSpPr>
        <p:spPr>
          <a:xfrm>
            <a:off x="251520" y="1556792"/>
            <a:ext cx="8568952" cy="5184576"/>
          </a:xfrm>
          <a:solidFill>
            <a:schemeClr val="bg1">
              <a:lumMod val="95000"/>
              <a:alpha val="75000"/>
            </a:schemeClr>
          </a:solidFill>
          <a:scene3d>
            <a:camera prst="orthographicFront"/>
            <a:lightRig rig="threePt" dir="t"/>
          </a:scene3d>
          <a:sp3d>
            <a:bevelT/>
          </a:sp3d>
        </p:spPr>
        <p:txBody>
          <a:bodyPr>
            <a:noAutofit/>
          </a:bodyPr>
          <a:lstStyle/>
          <a:p>
            <a:pPr marL="0" indent="0" algn="just">
              <a:buNone/>
            </a:pPr>
            <a:r>
              <a:rPr lang="en-US" sz="2000" b="1" dirty="0" smtClean="0"/>
              <a:t>Mechanical removal</a:t>
            </a:r>
            <a:endParaRPr lang="en-US" sz="2000" b="1" dirty="0"/>
          </a:p>
          <a:p>
            <a:pPr algn="just"/>
            <a:r>
              <a:rPr lang="en-US" sz="2000" dirty="0"/>
              <a:t>Mechanical cleaning is usually carried out with </a:t>
            </a:r>
            <a:r>
              <a:rPr lang="en-US" sz="2000" dirty="0" err="1"/>
              <a:t>toolheads</a:t>
            </a:r>
            <a:r>
              <a:rPr lang="en-US" sz="2000" dirty="0"/>
              <a:t> mounted on flexible shafts driven by electric motors. </a:t>
            </a:r>
            <a:endParaRPr lang="en-US" sz="2000" dirty="0" smtClean="0"/>
          </a:p>
          <a:p>
            <a:pPr algn="just"/>
            <a:r>
              <a:rPr lang="en-US" sz="2000" dirty="0"/>
              <a:t>E</a:t>
            </a:r>
            <a:r>
              <a:rPr lang="en-US" sz="2000" dirty="0" smtClean="0"/>
              <a:t>xpensive </a:t>
            </a:r>
            <a:r>
              <a:rPr lang="en-US" sz="2000" dirty="0"/>
              <a:t>in equipment maintenance and </a:t>
            </a:r>
            <a:r>
              <a:rPr lang="en-US" sz="2000" dirty="0" err="1"/>
              <a:t>labour</a:t>
            </a:r>
            <a:r>
              <a:rPr lang="en-US" sz="2000" dirty="0"/>
              <a:t> costs and with hard </a:t>
            </a:r>
            <a:r>
              <a:rPr lang="en-US" sz="2000" dirty="0" smtClean="0"/>
              <a:t>scale </a:t>
            </a:r>
          </a:p>
          <a:p>
            <a:pPr algn="just"/>
            <a:r>
              <a:rPr lang="en-US" sz="2000" dirty="0" smtClean="0"/>
              <a:t>Tube </a:t>
            </a:r>
            <a:r>
              <a:rPr lang="en-US" sz="2000" dirty="0"/>
              <a:t>damage is common.</a:t>
            </a:r>
          </a:p>
          <a:p>
            <a:pPr marL="0" indent="0" algn="just">
              <a:buNone/>
            </a:pPr>
            <a:r>
              <a:rPr lang="en-US" sz="2000" b="1" dirty="0" smtClean="0"/>
              <a:t>Chemical cleaning</a:t>
            </a:r>
          </a:p>
          <a:p>
            <a:pPr algn="just"/>
            <a:r>
              <a:rPr lang="en-US" sz="2000" dirty="0"/>
              <a:t>R</a:t>
            </a:r>
            <a:r>
              <a:rPr lang="en-US" sz="2000" dirty="0" smtClean="0"/>
              <a:t>eagents </a:t>
            </a:r>
            <a:r>
              <a:rPr lang="en-US" sz="2000" dirty="0"/>
              <a:t>and methods used must be suited to the type of scale. </a:t>
            </a:r>
            <a:endParaRPr lang="en-US" sz="2000" dirty="0" smtClean="0"/>
          </a:p>
          <a:p>
            <a:pPr algn="just"/>
            <a:r>
              <a:rPr lang="en-US" sz="2000" dirty="0" smtClean="0"/>
              <a:t>The </a:t>
            </a:r>
            <a:r>
              <a:rPr lang="en-US" sz="2000" dirty="0"/>
              <a:t>most common </a:t>
            </a:r>
            <a:r>
              <a:rPr lang="en-US" sz="2000" dirty="0" smtClean="0"/>
              <a:t>method </a:t>
            </a:r>
            <a:r>
              <a:rPr lang="en-US" sz="2000" dirty="0"/>
              <a:t>is alkali-acid cleaning. </a:t>
            </a:r>
            <a:endParaRPr lang="en-US" sz="2000" dirty="0" smtClean="0"/>
          </a:p>
          <a:p>
            <a:pPr algn="just"/>
            <a:r>
              <a:rPr lang="en-US" sz="2000" dirty="0" smtClean="0"/>
              <a:t>Boil </a:t>
            </a:r>
            <a:r>
              <a:rPr lang="en-US" sz="2000" dirty="0"/>
              <a:t>a caustic soda solution or a caustic soda/soda ash solution, then wash thoroughly with water and then boil or occasionally spray </a:t>
            </a:r>
            <a:r>
              <a:rPr lang="en-US" sz="2000" dirty="0" err="1"/>
              <a:t>sulphamic</a:t>
            </a:r>
            <a:r>
              <a:rPr lang="en-US" sz="2000" dirty="0"/>
              <a:t> or phosphoric acid. </a:t>
            </a:r>
            <a:endParaRPr lang="en-US" sz="2000" dirty="0" smtClean="0"/>
          </a:p>
          <a:p>
            <a:pPr algn="just"/>
            <a:r>
              <a:rPr lang="en-US" sz="2000" dirty="0" smtClean="0"/>
              <a:t>One </a:t>
            </a:r>
            <a:r>
              <a:rPr lang="en-US" sz="2000" dirty="0"/>
              <a:t>chemical is not </a:t>
            </a:r>
            <a:r>
              <a:rPr lang="en-US" sz="2000" dirty="0" smtClean="0"/>
              <a:t>enough </a:t>
            </a:r>
            <a:r>
              <a:rPr lang="en-US" sz="2000" dirty="0"/>
              <a:t>to remove </a:t>
            </a:r>
            <a:r>
              <a:rPr lang="en-US" sz="2000" dirty="0" smtClean="0"/>
              <a:t>different types of scales</a:t>
            </a:r>
          </a:p>
          <a:p>
            <a:pPr algn="just"/>
            <a:r>
              <a:rPr lang="en-US" sz="2000" dirty="0" smtClean="0"/>
              <a:t>Caustic </a:t>
            </a:r>
            <a:r>
              <a:rPr lang="en-US" sz="2000" dirty="0"/>
              <a:t>attacks silicates and </a:t>
            </a:r>
            <a:r>
              <a:rPr lang="en-US" sz="2000" dirty="0" smtClean="0"/>
              <a:t>silica</a:t>
            </a:r>
          </a:p>
          <a:p>
            <a:pPr algn="just"/>
            <a:r>
              <a:rPr lang="en-US" sz="2000" dirty="0" smtClean="0"/>
              <a:t>Acids </a:t>
            </a:r>
            <a:r>
              <a:rPr lang="en-US" sz="2000" dirty="0"/>
              <a:t>attack phosphates, oxalates and </a:t>
            </a:r>
            <a:r>
              <a:rPr lang="en-US" sz="2000" dirty="0" smtClean="0"/>
              <a:t>carbonates</a:t>
            </a:r>
            <a:endParaRPr lang="en-US" sz="2000" dirty="0"/>
          </a:p>
          <a:p>
            <a:pPr algn="just"/>
            <a:endParaRPr lang="en-US" sz="2000" dirty="0"/>
          </a:p>
        </p:txBody>
      </p:sp>
    </p:spTree>
    <p:extLst>
      <p:ext uri="{BB962C8B-B14F-4D97-AF65-F5344CB8AC3E}">
        <p14:creationId xmlns:p14="http://schemas.microsoft.com/office/powerpoint/2010/main" val="4781289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400" dirty="0" smtClean="0"/>
              <a:t>Evaporator Operation and Control</a:t>
            </a:r>
            <a:endParaRPr lang="en-ZA" sz="4400" dirty="0"/>
          </a:p>
        </p:txBody>
      </p:sp>
      <p:sp>
        <p:nvSpPr>
          <p:cNvPr id="5" name="Content Placeholder 2"/>
          <p:cNvSpPr>
            <a:spLocks noGrp="1"/>
          </p:cNvSpPr>
          <p:nvPr>
            <p:ph idx="1"/>
          </p:nvPr>
        </p:nvSpPr>
        <p:spPr>
          <a:xfrm>
            <a:off x="251520" y="1556792"/>
            <a:ext cx="8712968" cy="5184576"/>
          </a:xfrm>
          <a:solidFill>
            <a:schemeClr val="bg1">
              <a:lumMod val="95000"/>
              <a:alpha val="75000"/>
            </a:schemeClr>
          </a:solidFill>
          <a:scene3d>
            <a:camera prst="orthographicFront"/>
            <a:lightRig rig="threePt" dir="t"/>
          </a:scene3d>
          <a:sp3d>
            <a:bevelT/>
          </a:sp3d>
        </p:spPr>
        <p:txBody>
          <a:bodyPr>
            <a:noAutofit/>
          </a:bodyPr>
          <a:lstStyle/>
          <a:p>
            <a:r>
              <a:rPr lang="en-US" sz="2600" dirty="0" smtClean="0"/>
              <a:t>Primary aims: </a:t>
            </a:r>
          </a:p>
          <a:p>
            <a:pPr lvl="1"/>
            <a:r>
              <a:rPr lang="en-US" sz="2600" dirty="0" smtClean="0"/>
              <a:t>To </a:t>
            </a:r>
            <a:r>
              <a:rPr lang="en-US" sz="2600" dirty="0"/>
              <a:t>obtain a uniform syrup brix from the last evaporator </a:t>
            </a:r>
            <a:endParaRPr lang="en-US" sz="2600" dirty="0" smtClean="0"/>
          </a:p>
          <a:p>
            <a:pPr lvl="1"/>
            <a:r>
              <a:rPr lang="en-US" sz="2600" dirty="0" smtClean="0"/>
              <a:t>To </a:t>
            </a:r>
            <a:r>
              <a:rPr lang="en-US" sz="2600" dirty="0"/>
              <a:t>get adequate V</a:t>
            </a:r>
            <a:r>
              <a:rPr lang="en-US" sz="2600" baseline="-25000" dirty="0"/>
              <a:t>1</a:t>
            </a:r>
            <a:r>
              <a:rPr lang="en-US" sz="2600" dirty="0"/>
              <a:t> and V</a:t>
            </a:r>
            <a:r>
              <a:rPr lang="en-US" sz="2600" baseline="-25000" dirty="0"/>
              <a:t>2</a:t>
            </a:r>
            <a:r>
              <a:rPr lang="en-US" sz="2600" dirty="0"/>
              <a:t> </a:t>
            </a:r>
            <a:r>
              <a:rPr lang="en-US" sz="2600" dirty="0" err="1"/>
              <a:t>vapour</a:t>
            </a:r>
            <a:r>
              <a:rPr lang="en-US" sz="2600" dirty="0"/>
              <a:t> </a:t>
            </a:r>
            <a:r>
              <a:rPr lang="en-US" sz="2600" dirty="0" smtClean="0"/>
              <a:t>bleeding</a:t>
            </a:r>
          </a:p>
          <a:p>
            <a:r>
              <a:rPr lang="en-US" sz="2600" dirty="0" smtClean="0"/>
              <a:t>Parameters measured:</a:t>
            </a:r>
          </a:p>
          <a:p>
            <a:pPr lvl="1"/>
            <a:r>
              <a:rPr lang="en-US" sz="2600" dirty="0"/>
              <a:t>Brix of the syrup leaving the last evaporator using RF probes, conductivity meters or nuclear density meters.</a:t>
            </a:r>
          </a:p>
          <a:p>
            <a:pPr lvl="1"/>
            <a:r>
              <a:rPr lang="en-US" sz="2600" dirty="0"/>
              <a:t>V</a:t>
            </a:r>
            <a:r>
              <a:rPr lang="en-US" sz="2600" baseline="-25000" dirty="0"/>
              <a:t>1</a:t>
            </a:r>
            <a:r>
              <a:rPr lang="en-US" sz="2600" dirty="0"/>
              <a:t> and V</a:t>
            </a:r>
            <a:r>
              <a:rPr lang="en-US" sz="2600" baseline="-25000" dirty="0"/>
              <a:t>2</a:t>
            </a:r>
            <a:r>
              <a:rPr lang="en-US" sz="2600" dirty="0"/>
              <a:t> </a:t>
            </a:r>
            <a:r>
              <a:rPr lang="en-US" sz="2600" dirty="0" err="1"/>
              <a:t>vapour</a:t>
            </a:r>
            <a:r>
              <a:rPr lang="en-US" sz="2600" dirty="0"/>
              <a:t> pressures.</a:t>
            </a:r>
          </a:p>
          <a:p>
            <a:pPr lvl="1"/>
            <a:r>
              <a:rPr lang="en-US" sz="2600" dirty="0"/>
              <a:t>Exhaust steam pressure.</a:t>
            </a:r>
          </a:p>
          <a:p>
            <a:pPr lvl="1"/>
            <a:r>
              <a:rPr lang="en-US" sz="2600" dirty="0"/>
              <a:t>Juice flow entering the first evaporator.</a:t>
            </a:r>
          </a:p>
          <a:p>
            <a:endParaRPr lang="en-US" sz="2400" dirty="0"/>
          </a:p>
          <a:p>
            <a:endParaRPr lang="en-US" sz="2200" dirty="0"/>
          </a:p>
        </p:txBody>
      </p:sp>
    </p:spTree>
    <p:extLst>
      <p:ext uri="{BB962C8B-B14F-4D97-AF65-F5344CB8AC3E}">
        <p14:creationId xmlns:p14="http://schemas.microsoft.com/office/powerpoint/2010/main" val="12800495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3600" dirty="0"/>
              <a:t>Evaporator Operation and </a:t>
            </a:r>
            <a:r>
              <a:rPr lang="en-ZA" sz="3600" dirty="0" smtClean="0"/>
              <a:t>Control (Cont.)</a:t>
            </a:r>
            <a:endParaRPr lang="en-ZA" sz="3600" dirty="0"/>
          </a:p>
        </p:txBody>
      </p:sp>
      <p:sp>
        <p:nvSpPr>
          <p:cNvPr id="5" name="Content Placeholder 2"/>
          <p:cNvSpPr>
            <a:spLocks noGrp="1"/>
          </p:cNvSpPr>
          <p:nvPr>
            <p:ph idx="1"/>
          </p:nvPr>
        </p:nvSpPr>
        <p:spPr>
          <a:xfrm>
            <a:off x="251520" y="1556792"/>
            <a:ext cx="8712968" cy="5184576"/>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US" sz="3600" dirty="0" smtClean="0"/>
              <a:t>How is evaporator’s performance altered?</a:t>
            </a:r>
          </a:p>
          <a:p>
            <a:r>
              <a:rPr lang="en-US" sz="3600" dirty="0"/>
              <a:t>If the brix of the syrup leaving the last evaporator is too high, the performance of the evaporator train must be reduced. </a:t>
            </a:r>
            <a:endParaRPr lang="en-US" sz="3600" dirty="0" smtClean="0"/>
          </a:p>
          <a:p>
            <a:r>
              <a:rPr lang="en-US" sz="3600" dirty="0" smtClean="0"/>
              <a:t>On </a:t>
            </a:r>
            <a:r>
              <a:rPr lang="en-US" sz="3600" dirty="0"/>
              <a:t>the other hand, if the brix of the syrup leaving the last evaporator is too low, the performance of the evaporator train must be increased</a:t>
            </a:r>
            <a:r>
              <a:rPr lang="en-US" sz="3600" dirty="0" smtClean="0"/>
              <a:t>.</a:t>
            </a:r>
            <a:endParaRPr lang="en-US" sz="3600" dirty="0"/>
          </a:p>
        </p:txBody>
      </p:sp>
    </p:spTree>
    <p:extLst>
      <p:ext uri="{BB962C8B-B14F-4D97-AF65-F5344CB8AC3E}">
        <p14:creationId xmlns:p14="http://schemas.microsoft.com/office/powerpoint/2010/main" val="41818225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3600" dirty="0"/>
              <a:t>Evaporator Operation and </a:t>
            </a:r>
            <a:r>
              <a:rPr lang="en-ZA" sz="3600" dirty="0" smtClean="0"/>
              <a:t>Control (Cont.)</a:t>
            </a:r>
            <a:endParaRPr lang="en-ZA" sz="3600" dirty="0"/>
          </a:p>
        </p:txBody>
      </p:sp>
      <mc:AlternateContent xmlns:mc="http://schemas.openxmlformats.org/markup-compatibility/2006">
        <mc:Choice xmlns:a14="http://schemas.microsoft.com/office/drawing/2010/main" Requires="a14">
          <p:sp>
            <p:nvSpPr>
              <p:cNvPr id="5" name="Content Placeholder 2"/>
              <p:cNvSpPr>
                <a:spLocks noGrp="1"/>
              </p:cNvSpPr>
              <p:nvPr>
                <p:ph idx="1"/>
              </p:nvPr>
            </p:nvSpPr>
            <p:spPr>
              <a:xfrm>
                <a:off x="251520" y="1556792"/>
                <a:ext cx="8712968" cy="5184576"/>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US" dirty="0" smtClean="0"/>
                  <a:t>How is evaporator’s performance altered? (Cont.)</a:t>
                </a:r>
              </a:p>
              <a:p>
                <a:r>
                  <a:rPr lang="en-US" sz="1800" dirty="0" smtClean="0"/>
                  <a:t>One </a:t>
                </a:r>
                <a:r>
                  <a:rPr lang="en-US" sz="1800" dirty="0"/>
                  <a:t>away to alter the performance of the evaporator train is by installing throttling valves between the first and second and between the 2</a:t>
                </a:r>
                <a:r>
                  <a:rPr lang="en-US" sz="1800" baseline="30000" dirty="0"/>
                  <a:t>nd</a:t>
                </a:r>
                <a:r>
                  <a:rPr lang="en-US" sz="1800" dirty="0"/>
                  <a:t> and 3</a:t>
                </a:r>
                <a:r>
                  <a:rPr lang="en-US" sz="1800" baseline="30000" dirty="0"/>
                  <a:t>rd</a:t>
                </a:r>
                <a:r>
                  <a:rPr lang="en-US" sz="1800" dirty="0"/>
                  <a:t> effects that feed </a:t>
                </a:r>
                <a:r>
                  <a:rPr lang="en-US" sz="1800" dirty="0" err="1"/>
                  <a:t>vapour</a:t>
                </a:r>
                <a:r>
                  <a:rPr lang="en-US" sz="1800" dirty="0"/>
                  <a:t> to the “tail” evaporators. </a:t>
                </a:r>
                <a:endParaRPr lang="en-US" sz="1800" dirty="0" smtClean="0"/>
              </a:p>
              <a:p>
                <a:r>
                  <a:rPr lang="en-US" sz="1800" dirty="0" smtClean="0"/>
                  <a:t>The </a:t>
                </a:r>
                <a:r>
                  <a:rPr lang="en-US" sz="1800" dirty="0"/>
                  <a:t>throttling valves are pressure-reducing valves that reduce pressure and hence reduces the temperature difference between </a:t>
                </a:r>
                <a:r>
                  <a:rPr lang="en-US" sz="1800" dirty="0" err="1"/>
                  <a:t>vapour</a:t>
                </a:r>
                <a:r>
                  <a:rPr lang="en-US" sz="1800" dirty="0"/>
                  <a:t> in the </a:t>
                </a:r>
                <a:r>
                  <a:rPr lang="en-US" sz="1800" dirty="0" err="1"/>
                  <a:t>calandria</a:t>
                </a:r>
                <a:r>
                  <a:rPr lang="en-US" sz="1800" dirty="0"/>
                  <a:t> and the boiling juice.</a:t>
                </a:r>
              </a:p>
              <a:p>
                <a:r>
                  <a:rPr lang="en-US" sz="1800" dirty="0"/>
                  <a:t>The V</a:t>
                </a:r>
                <a:r>
                  <a:rPr lang="en-US" sz="1800" baseline="-25000" dirty="0"/>
                  <a:t>1</a:t>
                </a:r>
                <a:r>
                  <a:rPr lang="en-US" sz="1800" dirty="0"/>
                  <a:t> pressure can be maintained by throttling the </a:t>
                </a:r>
                <a:r>
                  <a:rPr lang="en-US" sz="1800" dirty="0" err="1"/>
                  <a:t>vapour</a:t>
                </a:r>
                <a:r>
                  <a:rPr lang="en-US" sz="1800" dirty="0"/>
                  <a:t> going to the second effect or by using exhaust steam as “make-up” into the V</a:t>
                </a:r>
                <a:r>
                  <a:rPr lang="en-US" sz="1800" baseline="-25000" dirty="0"/>
                  <a:t>1</a:t>
                </a:r>
                <a:r>
                  <a:rPr lang="en-US" sz="1800" dirty="0"/>
                  <a:t> </a:t>
                </a:r>
                <a:r>
                  <a:rPr lang="en-US" sz="1800" dirty="0" err="1"/>
                  <a:t>vapour</a:t>
                </a:r>
                <a:r>
                  <a:rPr lang="en-US" sz="1800" dirty="0"/>
                  <a:t> line. </a:t>
                </a:r>
                <a:endParaRPr lang="en-US" sz="1800" dirty="0" smtClean="0"/>
              </a:p>
              <a:p>
                <a:r>
                  <a:rPr lang="en-US" sz="1800" dirty="0" smtClean="0"/>
                  <a:t>Alternatively </a:t>
                </a:r>
                <a:r>
                  <a:rPr lang="en-US" sz="1800" dirty="0"/>
                  <a:t>the exhaust steam pressure can be increased. </a:t>
                </a:r>
                <a:endParaRPr lang="en-US" sz="1800" dirty="0" smtClean="0"/>
              </a:p>
              <a:p>
                <a:r>
                  <a:rPr lang="en-US" sz="1800" dirty="0" smtClean="0"/>
                  <a:t>The </a:t>
                </a:r>
                <a:r>
                  <a:rPr lang="en-US" sz="1800" dirty="0"/>
                  <a:t>exhaust steam pressure can be increased by increased let down of high pressure steam to the exhaust steam line. </a:t>
                </a:r>
                <a:endParaRPr lang="en-US" sz="1800" dirty="0" smtClean="0"/>
              </a:p>
              <a:p>
                <a:r>
                  <a:rPr lang="en-US" sz="1800" dirty="0" smtClean="0"/>
                  <a:t>An </a:t>
                </a:r>
                <a:r>
                  <a:rPr lang="en-US" sz="1800" dirty="0"/>
                  <a:t>increased exhaust steam pressure increases the exhaust steam temperature that increases the </a:t>
                </a:r>
                <a14:m>
                  <m:oMath xmlns:m="http://schemas.openxmlformats.org/officeDocument/2006/math">
                    <m:r>
                      <a:rPr lang="en-US" sz="1800" i="1"/>
                      <m:t>∆</m:t>
                    </m:r>
                    <m:r>
                      <a:rPr lang="en-US" sz="1800" i="1"/>
                      <m:t>𝑇</m:t>
                    </m:r>
                  </m:oMath>
                </a14:m>
                <a:r>
                  <a:rPr lang="en-US" sz="1800" dirty="0"/>
                  <a:t> across the 1</a:t>
                </a:r>
                <a:r>
                  <a:rPr lang="en-US" sz="1800" baseline="30000" dirty="0"/>
                  <a:t>st</a:t>
                </a:r>
                <a:r>
                  <a:rPr lang="en-US" sz="1800" dirty="0"/>
                  <a:t> and other evaporators. </a:t>
                </a:r>
                <a:endParaRPr lang="en-US" sz="1800" dirty="0" smtClean="0"/>
              </a:p>
              <a:p>
                <a:r>
                  <a:rPr lang="en-US" sz="1800" dirty="0" smtClean="0"/>
                  <a:t>An </a:t>
                </a:r>
                <a:r>
                  <a:rPr lang="en-US" sz="1800" dirty="0"/>
                  <a:t>increased </a:t>
                </a:r>
                <a14:m>
                  <m:oMath xmlns:m="http://schemas.openxmlformats.org/officeDocument/2006/math">
                    <m:r>
                      <a:rPr lang="en-US" sz="1800" i="1"/>
                      <m:t>∆</m:t>
                    </m:r>
                  </m:oMath>
                </a14:m>
                <a:r>
                  <a:rPr lang="en-US" sz="1800" dirty="0"/>
                  <a:t>T increases the rate of evaporation that increases the </a:t>
                </a:r>
                <a:r>
                  <a:rPr lang="en-US" sz="1800" dirty="0" err="1"/>
                  <a:t>vapour</a:t>
                </a:r>
                <a:r>
                  <a:rPr lang="en-US" sz="1800" dirty="0"/>
                  <a:t> pressures</a:t>
                </a:r>
                <a:r>
                  <a:rPr lang="en-US" sz="1800" dirty="0" smtClean="0"/>
                  <a:t>.</a:t>
                </a:r>
                <a:endParaRPr lang="en-US" sz="1800" dirty="0"/>
              </a:p>
            </p:txBody>
          </p:sp>
        </mc:Choice>
        <mc:Fallback>
          <p:sp>
            <p:nvSpPr>
              <p:cNvPr id="5" name="Content Placeholder 2"/>
              <p:cNvSpPr>
                <a:spLocks noGrp="1" noRot="1" noChangeAspect="1" noMove="1" noResize="1" noEditPoints="1" noAdjustHandles="1" noChangeArrowheads="1" noChangeShapeType="1" noTextEdit="1"/>
              </p:cNvSpPr>
              <p:nvPr>
                <p:ph idx="1"/>
              </p:nvPr>
            </p:nvSpPr>
            <p:spPr>
              <a:xfrm>
                <a:off x="251520" y="1556792"/>
                <a:ext cx="8712968" cy="5184576"/>
              </a:xfrm>
              <a:blipFill rotWithShape="1">
                <a:blip r:embed="rId2"/>
                <a:stretch>
                  <a:fillRect l="-1604" t="-1287"/>
                </a:stretch>
              </a:blipFill>
            </p:spPr>
            <p:txBody>
              <a:bodyPr/>
              <a:lstStyle/>
              <a:p>
                <a:r>
                  <a:rPr lang="en-US">
                    <a:noFill/>
                  </a:rPr>
                  <a:t> </a:t>
                </a:r>
              </a:p>
            </p:txBody>
          </p:sp>
        </mc:Fallback>
      </mc:AlternateContent>
    </p:spTree>
    <p:extLst>
      <p:ext uri="{BB962C8B-B14F-4D97-AF65-F5344CB8AC3E}">
        <p14:creationId xmlns:p14="http://schemas.microsoft.com/office/powerpoint/2010/main" val="3034391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3600" dirty="0"/>
              <a:t>Evaporator Operation and </a:t>
            </a:r>
            <a:r>
              <a:rPr lang="en-ZA" sz="3600" dirty="0" smtClean="0"/>
              <a:t>Control (Cont.)</a:t>
            </a:r>
            <a:endParaRPr lang="en-ZA" sz="3600" dirty="0"/>
          </a:p>
        </p:txBody>
      </p:sp>
      <p:sp>
        <p:nvSpPr>
          <p:cNvPr id="5" name="Content Placeholder 2"/>
          <p:cNvSpPr>
            <a:spLocks noGrp="1"/>
          </p:cNvSpPr>
          <p:nvPr>
            <p:ph idx="1"/>
          </p:nvPr>
        </p:nvSpPr>
        <p:spPr>
          <a:xfrm>
            <a:off x="251520" y="1556792"/>
            <a:ext cx="8712968" cy="5184576"/>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US" dirty="0" smtClean="0"/>
              <a:t>How is evaporator’s performance altered? (Cont.)</a:t>
            </a:r>
          </a:p>
          <a:p>
            <a:r>
              <a:rPr lang="en-US" sz="3000" dirty="0" smtClean="0"/>
              <a:t>If </a:t>
            </a:r>
            <a:r>
              <a:rPr lang="en-US" sz="3000" dirty="0"/>
              <a:t>the clear juice level gets too low, water can be added to clear juice tank to allow the evaporator to function at full capacity, thus supplying the required V</a:t>
            </a:r>
            <a:r>
              <a:rPr lang="en-US" sz="3000" baseline="-25000" dirty="0"/>
              <a:t>1</a:t>
            </a:r>
            <a:r>
              <a:rPr lang="en-US" sz="3000" dirty="0"/>
              <a:t> and V</a:t>
            </a:r>
            <a:r>
              <a:rPr lang="en-US" sz="3000" baseline="-25000" dirty="0"/>
              <a:t>2</a:t>
            </a:r>
            <a:r>
              <a:rPr lang="en-US" sz="3000" dirty="0"/>
              <a:t> bleeds. </a:t>
            </a:r>
            <a:endParaRPr lang="en-US" sz="3000" dirty="0" smtClean="0"/>
          </a:p>
          <a:p>
            <a:r>
              <a:rPr lang="en-US" sz="3000" dirty="0" smtClean="0"/>
              <a:t>In </a:t>
            </a:r>
            <a:r>
              <a:rPr lang="en-US" sz="3000" dirty="0"/>
              <a:t>the event of the clear juice tank level getting too high, the mill must be slowed down to be able to reduce the juice flowrate</a:t>
            </a:r>
            <a:r>
              <a:rPr lang="en-US" sz="3000" dirty="0" smtClean="0"/>
              <a:t>.</a:t>
            </a:r>
            <a:endParaRPr lang="en-US" sz="3000" dirty="0"/>
          </a:p>
        </p:txBody>
      </p:sp>
    </p:spTree>
    <p:extLst>
      <p:ext uri="{BB962C8B-B14F-4D97-AF65-F5344CB8AC3E}">
        <p14:creationId xmlns:p14="http://schemas.microsoft.com/office/powerpoint/2010/main" val="2503288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3600" dirty="0"/>
              <a:t>Evaporator Operation and </a:t>
            </a:r>
            <a:r>
              <a:rPr lang="en-ZA" sz="3600" dirty="0" smtClean="0"/>
              <a:t>Control (Cont.)</a:t>
            </a:r>
            <a:endParaRPr lang="en-ZA" sz="3600" dirty="0"/>
          </a:p>
        </p:txBody>
      </p:sp>
      <mc:AlternateContent xmlns:mc="http://schemas.openxmlformats.org/markup-compatibility/2006">
        <mc:Choice xmlns:a14="http://schemas.microsoft.com/office/drawing/2010/main" Requires="a14">
          <p:sp>
            <p:nvSpPr>
              <p:cNvPr id="5" name="Content Placeholder 2"/>
              <p:cNvSpPr>
                <a:spLocks noGrp="1"/>
              </p:cNvSpPr>
              <p:nvPr>
                <p:ph idx="1"/>
              </p:nvPr>
            </p:nvSpPr>
            <p:spPr>
              <a:xfrm>
                <a:off x="251520" y="1556792"/>
                <a:ext cx="8712968" cy="5184576"/>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US" dirty="0" smtClean="0"/>
                  <a:t>How is evaporator’s performance altered? (Cont.)</a:t>
                </a:r>
              </a:p>
              <a:p>
                <a:r>
                  <a:rPr lang="en-US" sz="2400" dirty="0" smtClean="0"/>
                  <a:t>The </a:t>
                </a:r>
                <a:r>
                  <a:rPr lang="en-US" sz="2400" dirty="0"/>
                  <a:t>performance of the evaporator train can also be controlled by using a throttle value on the V</a:t>
                </a:r>
                <a:r>
                  <a:rPr lang="en-US" sz="2400" baseline="-25000" dirty="0"/>
                  <a:t>5</a:t>
                </a:r>
                <a:r>
                  <a:rPr lang="en-US" sz="2400" dirty="0"/>
                  <a:t> </a:t>
                </a:r>
                <a:r>
                  <a:rPr lang="en-US" sz="2400" dirty="0" err="1"/>
                  <a:t>vapour</a:t>
                </a:r>
                <a:r>
                  <a:rPr lang="en-US" sz="2400" dirty="0"/>
                  <a:t> line leading to the condenser. </a:t>
                </a:r>
                <a:endParaRPr lang="en-US" sz="2400" dirty="0" smtClean="0"/>
              </a:p>
              <a:p>
                <a:r>
                  <a:rPr lang="en-US" sz="2400" dirty="0" smtClean="0"/>
                  <a:t>Changing </a:t>
                </a:r>
                <a:r>
                  <a:rPr lang="en-US" sz="2400" dirty="0"/>
                  <a:t>the pressure of the </a:t>
                </a:r>
                <a:r>
                  <a:rPr lang="en-US" sz="2400" dirty="0" err="1"/>
                  <a:t>vapour</a:t>
                </a:r>
                <a:r>
                  <a:rPr lang="en-US" sz="2400" dirty="0"/>
                  <a:t> going to the condenser will affect the temperature differences (</a:t>
                </a:r>
                <a14:m>
                  <m:oMath xmlns:m="http://schemas.openxmlformats.org/officeDocument/2006/math">
                    <m:r>
                      <a:rPr lang="en-US" sz="2400" i="1"/>
                      <m:t>∆</m:t>
                    </m:r>
                  </m:oMath>
                </a14:m>
                <a:r>
                  <a:rPr lang="en-US" sz="2400" dirty="0"/>
                  <a:t>T) in the individual evaporators and hence the amount of heat transferred in the evaporators.</a:t>
                </a:r>
              </a:p>
              <a:p>
                <a:r>
                  <a:rPr lang="en-US" sz="2400" dirty="0"/>
                  <a:t>In the ideal evaporator set-up there will be adequate let down control to give the necessary leeway to control the exhaust steam pressure and there must be adequate heating surface area to supply all the V</a:t>
                </a:r>
                <a:r>
                  <a:rPr lang="en-US" sz="2400" baseline="-25000" dirty="0"/>
                  <a:t>1</a:t>
                </a:r>
                <a:r>
                  <a:rPr lang="en-US" sz="2400" dirty="0"/>
                  <a:t> and V</a:t>
                </a:r>
                <a:r>
                  <a:rPr lang="en-US" sz="2400" baseline="-25000" dirty="0"/>
                  <a:t>2</a:t>
                </a:r>
                <a:r>
                  <a:rPr lang="en-US" sz="2400" dirty="0"/>
                  <a:t> </a:t>
                </a:r>
                <a:r>
                  <a:rPr lang="en-US" sz="2400" dirty="0" err="1"/>
                  <a:t>vapour</a:t>
                </a:r>
                <a:r>
                  <a:rPr lang="en-US" sz="2400" dirty="0"/>
                  <a:t> bleed requirements.</a:t>
                </a:r>
                <a:endParaRPr lang="en-ZA" sz="2400" dirty="0" smtClean="0"/>
              </a:p>
            </p:txBody>
          </p:sp>
        </mc:Choice>
        <mc:Fallback>
          <p:sp>
            <p:nvSpPr>
              <p:cNvPr id="5" name="Content Placeholder 2"/>
              <p:cNvSpPr>
                <a:spLocks noGrp="1" noRot="1" noChangeAspect="1" noMove="1" noResize="1" noEditPoints="1" noAdjustHandles="1" noChangeArrowheads="1" noChangeShapeType="1" noTextEdit="1"/>
              </p:cNvSpPr>
              <p:nvPr>
                <p:ph idx="1"/>
              </p:nvPr>
            </p:nvSpPr>
            <p:spPr>
              <a:xfrm>
                <a:off x="251520" y="1556792"/>
                <a:ext cx="8712968" cy="5184576"/>
              </a:xfrm>
              <a:blipFill rotWithShape="1">
                <a:blip r:embed="rId2"/>
                <a:stretch>
                  <a:fillRect l="-1604" t="-1287" r="-1255"/>
                </a:stretch>
              </a:blipFill>
            </p:spPr>
            <p:txBody>
              <a:bodyPr/>
              <a:lstStyle/>
              <a:p>
                <a:r>
                  <a:rPr lang="en-US">
                    <a:noFill/>
                  </a:rPr>
                  <a:t> </a:t>
                </a:r>
              </a:p>
            </p:txBody>
          </p:sp>
        </mc:Fallback>
      </mc:AlternateContent>
    </p:spTree>
    <p:extLst>
      <p:ext uri="{BB962C8B-B14F-4D97-AF65-F5344CB8AC3E}">
        <p14:creationId xmlns:p14="http://schemas.microsoft.com/office/powerpoint/2010/main" val="34601536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3600" dirty="0" smtClean="0"/>
              <a:t>Overall Evaporator Control</a:t>
            </a:r>
            <a:endParaRPr lang="en-ZA" sz="3600" dirty="0"/>
          </a:p>
        </p:txBody>
      </p:sp>
      <p:sp>
        <p:nvSpPr>
          <p:cNvPr id="5" name="Content Placeholder 2"/>
          <p:cNvSpPr>
            <a:spLocks noGrp="1"/>
          </p:cNvSpPr>
          <p:nvPr>
            <p:ph idx="1"/>
          </p:nvPr>
        </p:nvSpPr>
        <p:spPr>
          <a:xfrm>
            <a:off x="467544" y="1556792"/>
            <a:ext cx="8208912" cy="5184576"/>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US" b="1" dirty="0"/>
              <a:t>Action taken if the brix exceeds its limits:</a:t>
            </a:r>
            <a:endParaRPr lang="en-US" dirty="0"/>
          </a:p>
          <a:p>
            <a:pPr lvl="0"/>
            <a:r>
              <a:rPr lang="en-US" sz="2800" dirty="0"/>
              <a:t>If the brix exceeds its limits, the PLC controller reduces the pressure of the </a:t>
            </a:r>
            <a:r>
              <a:rPr lang="en-US" sz="2800" dirty="0" err="1"/>
              <a:t>vapour</a:t>
            </a:r>
            <a:r>
              <a:rPr lang="en-US" sz="2800" dirty="0"/>
              <a:t> going to the third effect.</a:t>
            </a:r>
          </a:p>
          <a:p>
            <a:pPr lvl="0"/>
            <a:r>
              <a:rPr lang="en-US" sz="2800" dirty="0"/>
              <a:t>If the Brix still exceeds its limit, the PLC controller reduces the pressure of the </a:t>
            </a:r>
            <a:r>
              <a:rPr lang="en-US" sz="2800" dirty="0" err="1"/>
              <a:t>vapour</a:t>
            </a:r>
            <a:r>
              <a:rPr lang="en-US" sz="2800" dirty="0"/>
              <a:t> going to the third effect.</a:t>
            </a:r>
          </a:p>
          <a:p>
            <a:pPr lvl="0"/>
            <a:r>
              <a:rPr lang="en-US" sz="2800" dirty="0"/>
              <a:t>If the Brix still is too high the exhaust pressure is reduced. </a:t>
            </a:r>
            <a:endParaRPr lang="en-US" sz="2800" dirty="0" smtClean="0"/>
          </a:p>
          <a:p>
            <a:pPr lvl="0"/>
            <a:r>
              <a:rPr lang="en-US" sz="2800" dirty="0" smtClean="0"/>
              <a:t>Alternatively </a:t>
            </a:r>
            <a:r>
              <a:rPr lang="en-US" sz="2800" dirty="0"/>
              <a:t>the juice feed rate can be increased.</a:t>
            </a:r>
          </a:p>
        </p:txBody>
      </p:sp>
    </p:spTree>
    <p:extLst>
      <p:ext uri="{BB962C8B-B14F-4D97-AF65-F5344CB8AC3E}">
        <p14:creationId xmlns:p14="http://schemas.microsoft.com/office/powerpoint/2010/main" val="42479335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3600" dirty="0"/>
              <a:t>Overall Evaporator </a:t>
            </a:r>
            <a:r>
              <a:rPr lang="en-ZA" sz="3600" dirty="0" smtClean="0"/>
              <a:t>Control (Cont.)</a:t>
            </a:r>
            <a:endParaRPr lang="en-ZA" sz="3600" dirty="0"/>
          </a:p>
        </p:txBody>
      </p:sp>
      <p:sp>
        <p:nvSpPr>
          <p:cNvPr id="5" name="Content Placeholder 2"/>
          <p:cNvSpPr>
            <a:spLocks noGrp="1"/>
          </p:cNvSpPr>
          <p:nvPr>
            <p:ph idx="1"/>
          </p:nvPr>
        </p:nvSpPr>
        <p:spPr>
          <a:xfrm>
            <a:off x="323528" y="1556792"/>
            <a:ext cx="8568952" cy="5184576"/>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US" sz="2400" b="1" dirty="0"/>
              <a:t>Action taken if the brix of the final syrup is too low:</a:t>
            </a:r>
            <a:endParaRPr lang="en-US" sz="2400" dirty="0"/>
          </a:p>
          <a:p>
            <a:r>
              <a:rPr lang="en-US" sz="2300" b="1" dirty="0" smtClean="0"/>
              <a:t>Method </a:t>
            </a:r>
            <a:r>
              <a:rPr lang="en-US" sz="2300" b="1" dirty="0"/>
              <a:t>1:</a:t>
            </a:r>
            <a:r>
              <a:rPr lang="en-US" sz="2300" dirty="0"/>
              <a:t> Cut the flow rate of juice\syrup through the evaporators. This is done by reducing the flow rate from the tail evaporators and working towards the front of the evaporator train. However it is important to maintain the correct syrup levels in the evaporators. This method of control is called “feedback control”.</a:t>
            </a:r>
          </a:p>
          <a:p>
            <a:r>
              <a:rPr lang="en-US" sz="2300" b="1" dirty="0"/>
              <a:t>Method 2:</a:t>
            </a:r>
            <a:r>
              <a:rPr lang="en-US" sz="2300" dirty="0"/>
              <a:t> Set the desired flowrate and use the steam pressures to control the brix of the final syrup. The final brix is increased by increasing the evaporation rate in 2 ways.</a:t>
            </a:r>
          </a:p>
          <a:p>
            <a:pPr lvl="0"/>
            <a:r>
              <a:rPr lang="en-US" sz="2300" dirty="0"/>
              <a:t>Increasing the exhaust steam pressure to the first effect by increased letdown.</a:t>
            </a:r>
          </a:p>
          <a:p>
            <a:pPr lvl="0"/>
            <a:r>
              <a:rPr lang="en-US" sz="2300" dirty="0"/>
              <a:t>Increasing the </a:t>
            </a:r>
            <a:r>
              <a:rPr lang="en-US" sz="2300" dirty="0" err="1"/>
              <a:t>vapour</a:t>
            </a:r>
            <a:r>
              <a:rPr lang="en-US" sz="2300" dirty="0"/>
              <a:t> pressure to evaporator 3 also by letdown into the V</a:t>
            </a:r>
            <a:r>
              <a:rPr lang="en-US" sz="2300" baseline="-25000" dirty="0"/>
              <a:t>2</a:t>
            </a:r>
            <a:r>
              <a:rPr lang="en-US" sz="2300" dirty="0"/>
              <a:t> line.</a:t>
            </a:r>
          </a:p>
        </p:txBody>
      </p:sp>
    </p:spTree>
    <p:extLst>
      <p:ext uri="{BB962C8B-B14F-4D97-AF65-F5344CB8AC3E}">
        <p14:creationId xmlns:p14="http://schemas.microsoft.com/office/powerpoint/2010/main" val="21337459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3600" dirty="0" smtClean="0"/>
              <a:t>Level Control</a:t>
            </a:r>
            <a:endParaRPr lang="en-ZA" sz="3600" dirty="0"/>
          </a:p>
        </p:txBody>
      </p:sp>
      <p:sp>
        <p:nvSpPr>
          <p:cNvPr id="5" name="Content Placeholder 2"/>
          <p:cNvSpPr>
            <a:spLocks noGrp="1"/>
          </p:cNvSpPr>
          <p:nvPr>
            <p:ph idx="1"/>
          </p:nvPr>
        </p:nvSpPr>
        <p:spPr>
          <a:xfrm>
            <a:off x="467544" y="1556792"/>
            <a:ext cx="8208912" cy="5184576"/>
          </a:xfrm>
          <a:solidFill>
            <a:schemeClr val="bg1">
              <a:lumMod val="95000"/>
              <a:alpha val="75000"/>
            </a:schemeClr>
          </a:solidFill>
          <a:scene3d>
            <a:camera prst="orthographicFront"/>
            <a:lightRig rig="threePt" dir="t"/>
          </a:scene3d>
          <a:sp3d>
            <a:bevelT/>
          </a:sp3d>
        </p:spPr>
        <p:txBody>
          <a:bodyPr>
            <a:noAutofit/>
          </a:bodyPr>
          <a:lstStyle/>
          <a:p>
            <a:r>
              <a:rPr lang="en-US" sz="2200" dirty="0"/>
              <a:t>Level control in individual evaporators is very important for effective evaporation. </a:t>
            </a:r>
            <a:endParaRPr lang="en-US" sz="2200" dirty="0" smtClean="0"/>
          </a:p>
          <a:p>
            <a:r>
              <a:rPr lang="en-US" sz="2200" dirty="0" smtClean="0"/>
              <a:t>Each </a:t>
            </a:r>
            <a:r>
              <a:rPr lang="en-US" sz="2200" dirty="0"/>
              <a:t>evaporator is fitted with a level controller that opens/closes the valve in the juice line leading to the next evaporator. </a:t>
            </a:r>
            <a:endParaRPr lang="en-US" sz="2200" dirty="0" smtClean="0"/>
          </a:p>
          <a:p>
            <a:r>
              <a:rPr lang="en-US" sz="2200" dirty="0" smtClean="0"/>
              <a:t>The </a:t>
            </a:r>
            <a:r>
              <a:rPr lang="en-US" sz="2200" dirty="0"/>
              <a:t>diagram below shows feed forward level control, where the level is measured and the outflow is adjusted.</a:t>
            </a:r>
          </a:p>
        </p:txBody>
      </p:sp>
      <p:pic>
        <p:nvPicPr>
          <p:cNvPr id="6" name="Picture 5" descr="C:\Users\Scientific Roets\Pictures\Page 64.jpg"/>
          <p:cNvPicPr/>
          <p:nvPr/>
        </p:nvPicPr>
        <p:blipFill rotWithShape="1">
          <a:blip r:embed="rId2">
            <a:extLst>
              <a:ext uri="{28A0092B-C50C-407E-A947-70E740481C1C}">
                <a14:useLocalDpi xmlns:a14="http://schemas.microsoft.com/office/drawing/2010/main" val="0"/>
              </a:ext>
            </a:extLst>
          </a:blip>
          <a:srcRect l="13718" t="27548" r="18347" b="29477"/>
          <a:stretch/>
        </p:blipFill>
        <p:spPr bwMode="auto">
          <a:xfrm>
            <a:off x="1691322" y="3933056"/>
            <a:ext cx="5761355" cy="27336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664379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Capacity (cont.)</a:t>
            </a:r>
            <a:endParaRPr lang="en-ZA" sz="4800" dirty="0"/>
          </a:p>
        </p:txBody>
      </p:sp>
      <p:sp>
        <p:nvSpPr>
          <p:cNvPr id="5" name="Content Placeholder 2"/>
          <p:cNvSpPr>
            <a:spLocks noGrp="1"/>
          </p:cNvSpPr>
          <p:nvPr>
            <p:ph idx="1"/>
          </p:nvPr>
        </p:nvSpPr>
        <p:spPr>
          <a:xfrm>
            <a:off x="457200" y="1600200"/>
            <a:ext cx="8291264" cy="4925144"/>
          </a:xfrm>
          <a:solidFill>
            <a:schemeClr val="bg1">
              <a:lumMod val="95000"/>
              <a:alpha val="75000"/>
            </a:schemeClr>
          </a:solidFill>
          <a:scene3d>
            <a:camera prst="orthographicFront"/>
            <a:lightRig rig="threePt" dir="t"/>
          </a:scene3d>
          <a:sp3d>
            <a:bevelT/>
          </a:sp3d>
        </p:spPr>
        <p:txBody>
          <a:bodyPr>
            <a:normAutofit fontScale="70000" lnSpcReduction="20000"/>
          </a:bodyPr>
          <a:lstStyle/>
          <a:p>
            <a:r>
              <a:rPr lang="en-US" dirty="0"/>
              <a:t>E</a:t>
            </a:r>
            <a:r>
              <a:rPr lang="en-US" dirty="0" smtClean="0"/>
              <a:t>ffect </a:t>
            </a:r>
            <a:r>
              <a:rPr lang="en-US" dirty="0"/>
              <a:t>from which the </a:t>
            </a:r>
            <a:r>
              <a:rPr lang="en-US" dirty="0" err="1"/>
              <a:t>vapour</a:t>
            </a:r>
            <a:r>
              <a:rPr lang="en-US" dirty="0"/>
              <a:t> is bled must have an increased surface area to provide extra </a:t>
            </a:r>
            <a:r>
              <a:rPr lang="en-US" dirty="0" err="1"/>
              <a:t>vapour</a:t>
            </a:r>
            <a:r>
              <a:rPr lang="en-US" dirty="0"/>
              <a:t>. </a:t>
            </a:r>
            <a:endParaRPr lang="en-US" dirty="0" smtClean="0"/>
          </a:p>
          <a:p>
            <a:r>
              <a:rPr lang="en-US" dirty="0" smtClean="0"/>
              <a:t>All </a:t>
            </a:r>
            <a:r>
              <a:rPr lang="en-US" dirty="0" err="1"/>
              <a:t>v</a:t>
            </a:r>
            <a:r>
              <a:rPr lang="en-US" dirty="0" err="1" smtClean="0"/>
              <a:t>apour</a:t>
            </a:r>
            <a:r>
              <a:rPr lang="en-US" dirty="0" smtClean="0"/>
              <a:t> </a:t>
            </a:r>
            <a:r>
              <a:rPr lang="en-US" dirty="0"/>
              <a:t>generated for bleeding, must be withdrawn or the pressure will increase and capacity will </a:t>
            </a:r>
            <a:r>
              <a:rPr lang="en-US" dirty="0" smtClean="0"/>
              <a:t>suffer</a:t>
            </a:r>
            <a:r>
              <a:rPr lang="en-US" dirty="0"/>
              <a:t> </a:t>
            </a:r>
            <a:r>
              <a:rPr lang="en-US" dirty="0" smtClean="0"/>
              <a:t>- </a:t>
            </a:r>
            <a:r>
              <a:rPr lang="en-US" dirty="0" err="1"/>
              <a:t>vapour</a:t>
            </a:r>
            <a:r>
              <a:rPr lang="en-US" dirty="0"/>
              <a:t> not used in heaters or pans must be vented if the evaporation rate is to be maintained.</a:t>
            </a:r>
          </a:p>
          <a:p>
            <a:r>
              <a:rPr lang="en-US" dirty="0"/>
              <a:t>E</a:t>
            </a:r>
            <a:r>
              <a:rPr lang="en-US" dirty="0" smtClean="0"/>
              <a:t>vaporation </a:t>
            </a:r>
            <a:r>
              <a:rPr lang="en-US" dirty="0"/>
              <a:t>rate will </a:t>
            </a:r>
            <a:r>
              <a:rPr lang="en-US" dirty="0" smtClean="0"/>
              <a:t>suffer </a:t>
            </a:r>
            <a:r>
              <a:rPr lang="en-US" dirty="0"/>
              <a:t>if too much </a:t>
            </a:r>
            <a:r>
              <a:rPr lang="en-US" dirty="0" err="1"/>
              <a:t>vapour</a:t>
            </a:r>
            <a:r>
              <a:rPr lang="en-US" dirty="0"/>
              <a:t> is used by the pans and </a:t>
            </a:r>
            <a:r>
              <a:rPr lang="en-US" dirty="0" smtClean="0"/>
              <a:t>heaters - </a:t>
            </a:r>
            <a:r>
              <a:rPr lang="en-US" dirty="0"/>
              <a:t>evaporation can be maintained by adding make-up steam to the system.</a:t>
            </a:r>
          </a:p>
          <a:p>
            <a:r>
              <a:rPr lang="en-US" dirty="0"/>
              <a:t>Capacity is </a:t>
            </a:r>
            <a:r>
              <a:rPr lang="en-US" dirty="0" smtClean="0"/>
              <a:t>influenced by </a:t>
            </a:r>
            <a:r>
              <a:rPr lang="en-US" dirty="0"/>
              <a:t>the temperature of the juice entering the first </a:t>
            </a:r>
            <a:r>
              <a:rPr lang="en-US" dirty="0" smtClean="0"/>
              <a:t>vessel - If low</a:t>
            </a:r>
            <a:r>
              <a:rPr lang="en-US" dirty="0"/>
              <a:t>, then the heat has to be used to bring the temperature up to boiling point without generating any </a:t>
            </a:r>
            <a:r>
              <a:rPr lang="en-US" dirty="0" err="1"/>
              <a:t>vapour</a:t>
            </a:r>
            <a:r>
              <a:rPr lang="en-US" dirty="0"/>
              <a:t>.</a:t>
            </a:r>
          </a:p>
          <a:p>
            <a:r>
              <a:rPr lang="en-US" dirty="0" smtClean="0"/>
              <a:t>When juice </a:t>
            </a:r>
            <a:r>
              <a:rPr lang="en-US" dirty="0"/>
              <a:t>flows </a:t>
            </a:r>
            <a:r>
              <a:rPr lang="en-US" dirty="0" smtClean="0"/>
              <a:t>to a vessel </a:t>
            </a:r>
            <a:r>
              <a:rPr lang="en-US" dirty="0"/>
              <a:t>of a lower pressure and temperature, it flashes (fast evaporation) which improves the steam economy.</a:t>
            </a:r>
          </a:p>
          <a:p>
            <a:r>
              <a:rPr lang="en-US" dirty="0"/>
              <a:t>E</a:t>
            </a:r>
            <a:r>
              <a:rPr lang="en-US" dirty="0" smtClean="0"/>
              <a:t>xcess </a:t>
            </a:r>
            <a:r>
              <a:rPr lang="en-US" dirty="0"/>
              <a:t>flashing results in poor juice distribution and lower capacity - </a:t>
            </a:r>
            <a:r>
              <a:rPr lang="en-US" dirty="0" smtClean="0"/>
              <a:t>limit </a:t>
            </a:r>
            <a:r>
              <a:rPr lang="en-US" dirty="0"/>
              <a:t>to the use of this phenomenon.</a:t>
            </a:r>
            <a:endParaRPr lang="en-US" dirty="0"/>
          </a:p>
        </p:txBody>
      </p:sp>
    </p:spTree>
    <p:extLst>
      <p:ext uri="{BB962C8B-B14F-4D97-AF65-F5344CB8AC3E}">
        <p14:creationId xmlns:p14="http://schemas.microsoft.com/office/powerpoint/2010/main" val="12158490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457200" y="1600200"/>
            <a:ext cx="8291264" cy="4925144"/>
          </a:xfrm>
          <a:prstGeom prst="rect">
            <a:avLst/>
          </a:prstGeom>
          <a:solidFill>
            <a:schemeClr val="bg1">
              <a:lumMod val="95000"/>
              <a:alpha val="75000"/>
            </a:schemeClr>
          </a:solidFill>
          <a:scene3d>
            <a:camera prst="orthographicFront"/>
            <a:lightRig rig="threePt" dir="t"/>
          </a:scene3d>
          <a:sp3d>
            <a:bevelT/>
          </a:sp3d>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pPr>
            <a:r>
              <a:rPr lang="en-US" sz="4400" dirty="0" smtClean="0"/>
              <a:t>Evaporator Temp and Pressure</a:t>
            </a:r>
            <a:endParaRPr lang="en-US" sz="4400" dirty="0"/>
          </a:p>
        </p:txBody>
      </p:sp>
      <p:sp>
        <p:nvSpPr>
          <p:cNvPr id="2" name="Content Placeholder 1"/>
          <p:cNvSpPr>
            <a:spLocks noGrp="1"/>
          </p:cNvSpPr>
          <p:nvPr>
            <p:ph idx="1"/>
          </p:nvPr>
        </p:nvSpPr>
        <p:spPr>
          <a:xfrm>
            <a:off x="457200" y="1600200"/>
            <a:ext cx="8229600" cy="4925144"/>
          </a:xfrm>
        </p:spPr>
        <p:txBody>
          <a:bodyPr>
            <a:normAutofit/>
          </a:bodyPr>
          <a:lstStyle/>
          <a:p>
            <a:r>
              <a:rPr lang="en-US" sz="2200" dirty="0"/>
              <a:t>In a quadruple effect the exhaust steam enters the 1</a:t>
            </a:r>
            <a:r>
              <a:rPr lang="en-US" sz="2200" baseline="30000" dirty="0"/>
              <a:t>st</a:t>
            </a:r>
            <a:r>
              <a:rPr lang="en-US" sz="2200" dirty="0"/>
              <a:t> vessel normally at 100kPa gauge (200 </a:t>
            </a:r>
            <a:r>
              <a:rPr lang="en-US" sz="2200" dirty="0" err="1"/>
              <a:t>kPa</a:t>
            </a:r>
            <a:r>
              <a:rPr lang="en-US" sz="2200" dirty="0"/>
              <a:t> absolute) and 120</a:t>
            </a:r>
            <a:r>
              <a:rPr lang="en-US" sz="2200" baseline="30000" dirty="0"/>
              <a:t>°</a:t>
            </a:r>
            <a:r>
              <a:rPr lang="en-US" sz="2200" dirty="0"/>
              <a:t>C (assuming no superheat). </a:t>
            </a:r>
            <a:endParaRPr lang="en-US" sz="2200" dirty="0" smtClean="0"/>
          </a:p>
          <a:p>
            <a:r>
              <a:rPr lang="en-US" sz="2200" dirty="0" err="1"/>
              <a:t>V</a:t>
            </a:r>
            <a:r>
              <a:rPr lang="en-US" sz="2200" dirty="0" err="1" smtClean="0"/>
              <a:t>apour</a:t>
            </a:r>
            <a:r>
              <a:rPr lang="en-US" sz="2200" dirty="0" smtClean="0"/>
              <a:t> </a:t>
            </a:r>
            <a:r>
              <a:rPr lang="en-US" sz="2200" dirty="0"/>
              <a:t>in the 4</a:t>
            </a:r>
            <a:r>
              <a:rPr lang="en-US" sz="2200" baseline="30000" dirty="0"/>
              <a:t>th</a:t>
            </a:r>
            <a:r>
              <a:rPr lang="en-US" sz="2200" dirty="0"/>
              <a:t> vessel is at -84kPa gauge (16 </a:t>
            </a:r>
            <a:r>
              <a:rPr lang="en-US" sz="2200" dirty="0" err="1"/>
              <a:t>kPa</a:t>
            </a:r>
            <a:r>
              <a:rPr lang="en-US" sz="2200" dirty="0"/>
              <a:t> absolute) and 55</a:t>
            </a:r>
            <a:r>
              <a:rPr lang="en-US" sz="2200" baseline="30000" dirty="0"/>
              <a:t>°</a:t>
            </a:r>
            <a:r>
              <a:rPr lang="en-US" sz="2200" dirty="0"/>
              <a:t>C. </a:t>
            </a:r>
            <a:endParaRPr lang="en-US" sz="2200" dirty="0" smtClean="0"/>
          </a:p>
          <a:p>
            <a:r>
              <a:rPr lang="en-US" sz="2200" dirty="0" smtClean="0"/>
              <a:t>The </a:t>
            </a:r>
            <a:r>
              <a:rPr lang="en-US" sz="2200" dirty="0"/>
              <a:t>temperature drop is not even across the station but is as follows:</a:t>
            </a:r>
          </a:p>
          <a:p>
            <a:endParaRPr lang="en-US" sz="2200" dirty="0" smtClean="0"/>
          </a:p>
          <a:p>
            <a:endParaRPr lang="en-US" sz="2200" dirty="0" smtClean="0"/>
          </a:p>
          <a:p>
            <a:endParaRPr lang="en-US" sz="2200" dirty="0"/>
          </a:p>
          <a:p>
            <a:r>
              <a:rPr lang="en-US" sz="2200" dirty="0" smtClean="0"/>
              <a:t>In </a:t>
            </a:r>
            <a:r>
              <a:rPr lang="en-US" sz="2200" dirty="0"/>
              <a:t>a quintuple effect the temperature-pressure profile is different and although a steam saving is achieved the capacity of the station is NOT increased by just adding on another effect/vessel.</a:t>
            </a:r>
            <a:endParaRPr lang="en-US" sz="22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3796697"/>
            <a:ext cx="2558683" cy="1683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33175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Vapour Recompression</a:t>
            </a:r>
            <a:endParaRPr lang="en-ZA" sz="4800" dirty="0"/>
          </a:p>
        </p:txBody>
      </p:sp>
      <p:sp>
        <p:nvSpPr>
          <p:cNvPr id="5" name="Content Placeholder 2"/>
          <p:cNvSpPr>
            <a:spLocks noGrp="1"/>
          </p:cNvSpPr>
          <p:nvPr>
            <p:ph idx="1"/>
          </p:nvPr>
        </p:nvSpPr>
        <p:spPr>
          <a:xfrm>
            <a:off x="323528" y="1600200"/>
            <a:ext cx="5482952" cy="4997152"/>
          </a:xfrm>
          <a:solidFill>
            <a:schemeClr val="bg1">
              <a:lumMod val="95000"/>
              <a:alpha val="75000"/>
            </a:schemeClr>
          </a:solidFill>
          <a:scene3d>
            <a:camera prst="orthographicFront"/>
            <a:lightRig rig="threePt" dir="t"/>
          </a:scene3d>
          <a:sp3d>
            <a:bevelT/>
          </a:sp3d>
        </p:spPr>
        <p:txBody>
          <a:bodyPr>
            <a:noAutofit/>
          </a:bodyPr>
          <a:lstStyle/>
          <a:p>
            <a:r>
              <a:rPr lang="en-US" sz="1800" dirty="0"/>
              <a:t>I</a:t>
            </a:r>
            <a:r>
              <a:rPr lang="en-US" sz="1800" dirty="0" smtClean="0"/>
              <a:t>nvolves drawing off </a:t>
            </a:r>
            <a:r>
              <a:rPr lang="en-US" sz="1800" dirty="0"/>
              <a:t>a portion of the </a:t>
            </a:r>
            <a:r>
              <a:rPr lang="en-US" sz="1800" dirty="0" err="1"/>
              <a:t>vapour</a:t>
            </a:r>
            <a:r>
              <a:rPr lang="en-US" sz="1800" dirty="0"/>
              <a:t> evaporated in an evaporator and mechanically recompressing this </a:t>
            </a:r>
            <a:r>
              <a:rPr lang="en-US" sz="1800" dirty="0" err="1"/>
              <a:t>vapour</a:t>
            </a:r>
            <a:r>
              <a:rPr lang="en-US" sz="1800" dirty="0"/>
              <a:t> to the same pressure as the steam/</a:t>
            </a:r>
            <a:r>
              <a:rPr lang="en-US" sz="1800" dirty="0" err="1"/>
              <a:t>vapour</a:t>
            </a:r>
            <a:r>
              <a:rPr lang="en-US" sz="1800" dirty="0"/>
              <a:t> being fed to the </a:t>
            </a:r>
            <a:r>
              <a:rPr lang="en-US" sz="1800" dirty="0" err="1"/>
              <a:t>calandria</a:t>
            </a:r>
            <a:r>
              <a:rPr lang="en-US" sz="1800" dirty="0"/>
              <a:t> of the particular evaporator. </a:t>
            </a:r>
            <a:endParaRPr lang="en-US" sz="1800" dirty="0" smtClean="0"/>
          </a:p>
          <a:p>
            <a:r>
              <a:rPr lang="en-US" sz="1800" dirty="0"/>
              <a:t>C</a:t>
            </a:r>
            <a:r>
              <a:rPr lang="en-US" sz="1800" dirty="0" smtClean="0"/>
              <a:t>ompressed </a:t>
            </a:r>
            <a:r>
              <a:rPr lang="en-US" sz="1800" dirty="0" err="1"/>
              <a:t>vapour</a:t>
            </a:r>
            <a:r>
              <a:rPr lang="en-US" sz="1800" dirty="0"/>
              <a:t> can then be used to supplement the </a:t>
            </a:r>
            <a:r>
              <a:rPr lang="en-US" sz="1800" dirty="0" err="1"/>
              <a:t>vapour</a:t>
            </a:r>
            <a:r>
              <a:rPr lang="en-US" sz="1800" dirty="0"/>
              <a:t> being fed to the </a:t>
            </a:r>
            <a:r>
              <a:rPr lang="en-US" sz="1800" dirty="0" smtClean="0"/>
              <a:t>evaporator - practiced to </a:t>
            </a:r>
            <a:r>
              <a:rPr lang="en-US" sz="1800" dirty="0"/>
              <a:t>achieve steam </a:t>
            </a:r>
            <a:r>
              <a:rPr lang="en-US" sz="1800" dirty="0" smtClean="0"/>
              <a:t>savings.</a:t>
            </a:r>
            <a:endParaRPr lang="en-US" sz="1800" dirty="0"/>
          </a:p>
          <a:p>
            <a:r>
              <a:rPr lang="en-US" sz="1800" dirty="0" err="1" smtClean="0"/>
              <a:t>Recompressor</a:t>
            </a:r>
            <a:r>
              <a:rPr lang="en-US" sz="1800" dirty="0" smtClean="0"/>
              <a:t> </a:t>
            </a:r>
            <a:r>
              <a:rPr lang="en-US" sz="1800" dirty="0"/>
              <a:t>is driven by a turbine or electric motor</a:t>
            </a:r>
            <a:r>
              <a:rPr lang="en-US" sz="1800" dirty="0" smtClean="0"/>
              <a:t>.</a:t>
            </a:r>
          </a:p>
          <a:p>
            <a:r>
              <a:rPr lang="en-US" sz="1800" dirty="0" smtClean="0"/>
              <a:t>Turbine </a:t>
            </a:r>
            <a:r>
              <a:rPr lang="en-US" sz="1800" dirty="0"/>
              <a:t>requires steam and an electric motor requires the generation of electricity from </a:t>
            </a:r>
            <a:r>
              <a:rPr lang="en-US" sz="1800" dirty="0" smtClean="0"/>
              <a:t>steam</a:t>
            </a:r>
          </a:p>
          <a:p>
            <a:r>
              <a:rPr lang="en-US" sz="1800" dirty="0" smtClean="0"/>
              <a:t>However, </a:t>
            </a:r>
            <a:r>
              <a:rPr lang="en-US" sz="1800" dirty="0"/>
              <a:t>the turbine or alternator feeding the motor utilizes steam much more efficiently than the evaporators and hence mechanical </a:t>
            </a:r>
            <a:r>
              <a:rPr lang="en-US" sz="1800" dirty="0" err="1"/>
              <a:t>vapour</a:t>
            </a:r>
            <a:r>
              <a:rPr lang="en-US" sz="1800" dirty="0"/>
              <a:t> recompression leads to steam savings.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3546" y="2420888"/>
            <a:ext cx="2962275" cy="288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28241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Different Types of Evaporators</a:t>
            </a:r>
            <a:endParaRPr lang="en-ZA" sz="4800" dirty="0"/>
          </a:p>
        </p:txBody>
      </p:sp>
      <p:sp>
        <p:nvSpPr>
          <p:cNvPr id="5" name="Content Placeholder 2"/>
          <p:cNvSpPr>
            <a:spLocks noGrp="1"/>
          </p:cNvSpPr>
          <p:nvPr>
            <p:ph idx="1"/>
          </p:nvPr>
        </p:nvSpPr>
        <p:spPr>
          <a:xfrm>
            <a:off x="107504" y="1600200"/>
            <a:ext cx="8856984" cy="4925144"/>
          </a:xfrm>
          <a:solidFill>
            <a:schemeClr val="bg1">
              <a:lumMod val="95000"/>
              <a:alpha val="75000"/>
            </a:schemeClr>
          </a:solidFill>
          <a:scene3d>
            <a:camera prst="orthographicFront"/>
            <a:lightRig rig="threePt" dir="t"/>
          </a:scene3d>
          <a:sp3d>
            <a:bevelT/>
          </a:sp3d>
        </p:spPr>
        <p:txBody>
          <a:bodyPr>
            <a:noAutofit/>
          </a:bodyPr>
          <a:lstStyle/>
          <a:p>
            <a:pPr>
              <a:spcBef>
                <a:spcPts val="0"/>
              </a:spcBef>
            </a:pPr>
            <a:r>
              <a:rPr lang="en-US" sz="2400" dirty="0" smtClean="0"/>
              <a:t>Roberts Vessel Type</a:t>
            </a:r>
            <a:endParaRPr lang="en-US" sz="2400" dirty="0"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2132854"/>
            <a:ext cx="6048672" cy="4121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42743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000" dirty="0" smtClean="0"/>
              <a:t>Roberts Type Evaporators</a:t>
            </a:r>
            <a:endParaRPr lang="en-ZA" sz="4000" dirty="0"/>
          </a:p>
        </p:txBody>
      </p:sp>
      <p:sp>
        <p:nvSpPr>
          <p:cNvPr id="5" name="Content Placeholder 2"/>
          <p:cNvSpPr>
            <a:spLocks noGrp="1"/>
          </p:cNvSpPr>
          <p:nvPr>
            <p:ph idx="1"/>
          </p:nvPr>
        </p:nvSpPr>
        <p:spPr>
          <a:xfrm>
            <a:off x="467544" y="1600200"/>
            <a:ext cx="8136904" cy="4925144"/>
          </a:xfrm>
          <a:solidFill>
            <a:schemeClr val="bg1">
              <a:lumMod val="95000"/>
              <a:alpha val="75000"/>
            </a:schemeClr>
          </a:solidFill>
          <a:scene3d>
            <a:camera prst="orthographicFront"/>
            <a:lightRig rig="threePt" dir="t"/>
          </a:scene3d>
          <a:sp3d>
            <a:bevelT/>
          </a:sp3d>
        </p:spPr>
        <p:txBody>
          <a:bodyPr>
            <a:normAutofit lnSpcReduction="10000"/>
          </a:bodyPr>
          <a:lstStyle/>
          <a:p>
            <a:r>
              <a:rPr lang="en-US" sz="3400" dirty="0" smtClean="0"/>
              <a:t>Dimensions: </a:t>
            </a:r>
          </a:p>
          <a:p>
            <a:r>
              <a:rPr lang="en-US" dirty="0" smtClean="0"/>
              <a:t>Height - </a:t>
            </a:r>
            <a:r>
              <a:rPr lang="en-US" dirty="0"/>
              <a:t>above the tube plate is between 2.7 and </a:t>
            </a:r>
            <a:r>
              <a:rPr lang="en-US" dirty="0" smtClean="0"/>
              <a:t>3.7m (</a:t>
            </a:r>
            <a:r>
              <a:rPr lang="en-ZA" dirty="0" smtClean="0"/>
              <a:t>minimises</a:t>
            </a:r>
            <a:r>
              <a:rPr lang="en-US" dirty="0" smtClean="0"/>
              <a:t> entrainment). </a:t>
            </a:r>
          </a:p>
          <a:p>
            <a:r>
              <a:rPr lang="en-US" dirty="0"/>
              <a:t>P</a:t>
            </a:r>
            <a:r>
              <a:rPr lang="en-US" dirty="0" smtClean="0"/>
              <a:t>rovides </a:t>
            </a:r>
            <a:r>
              <a:rPr lang="en-US" dirty="0"/>
              <a:t>for droplets to coalesce and fall back into the juice in the vessel. </a:t>
            </a:r>
            <a:endParaRPr lang="en-US" dirty="0" smtClean="0"/>
          </a:p>
          <a:p>
            <a:r>
              <a:rPr lang="en-US" dirty="0"/>
              <a:t>D</a:t>
            </a:r>
            <a:r>
              <a:rPr lang="en-US" dirty="0" smtClean="0"/>
              <a:t>iameter </a:t>
            </a:r>
            <a:r>
              <a:rPr lang="en-US" dirty="0"/>
              <a:t>of the vessel also has an effect on entrainment. </a:t>
            </a:r>
            <a:endParaRPr lang="en-US" dirty="0" smtClean="0"/>
          </a:p>
          <a:p>
            <a:r>
              <a:rPr lang="en-US" dirty="0" smtClean="0"/>
              <a:t>The </a:t>
            </a:r>
            <a:r>
              <a:rPr lang="en-US" dirty="0"/>
              <a:t>bigger the diameter; the lower the </a:t>
            </a:r>
            <a:r>
              <a:rPr lang="en-US" dirty="0" err="1"/>
              <a:t>vapour</a:t>
            </a:r>
            <a:r>
              <a:rPr lang="en-US" dirty="0"/>
              <a:t> velocity therefore the lower the entrainment.</a:t>
            </a:r>
          </a:p>
          <a:p>
            <a:endParaRPr lang="en-US" dirty="0"/>
          </a:p>
        </p:txBody>
      </p:sp>
    </p:spTree>
    <p:extLst>
      <p:ext uri="{BB962C8B-B14F-4D97-AF65-F5344CB8AC3E}">
        <p14:creationId xmlns:p14="http://schemas.microsoft.com/office/powerpoint/2010/main" val="32920414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600" dirty="0" smtClean="0"/>
              <a:t>Roberts Type Evaporators (cont.)</a:t>
            </a:r>
            <a:endParaRPr lang="en-ZA" sz="4600" dirty="0"/>
          </a:p>
        </p:txBody>
      </p:sp>
      <p:sp>
        <p:nvSpPr>
          <p:cNvPr id="5" name="Content Placeholder 2"/>
          <p:cNvSpPr>
            <a:spLocks noGrp="1"/>
          </p:cNvSpPr>
          <p:nvPr>
            <p:ph idx="1"/>
          </p:nvPr>
        </p:nvSpPr>
        <p:spPr>
          <a:xfrm>
            <a:off x="457200" y="1628800"/>
            <a:ext cx="8291264" cy="4824536"/>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US" sz="2000" b="1" dirty="0" smtClean="0"/>
              <a:t>The </a:t>
            </a:r>
            <a:r>
              <a:rPr lang="en-US" sz="2000" b="1" dirty="0" err="1" smtClean="0"/>
              <a:t>calandria</a:t>
            </a:r>
            <a:endParaRPr lang="en-US" sz="2000" b="1" dirty="0" smtClean="0"/>
          </a:p>
          <a:p>
            <a:r>
              <a:rPr lang="en-US" sz="2000" dirty="0" smtClean="0"/>
              <a:t>The </a:t>
            </a:r>
            <a:r>
              <a:rPr lang="en-US" sz="2000" dirty="0"/>
              <a:t>vessel </a:t>
            </a:r>
            <a:r>
              <a:rPr lang="en-US" sz="2000" dirty="0" smtClean="0"/>
              <a:t>where </a:t>
            </a:r>
            <a:r>
              <a:rPr lang="en-US" sz="2000" dirty="0"/>
              <a:t>the heat transfer takes place.</a:t>
            </a:r>
          </a:p>
          <a:p>
            <a:r>
              <a:rPr lang="en-US" sz="2000" dirty="0" smtClean="0"/>
              <a:t>Consists of </a:t>
            </a:r>
            <a:r>
              <a:rPr lang="en-US" sz="2000" dirty="0"/>
              <a:t>vertical tubes 1- 2m in length held between an upper and lower tube plate. </a:t>
            </a:r>
            <a:endParaRPr lang="en-US" sz="2000" dirty="0" smtClean="0"/>
          </a:p>
          <a:p>
            <a:r>
              <a:rPr lang="en-US" sz="2000" dirty="0" smtClean="0"/>
              <a:t>Distribution </a:t>
            </a:r>
            <a:r>
              <a:rPr lang="en-US" sz="2000" dirty="0"/>
              <a:t>of </a:t>
            </a:r>
            <a:r>
              <a:rPr lang="en-US" sz="2000" dirty="0" err="1"/>
              <a:t>vapour</a:t>
            </a:r>
            <a:r>
              <a:rPr lang="en-US" sz="2000" dirty="0"/>
              <a:t> to the </a:t>
            </a:r>
            <a:r>
              <a:rPr lang="en-US" sz="2000" dirty="0" err="1"/>
              <a:t>calandria</a:t>
            </a:r>
            <a:r>
              <a:rPr lang="en-US" sz="2000" dirty="0"/>
              <a:t> should be as uniform as possible so as to obtain a good heat transfer. Baffles are normally used to obtain this uniform distribution.</a:t>
            </a:r>
          </a:p>
          <a:p>
            <a:r>
              <a:rPr lang="en-US" sz="2000" dirty="0"/>
              <a:t>The </a:t>
            </a:r>
            <a:r>
              <a:rPr lang="en-US" sz="2000" dirty="0" err="1"/>
              <a:t>calandria</a:t>
            </a:r>
            <a:r>
              <a:rPr lang="en-US" sz="2000" dirty="0"/>
              <a:t> in a Roberts vessel is provided with a large central tube called a </a:t>
            </a:r>
            <a:r>
              <a:rPr lang="en-US" sz="2000" dirty="0" err="1"/>
              <a:t>downtake</a:t>
            </a:r>
            <a:r>
              <a:rPr lang="en-US" sz="2000" dirty="0"/>
              <a:t>. </a:t>
            </a:r>
            <a:endParaRPr lang="en-US" sz="2000" dirty="0" smtClean="0"/>
          </a:p>
          <a:p>
            <a:r>
              <a:rPr lang="en-US" sz="2000" dirty="0" smtClean="0"/>
              <a:t>This </a:t>
            </a:r>
            <a:r>
              <a:rPr lang="en-US" sz="2000" dirty="0" err="1"/>
              <a:t>downtake</a:t>
            </a:r>
            <a:r>
              <a:rPr lang="en-US" sz="2000" dirty="0"/>
              <a:t> can be connected to the outlet (“sealed”) with some holes cut through it (“semi-sealed”) or end at the bottom tube plate (“open” or “conventional”). </a:t>
            </a:r>
            <a:endParaRPr lang="en-US" sz="2000" dirty="0" smtClean="0"/>
          </a:p>
          <a:p>
            <a:pPr lvl="1"/>
            <a:r>
              <a:rPr lang="en-US" sz="2000" dirty="0" smtClean="0"/>
              <a:t>Open </a:t>
            </a:r>
            <a:r>
              <a:rPr lang="en-US" sz="2000" dirty="0" err="1"/>
              <a:t>downtake</a:t>
            </a:r>
            <a:r>
              <a:rPr lang="en-US" sz="2000" dirty="0"/>
              <a:t> promotes maximum </a:t>
            </a:r>
            <a:r>
              <a:rPr lang="en-US" sz="2000" dirty="0" smtClean="0"/>
              <a:t>recirculation</a:t>
            </a:r>
          </a:p>
          <a:p>
            <a:pPr lvl="1"/>
            <a:r>
              <a:rPr lang="en-US" sz="2000" dirty="0" smtClean="0"/>
              <a:t>Sealed </a:t>
            </a:r>
            <a:r>
              <a:rPr lang="en-US" sz="2000" dirty="0" err="1"/>
              <a:t>downtake</a:t>
            </a:r>
            <a:r>
              <a:rPr lang="en-US" sz="2000" dirty="0"/>
              <a:t> promotes “plug” flow</a:t>
            </a:r>
            <a:r>
              <a:rPr lang="en-US" sz="2000" dirty="0" smtClean="0"/>
              <a:t>.</a:t>
            </a:r>
            <a:endParaRPr lang="en-US" sz="2000" dirty="0"/>
          </a:p>
        </p:txBody>
      </p:sp>
    </p:spTree>
    <p:extLst>
      <p:ext uri="{BB962C8B-B14F-4D97-AF65-F5344CB8AC3E}">
        <p14:creationId xmlns:p14="http://schemas.microsoft.com/office/powerpoint/2010/main" val="21727853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883F3D944B9D242BC2B2B737E9F12DD" ma:contentTypeVersion="0" ma:contentTypeDescription="Create a new document." ma:contentTypeScope="" ma:versionID="ed1326efab41682ffb28ddec26180793">
  <xsd:schema xmlns:xsd="http://www.w3.org/2001/XMLSchema" xmlns:xs="http://www.w3.org/2001/XMLSchema" xmlns:p="http://schemas.microsoft.com/office/2006/metadata/properties" targetNamespace="http://schemas.microsoft.com/office/2006/metadata/properties" ma:root="true" ma:fieldsID="553f2d8843fd2aa64b81f9e8c63a661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CE5CF20-5225-4DE5-8065-18D73116D77D}"/>
</file>

<file path=customXml/itemProps2.xml><?xml version="1.0" encoding="utf-8"?>
<ds:datastoreItem xmlns:ds="http://schemas.openxmlformats.org/officeDocument/2006/customXml" ds:itemID="{91CD522C-F1BB-48CD-A8FF-97BEB0A70AC1}"/>
</file>

<file path=customXml/itemProps3.xml><?xml version="1.0" encoding="utf-8"?>
<ds:datastoreItem xmlns:ds="http://schemas.openxmlformats.org/officeDocument/2006/customXml" ds:itemID="{D265ABCD-AA20-4BCB-BFFF-38B9CB0F7D3A}"/>
</file>

<file path=docProps/app.xml><?xml version="1.0" encoding="utf-8"?>
<Properties xmlns="http://schemas.openxmlformats.org/officeDocument/2006/extended-properties" xmlns:vt="http://schemas.openxmlformats.org/officeDocument/2006/docPropsVTypes">
  <Template/>
  <TotalTime>5181</TotalTime>
  <Words>3999</Words>
  <Application>Microsoft Office PowerPoint</Application>
  <PresentationFormat>On-screen Show (4:3)</PresentationFormat>
  <Paragraphs>280</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PowerPoint Presentation</vt:lpstr>
      <vt:lpstr>Background</vt:lpstr>
      <vt:lpstr>Capacity</vt:lpstr>
      <vt:lpstr>Capacity (cont.)</vt:lpstr>
      <vt:lpstr>Evaporator Temp and Pressure</vt:lpstr>
      <vt:lpstr>Vapour Recompression</vt:lpstr>
      <vt:lpstr>Different Types of Evaporators</vt:lpstr>
      <vt:lpstr>Roberts Type Evaporators</vt:lpstr>
      <vt:lpstr>Roberts Type Evaporators (cont.)</vt:lpstr>
      <vt:lpstr>Roberts Type Evaporators (cont.)</vt:lpstr>
      <vt:lpstr>Roberts Type Evaporator (cont.)</vt:lpstr>
      <vt:lpstr>Roberts Type Evaporator (cont.)</vt:lpstr>
      <vt:lpstr>Roberts Type Evaporator (cont.)</vt:lpstr>
      <vt:lpstr>Roberts Type Evaporator (cont.)</vt:lpstr>
      <vt:lpstr>Roberts Type Evaporator (cont.)</vt:lpstr>
      <vt:lpstr>Roberts Type Evaporator (cont.)</vt:lpstr>
      <vt:lpstr>Roberts Type Evaporator (cont.)</vt:lpstr>
      <vt:lpstr>Roberts Type Evaporator (cont.)</vt:lpstr>
      <vt:lpstr>Kestner Type Evaporator</vt:lpstr>
      <vt:lpstr>Falling Film Evaporator</vt:lpstr>
      <vt:lpstr>Condensate Removal and Flash Systems</vt:lpstr>
      <vt:lpstr>Condensate Removal and Flash Systems (cont.)</vt:lpstr>
      <vt:lpstr>Condensate Removal and Flash Systems (cont.)</vt:lpstr>
      <vt:lpstr>Condensate Removal and Flash Systems (cont.)</vt:lpstr>
      <vt:lpstr>Condensate Removal and Flash Systems (cont.)</vt:lpstr>
      <vt:lpstr>Heat Transmission</vt:lpstr>
      <vt:lpstr>Heat Transmission (cont.)</vt:lpstr>
      <vt:lpstr>Scale Formation and Removal</vt:lpstr>
      <vt:lpstr>Composition of Scale</vt:lpstr>
      <vt:lpstr>Removal of Scale</vt:lpstr>
      <vt:lpstr>Evaporator Operation and Control</vt:lpstr>
      <vt:lpstr>Evaporator Operation and Control (Cont.)</vt:lpstr>
      <vt:lpstr>Evaporator Operation and Control (Cont.)</vt:lpstr>
      <vt:lpstr>Evaporator Operation and Control (Cont.)</vt:lpstr>
      <vt:lpstr>Evaporator Operation and Control (Cont.)</vt:lpstr>
      <vt:lpstr>Overall Evaporator Control</vt:lpstr>
      <vt:lpstr>Overall Evaporator Control (Cont.)</vt:lpstr>
      <vt:lpstr>Level Control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Merida Roets</dc:creator>
  <cp:lastModifiedBy>User</cp:lastModifiedBy>
  <cp:revision>252</cp:revision>
  <dcterms:created xsi:type="dcterms:W3CDTF">2016-11-15T07:03:29Z</dcterms:created>
  <dcterms:modified xsi:type="dcterms:W3CDTF">2019-04-30T12:25:57Z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0x010100D883F3D944B9D242BC2B2B737E9F12DD</vt:lpwstr>
  </property>
</Properties>
</file>