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4.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83" r:id="rId2"/>
    <p:sldId id="373" r:id="rId3"/>
    <p:sldId id="384" r:id="rId4"/>
    <p:sldId id="501" r:id="rId5"/>
    <p:sldId id="386" r:id="rId6"/>
    <p:sldId id="292" r:id="rId7"/>
    <p:sldId id="404" r:id="rId8"/>
    <p:sldId id="510" r:id="rId9"/>
    <p:sldId id="336" r:id="rId10"/>
    <p:sldId id="335" r:id="rId11"/>
    <p:sldId id="502" r:id="rId12"/>
    <p:sldId id="511" r:id="rId13"/>
    <p:sldId id="416" r:id="rId14"/>
    <p:sldId id="503"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375" autoAdjust="0"/>
    <p:restoredTop sz="94582" autoAdjust="0"/>
  </p:normalViewPr>
  <p:slideViewPr>
    <p:cSldViewPr>
      <p:cViewPr>
        <p:scale>
          <a:sx n="66" d="100"/>
          <a:sy n="66" d="100"/>
        </p:scale>
        <p:origin x="-498" y="-3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customXml" Target="../customXml/item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ustomXml" Target="../customXml/item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1" name="TextBox 10"/>
          <p:cNvSpPr txBox="1"/>
          <p:nvPr userDrawn="1"/>
        </p:nvSpPr>
        <p:spPr>
          <a:xfrm>
            <a:off x="395536" y="476672"/>
            <a:ext cx="5544616" cy="1754326"/>
          </a:xfrm>
          <a:prstGeom prst="rect">
            <a:avLst/>
          </a:prstGeom>
          <a:solidFill>
            <a:schemeClr val="bg1">
              <a:lumMod val="75000"/>
            </a:schemeClr>
          </a:solidFill>
          <a:scene3d>
            <a:camera prst="orthographicFront"/>
            <a:lightRig rig="threePt" dir="t"/>
          </a:scene3d>
          <a:sp3d>
            <a:bevelT/>
          </a:sp3d>
        </p:spPr>
        <p:txBody>
          <a:bodyPr wrap="square" rtlCol="0">
            <a:spAutoFit/>
          </a:bodyPr>
          <a:lstStyle/>
          <a:p>
            <a:pPr algn="ctr"/>
            <a:r>
              <a:rPr lang="it-IT" sz="3600" b="1" dirty="0" smtClean="0">
                <a:solidFill>
                  <a:srgbClr val="C00000"/>
                </a:solidFill>
                <a:latin typeface="+mj-lt"/>
              </a:rPr>
              <a:t>NQF 5: OCCUPATIONAL CERTIFICATE: SUGAR PROCESSING CONTROLLER</a:t>
            </a:r>
          </a:p>
        </p:txBody>
      </p:sp>
      <p:pic>
        <p:nvPicPr>
          <p:cNvPr id="1026"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7505" y="5501695"/>
            <a:ext cx="2160240" cy="13340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9924233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1933D3F1-B886-4AA3-90B5-F60263DF2F6E}" type="datetimeFigureOut">
              <a:rPr lang="en-ZA" smtClean="0"/>
              <a:t>2019/04/30</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8CFF74FE-4481-45CF-9C4D-C8C0AA2C6835}" type="slidenum">
              <a:rPr lang="en-ZA" smtClean="0"/>
              <a:t>‹#›</a:t>
            </a:fld>
            <a:endParaRPr lang="en-ZA"/>
          </a:p>
        </p:txBody>
      </p:sp>
    </p:spTree>
    <p:extLst>
      <p:ext uri="{BB962C8B-B14F-4D97-AF65-F5344CB8AC3E}">
        <p14:creationId xmlns:p14="http://schemas.microsoft.com/office/powerpoint/2010/main" val="13491081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Z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1933D3F1-B886-4AA3-90B5-F60263DF2F6E}" type="datetimeFigureOut">
              <a:rPr lang="en-ZA" smtClean="0"/>
              <a:t>2019/04/30</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8CFF74FE-4481-45CF-9C4D-C8C0AA2C6835}" type="slidenum">
              <a:rPr lang="en-ZA" smtClean="0"/>
              <a:t>‹#›</a:t>
            </a:fld>
            <a:endParaRPr lang="en-ZA"/>
          </a:p>
        </p:txBody>
      </p:sp>
    </p:spTree>
    <p:extLst>
      <p:ext uri="{BB962C8B-B14F-4D97-AF65-F5344CB8AC3E}">
        <p14:creationId xmlns:p14="http://schemas.microsoft.com/office/powerpoint/2010/main" val="40583392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1933D3F1-B886-4AA3-90B5-F60263DF2F6E}" type="datetimeFigureOut">
              <a:rPr lang="en-ZA" smtClean="0"/>
              <a:t>2019/04/30</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8CFF74FE-4481-45CF-9C4D-C8C0AA2C6835}" type="slidenum">
              <a:rPr lang="en-ZA" smtClean="0"/>
              <a:t>‹#›</a:t>
            </a:fld>
            <a:endParaRPr lang="en-ZA"/>
          </a:p>
        </p:txBody>
      </p:sp>
    </p:spTree>
    <p:extLst>
      <p:ext uri="{BB962C8B-B14F-4D97-AF65-F5344CB8AC3E}">
        <p14:creationId xmlns:p14="http://schemas.microsoft.com/office/powerpoint/2010/main" val="19658310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Z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933D3F1-B886-4AA3-90B5-F60263DF2F6E}" type="datetimeFigureOut">
              <a:rPr lang="en-ZA" smtClean="0"/>
              <a:t>2019/04/30</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8CFF74FE-4481-45CF-9C4D-C8C0AA2C6835}" type="slidenum">
              <a:rPr lang="en-ZA" smtClean="0"/>
              <a:t>‹#›</a:t>
            </a:fld>
            <a:endParaRPr lang="en-ZA"/>
          </a:p>
        </p:txBody>
      </p:sp>
    </p:spTree>
    <p:extLst>
      <p:ext uri="{BB962C8B-B14F-4D97-AF65-F5344CB8AC3E}">
        <p14:creationId xmlns:p14="http://schemas.microsoft.com/office/powerpoint/2010/main" val="25344596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Date Placeholder 4"/>
          <p:cNvSpPr>
            <a:spLocks noGrp="1"/>
          </p:cNvSpPr>
          <p:nvPr>
            <p:ph type="dt" sz="half" idx="10"/>
          </p:nvPr>
        </p:nvSpPr>
        <p:spPr/>
        <p:txBody>
          <a:bodyPr/>
          <a:lstStyle/>
          <a:p>
            <a:fld id="{1933D3F1-B886-4AA3-90B5-F60263DF2F6E}" type="datetimeFigureOut">
              <a:rPr lang="en-ZA" smtClean="0"/>
              <a:t>2019/04/30</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8CFF74FE-4481-45CF-9C4D-C8C0AA2C6835}" type="slidenum">
              <a:rPr lang="en-ZA" smtClean="0"/>
              <a:t>‹#›</a:t>
            </a:fld>
            <a:endParaRPr lang="en-ZA"/>
          </a:p>
        </p:txBody>
      </p:sp>
    </p:spTree>
    <p:extLst>
      <p:ext uri="{BB962C8B-B14F-4D97-AF65-F5344CB8AC3E}">
        <p14:creationId xmlns:p14="http://schemas.microsoft.com/office/powerpoint/2010/main" val="36228753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Z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7" name="Date Placeholder 6"/>
          <p:cNvSpPr>
            <a:spLocks noGrp="1"/>
          </p:cNvSpPr>
          <p:nvPr>
            <p:ph type="dt" sz="half" idx="10"/>
          </p:nvPr>
        </p:nvSpPr>
        <p:spPr/>
        <p:txBody>
          <a:bodyPr/>
          <a:lstStyle/>
          <a:p>
            <a:fld id="{1933D3F1-B886-4AA3-90B5-F60263DF2F6E}" type="datetimeFigureOut">
              <a:rPr lang="en-ZA" smtClean="0"/>
              <a:t>2019/04/30</a:t>
            </a:fld>
            <a:endParaRPr lang="en-ZA"/>
          </a:p>
        </p:txBody>
      </p:sp>
      <p:sp>
        <p:nvSpPr>
          <p:cNvPr id="8" name="Footer Placeholder 7"/>
          <p:cNvSpPr>
            <a:spLocks noGrp="1"/>
          </p:cNvSpPr>
          <p:nvPr>
            <p:ph type="ftr" sz="quarter" idx="11"/>
          </p:nvPr>
        </p:nvSpPr>
        <p:spPr/>
        <p:txBody>
          <a:bodyPr/>
          <a:lstStyle/>
          <a:p>
            <a:endParaRPr lang="en-ZA"/>
          </a:p>
        </p:txBody>
      </p:sp>
      <p:sp>
        <p:nvSpPr>
          <p:cNvPr id="9" name="Slide Number Placeholder 8"/>
          <p:cNvSpPr>
            <a:spLocks noGrp="1"/>
          </p:cNvSpPr>
          <p:nvPr>
            <p:ph type="sldNum" sz="quarter" idx="12"/>
          </p:nvPr>
        </p:nvSpPr>
        <p:spPr/>
        <p:txBody>
          <a:bodyPr/>
          <a:lstStyle/>
          <a:p>
            <a:fld id="{8CFF74FE-4481-45CF-9C4D-C8C0AA2C6835}" type="slidenum">
              <a:rPr lang="en-ZA" smtClean="0"/>
              <a:t>‹#›</a:t>
            </a:fld>
            <a:endParaRPr lang="en-ZA"/>
          </a:p>
        </p:txBody>
      </p:sp>
    </p:spTree>
    <p:extLst>
      <p:ext uri="{BB962C8B-B14F-4D97-AF65-F5344CB8AC3E}">
        <p14:creationId xmlns:p14="http://schemas.microsoft.com/office/powerpoint/2010/main" val="28600800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Date Placeholder 2"/>
          <p:cNvSpPr>
            <a:spLocks noGrp="1"/>
          </p:cNvSpPr>
          <p:nvPr>
            <p:ph type="dt" sz="half" idx="10"/>
          </p:nvPr>
        </p:nvSpPr>
        <p:spPr/>
        <p:txBody>
          <a:bodyPr/>
          <a:lstStyle/>
          <a:p>
            <a:fld id="{1933D3F1-B886-4AA3-90B5-F60263DF2F6E}" type="datetimeFigureOut">
              <a:rPr lang="en-ZA" smtClean="0"/>
              <a:t>2019/04/30</a:t>
            </a:fld>
            <a:endParaRPr lang="en-ZA"/>
          </a:p>
        </p:txBody>
      </p:sp>
      <p:sp>
        <p:nvSpPr>
          <p:cNvPr id="4" name="Footer Placeholder 3"/>
          <p:cNvSpPr>
            <a:spLocks noGrp="1"/>
          </p:cNvSpPr>
          <p:nvPr>
            <p:ph type="ftr" sz="quarter" idx="11"/>
          </p:nvPr>
        </p:nvSpPr>
        <p:spPr/>
        <p:txBody>
          <a:bodyPr/>
          <a:lstStyle/>
          <a:p>
            <a:endParaRPr lang="en-ZA"/>
          </a:p>
        </p:txBody>
      </p:sp>
      <p:sp>
        <p:nvSpPr>
          <p:cNvPr id="5" name="Slide Number Placeholder 4"/>
          <p:cNvSpPr>
            <a:spLocks noGrp="1"/>
          </p:cNvSpPr>
          <p:nvPr>
            <p:ph type="sldNum" sz="quarter" idx="12"/>
          </p:nvPr>
        </p:nvSpPr>
        <p:spPr/>
        <p:txBody>
          <a:bodyPr/>
          <a:lstStyle/>
          <a:p>
            <a:fld id="{8CFF74FE-4481-45CF-9C4D-C8C0AA2C6835}" type="slidenum">
              <a:rPr lang="en-ZA" smtClean="0"/>
              <a:t>‹#›</a:t>
            </a:fld>
            <a:endParaRPr lang="en-ZA"/>
          </a:p>
        </p:txBody>
      </p:sp>
    </p:spTree>
    <p:extLst>
      <p:ext uri="{BB962C8B-B14F-4D97-AF65-F5344CB8AC3E}">
        <p14:creationId xmlns:p14="http://schemas.microsoft.com/office/powerpoint/2010/main" val="21366603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33D3F1-B886-4AA3-90B5-F60263DF2F6E}" type="datetimeFigureOut">
              <a:rPr lang="en-ZA" smtClean="0"/>
              <a:t>2019/04/30</a:t>
            </a:fld>
            <a:endParaRPr lang="en-ZA"/>
          </a:p>
        </p:txBody>
      </p:sp>
      <p:sp>
        <p:nvSpPr>
          <p:cNvPr id="3" name="Footer Placeholder 2"/>
          <p:cNvSpPr>
            <a:spLocks noGrp="1"/>
          </p:cNvSpPr>
          <p:nvPr>
            <p:ph type="ftr" sz="quarter" idx="11"/>
          </p:nvPr>
        </p:nvSpPr>
        <p:spPr/>
        <p:txBody>
          <a:bodyPr/>
          <a:lstStyle/>
          <a:p>
            <a:endParaRPr lang="en-ZA"/>
          </a:p>
        </p:txBody>
      </p:sp>
      <p:sp>
        <p:nvSpPr>
          <p:cNvPr id="4" name="Slide Number Placeholder 3"/>
          <p:cNvSpPr>
            <a:spLocks noGrp="1"/>
          </p:cNvSpPr>
          <p:nvPr>
            <p:ph type="sldNum" sz="quarter" idx="12"/>
          </p:nvPr>
        </p:nvSpPr>
        <p:spPr/>
        <p:txBody>
          <a:bodyPr/>
          <a:lstStyle/>
          <a:p>
            <a:fld id="{8CFF74FE-4481-45CF-9C4D-C8C0AA2C6835}" type="slidenum">
              <a:rPr lang="en-ZA" smtClean="0"/>
              <a:t>‹#›</a:t>
            </a:fld>
            <a:endParaRPr lang="en-ZA"/>
          </a:p>
        </p:txBody>
      </p:sp>
    </p:spTree>
    <p:extLst>
      <p:ext uri="{BB962C8B-B14F-4D97-AF65-F5344CB8AC3E}">
        <p14:creationId xmlns:p14="http://schemas.microsoft.com/office/powerpoint/2010/main" val="21992797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Z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33D3F1-B886-4AA3-90B5-F60263DF2F6E}" type="datetimeFigureOut">
              <a:rPr lang="en-ZA" smtClean="0"/>
              <a:t>2019/04/30</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8CFF74FE-4481-45CF-9C4D-C8C0AA2C6835}" type="slidenum">
              <a:rPr lang="en-ZA" smtClean="0"/>
              <a:t>‹#›</a:t>
            </a:fld>
            <a:endParaRPr lang="en-ZA"/>
          </a:p>
        </p:txBody>
      </p:sp>
    </p:spTree>
    <p:extLst>
      <p:ext uri="{BB962C8B-B14F-4D97-AF65-F5344CB8AC3E}">
        <p14:creationId xmlns:p14="http://schemas.microsoft.com/office/powerpoint/2010/main" val="11777520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Z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Z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33D3F1-B886-4AA3-90B5-F60263DF2F6E}" type="datetimeFigureOut">
              <a:rPr lang="en-ZA" smtClean="0"/>
              <a:t>2019/04/30</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8CFF74FE-4481-45CF-9C4D-C8C0AA2C6835}" type="slidenum">
              <a:rPr lang="en-ZA" smtClean="0"/>
              <a:t>‹#›</a:t>
            </a:fld>
            <a:endParaRPr lang="en-ZA"/>
          </a:p>
        </p:txBody>
      </p:sp>
    </p:spTree>
    <p:extLst>
      <p:ext uri="{BB962C8B-B14F-4D97-AF65-F5344CB8AC3E}">
        <p14:creationId xmlns:p14="http://schemas.microsoft.com/office/powerpoint/2010/main" val="8846223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Z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33D3F1-B886-4AA3-90B5-F60263DF2F6E}" type="datetimeFigureOut">
              <a:rPr lang="en-ZA" smtClean="0"/>
              <a:t>2019/04/30</a:t>
            </a:fld>
            <a:endParaRPr lang="en-Z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Z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FF74FE-4481-45CF-9C4D-C8C0AA2C6835}" type="slidenum">
              <a:rPr lang="en-ZA" smtClean="0"/>
              <a:t>‹#›</a:t>
            </a:fld>
            <a:endParaRPr lang="en-ZA"/>
          </a:p>
        </p:txBody>
      </p:sp>
    </p:spTree>
    <p:extLst>
      <p:ext uri="{BB962C8B-B14F-4D97-AF65-F5344CB8AC3E}">
        <p14:creationId xmlns:p14="http://schemas.microsoft.com/office/powerpoint/2010/main" val="4850082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p:cNvSpPr>
          <p:nvPr/>
        </p:nvSpPr>
        <p:spPr>
          <a:xfrm>
            <a:off x="1691680" y="2996952"/>
            <a:ext cx="7056784" cy="2232248"/>
          </a:xfrm>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ctr"/>
            <a:endParaRPr lang="en-US" sz="2800" dirty="0" smtClean="0">
              <a:solidFill>
                <a:srgbClr val="C0504D">
                  <a:lumMod val="75000"/>
                </a:srgbClr>
              </a:solidFill>
            </a:endParaRPr>
          </a:p>
          <a:p>
            <a:pPr algn="ctr"/>
            <a:r>
              <a:rPr lang="en-US" sz="2800" dirty="0" smtClean="0">
                <a:solidFill>
                  <a:srgbClr val="C0504D">
                    <a:lumMod val="75000"/>
                  </a:srgbClr>
                </a:solidFill>
              </a:rPr>
              <a:t>KNOWLEDGE COMPONENT: MODULE 6: EVAPORATION: </a:t>
            </a:r>
          </a:p>
          <a:p>
            <a:pPr algn="ctr"/>
            <a:r>
              <a:rPr lang="en-US" sz="2800" dirty="0" smtClean="0">
                <a:solidFill>
                  <a:srgbClr val="C0504D">
                    <a:lumMod val="75000"/>
                  </a:srgbClr>
                </a:solidFill>
              </a:rPr>
              <a:t>KT </a:t>
            </a:r>
            <a:r>
              <a:rPr lang="en-US" sz="2800" dirty="0">
                <a:solidFill>
                  <a:srgbClr val="C0504D">
                    <a:lumMod val="75000"/>
                  </a:srgbClr>
                </a:solidFill>
              </a:rPr>
              <a:t>3</a:t>
            </a:r>
            <a:r>
              <a:rPr lang="en-US" sz="2800" dirty="0" smtClean="0">
                <a:solidFill>
                  <a:srgbClr val="C0504D">
                    <a:lumMod val="75000"/>
                  </a:srgbClr>
                </a:solidFill>
              </a:rPr>
              <a:t>: PRESSURE AND VACUUM</a:t>
            </a:r>
            <a:endParaRPr lang="en-US" sz="2400" dirty="0" smtClean="0">
              <a:solidFill>
                <a:srgbClr val="C0504D">
                  <a:lumMod val="75000"/>
                </a:srgbClr>
              </a:solidFill>
            </a:endParaRPr>
          </a:p>
          <a:p>
            <a:endParaRPr lang="en-ZA" sz="2400" dirty="0">
              <a:solidFill>
                <a:srgbClr val="C0504D">
                  <a:lumMod val="75000"/>
                </a:srgbClr>
              </a:solidFill>
            </a:endParaRPr>
          </a:p>
        </p:txBody>
      </p:sp>
    </p:spTree>
    <p:extLst>
      <p:ext uri="{BB962C8B-B14F-4D97-AF65-F5344CB8AC3E}">
        <p14:creationId xmlns:p14="http://schemas.microsoft.com/office/powerpoint/2010/main" val="16590958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600" dirty="0" smtClean="0"/>
              <a:t>Vacuum Pumps</a:t>
            </a:r>
            <a:endParaRPr lang="en-ZA" sz="4600" dirty="0"/>
          </a:p>
        </p:txBody>
      </p:sp>
      <p:sp>
        <p:nvSpPr>
          <p:cNvPr id="5" name="Content Placeholder 2"/>
          <p:cNvSpPr>
            <a:spLocks noGrp="1"/>
          </p:cNvSpPr>
          <p:nvPr>
            <p:ph idx="1"/>
          </p:nvPr>
        </p:nvSpPr>
        <p:spPr>
          <a:xfrm>
            <a:off x="457200" y="1628800"/>
            <a:ext cx="8291264" cy="4824536"/>
          </a:xfrm>
          <a:solidFill>
            <a:schemeClr val="bg1">
              <a:lumMod val="95000"/>
              <a:alpha val="75000"/>
            </a:schemeClr>
          </a:solidFill>
          <a:scene3d>
            <a:camera prst="orthographicFront"/>
            <a:lightRig rig="threePt" dir="t"/>
          </a:scene3d>
          <a:sp3d>
            <a:bevelT/>
          </a:sp3d>
        </p:spPr>
        <p:txBody>
          <a:bodyPr>
            <a:noAutofit/>
          </a:bodyPr>
          <a:lstStyle/>
          <a:p>
            <a:r>
              <a:rPr lang="en-US" sz="2000" dirty="0"/>
              <a:t>R</a:t>
            </a:r>
            <a:r>
              <a:rPr lang="en-US" sz="2000" dirty="0" smtClean="0"/>
              <a:t>equired </a:t>
            </a:r>
            <a:r>
              <a:rPr lang="en-US" sz="2000" dirty="0"/>
              <a:t>to remove the </a:t>
            </a:r>
            <a:r>
              <a:rPr lang="en-US" sz="2000" dirty="0" err="1"/>
              <a:t>incondensible</a:t>
            </a:r>
            <a:r>
              <a:rPr lang="en-US" sz="2000" dirty="0"/>
              <a:t> gases from evaporator and pan condensers.</a:t>
            </a:r>
          </a:p>
          <a:p>
            <a:r>
              <a:rPr lang="en-US" sz="2000" dirty="0"/>
              <a:t>The most common type </a:t>
            </a:r>
            <a:r>
              <a:rPr lang="en-US" sz="2000" dirty="0" smtClean="0"/>
              <a:t>used is </a:t>
            </a:r>
            <a:r>
              <a:rPr lang="en-US" sz="2000" dirty="0"/>
              <a:t>the liquid ring </a:t>
            </a:r>
            <a:r>
              <a:rPr lang="en-US" sz="2000" dirty="0" smtClean="0"/>
              <a:t>type</a:t>
            </a:r>
            <a:endParaRPr lang="en-US" sz="2000"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78082" y="2708920"/>
            <a:ext cx="4778355" cy="36120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7278534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600" dirty="0"/>
              <a:t>Vacuum </a:t>
            </a:r>
            <a:r>
              <a:rPr lang="en-ZA" sz="4600" dirty="0" smtClean="0"/>
              <a:t>Pumps (</a:t>
            </a:r>
            <a:r>
              <a:rPr lang="en-ZA" sz="4600" dirty="0"/>
              <a:t>cont</a:t>
            </a:r>
            <a:r>
              <a:rPr lang="en-ZA" sz="4600" dirty="0" smtClean="0"/>
              <a:t>.)</a:t>
            </a:r>
            <a:endParaRPr lang="en-ZA" sz="4600" dirty="0"/>
          </a:p>
        </p:txBody>
      </p:sp>
      <p:sp>
        <p:nvSpPr>
          <p:cNvPr id="5" name="Content Placeholder 2"/>
          <p:cNvSpPr>
            <a:spLocks noGrp="1"/>
          </p:cNvSpPr>
          <p:nvPr>
            <p:ph idx="1"/>
          </p:nvPr>
        </p:nvSpPr>
        <p:spPr>
          <a:xfrm>
            <a:off x="457200" y="1628800"/>
            <a:ext cx="8291264" cy="4824536"/>
          </a:xfrm>
          <a:solidFill>
            <a:schemeClr val="bg1">
              <a:lumMod val="95000"/>
              <a:alpha val="75000"/>
            </a:schemeClr>
          </a:solidFill>
          <a:scene3d>
            <a:camera prst="orthographicFront"/>
            <a:lightRig rig="threePt" dir="t"/>
          </a:scene3d>
          <a:sp3d>
            <a:bevelT/>
          </a:sp3d>
        </p:spPr>
        <p:txBody>
          <a:bodyPr>
            <a:noAutofit/>
          </a:bodyPr>
          <a:lstStyle/>
          <a:p>
            <a:r>
              <a:rPr lang="en-US" sz="2400" dirty="0"/>
              <a:t>The pump consists of a chamber fitted with a rotor and partially filled with water. </a:t>
            </a:r>
            <a:endParaRPr lang="en-US" sz="2400" dirty="0" smtClean="0"/>
          </a:p>
          <a:p>
            <a:r>
              <a:rPr lang="en-US" sz="2400" dirty="0" smtClean="0"/>
              <a:t>At </a:t>
            </a:r>
            <a:r>
              <a:rPr lang="en-US" sz="2400" dirty="0"/>
              <a:t>one side of the chamber there is a gas inlet and outlet.</a:t>
            </a:r>
          </a:p>
          <a:p>
            <a:r>
              <a:rPr lang="en-US" sz="2400" dirty="0"/>
              <a:t>When the rotor spins the water is flung to the outside to form a ring around the periphery of the chamber.</a:t>
            </a:r>
          </a:p>
          <a:p>
            <a:r>
              <a:rPr lang="en-US" sz="2400" dirty="0"/>
              <a:t>At the gas inlet the gap between the rotor and liquid ring increases, thus sucking gas in. </a:t>
            </a:r>
            <a:endParaRPr lang="en-US" sz="2400" dirty="0" smtClean="0"/>
          </a:p>
          <a:p>
            <a:r>
              <a:rPr lang="en-US" sz="2400" dirty="0" smtClean="0"/>
              <a:t>This </a:t>
            </a:r>
            <a:r>
              <a:rPr lang="en-US" sz="2400" dirty="0"/>
              <a:t>gas is then compressed as the gap between rotor and liquid ring decreases. </a:t>
            </a:r>
            <a:endParaRPr lang="en-US" sz="2400" dirty="0" smtClean="0"/>
          </a:p>
          <a:p>
            <a:r>
              <a:rPr lang="en-US" sz="2400" dirty="0" smtClean="0"/>
              <a:t>The </a:t>
            </a:r>
            <a:r>
              <a:rPr lang="en-US" sz="2400" dirty="0"/>
              <a:t>compressed gas is then expelled via the </a:t>
            </a:r>
            <a:r>
              <a:rPr lang="en-US" sz="2400" dirty="0" err="1"/>
              <a:t>vapour</a:t>
            </a:r>
            <a:r>
              <a:rPr lang="en-US" sz="2400" dirty="0"/>
              <a:t> outlet</a:t>
            </a:r>
            <a:r>
              <a:rPr lang="en-US" sz="2400" dirty="0" smtClean="0"/>
              <a:t>.</a:t>
            </a:r>
            <a:endParaRPr lang="en-US" sz="2400" dirty="0"/>
          </a:p>
        </p:txBody>
      </p:sp>
    </p:spTree>
    <p:extLst>
      <p:ext uri="{BB962C8B-B14F-4D97-AF65-F5344CB8AC3E}">
        <p14:creationId xmlns:p14="http://schemas.microsoft.com/office/powerpoint/2010/main" val="21846313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600" dirty="0"/>
              <a:t>Vacuum </a:t>
            </a:r>
            <a:r>
              <a:rPr lang="en-ZA" sz="4600" dirty="0" smtClean="0"/>
              <a:t>Pumps (</a:t>
            </a:r>
            <a:r>
              <a:rPr lang="en-ZA" sz="4600" dirty="0"/>
              <a:t>cont</a:t>
            </a:r>
            <a:r>
              <a:rPr lang="en-ZA" sz="4600" dirty="0" smtClean="0"/>
              <a:t>.)</a:t>
            </a:r>
            <a:endParaRPr lang="en-ZA" sz="4600" dirty="0"/>
          </a:p>
        </p:txBody>
      </p:sp>
      <p:sp>
        <p:nvSpPr>
          <p:cNvPr id="5" name="Content Placeholder 2"/>
          <p:cNvSpPr>
            <a:spLocks noGrp="1"/>
          </p:cNvSpPr>
          <p:nvPr>
            <p:ph idx="1"/>
          </p:nvPr>
        </p:nvSpPr>
        <p:spPr>
          <a:xfrm>
            <a:off x="457200" y="1628800"/>
            <a:ext cx="8291264" cy="4824536"/>
          </a:xfrm>
          <a:solidFill>
            <a:schemeClr val="bg1">
              <a:lumMod val="95000"/>
              <a:alpha val="75000"/>
            </a:schemeClr>
          </a:solidFill>
          <a:scene3d>
            <a:camera prst="orthographicFront"/>
            <a:lightRig rig="threePt" dir="t"/>
          </a:scene3d>
          <a:sp3d>
            <a:bevelT/>
          </a:sp3d>
        </p:spPr>
        <p:txBody>
          <a:bodyPr>
            <a:noAutofit/>
          </a:bodyPr>
          <a:lstStyle/>
          <a:p>
            <a:r>
              <a:rPr lang="en-US" sz="2600" dirty="0" smtClean="0"/>
              <a:t>The </a:t>
            </a:r>
            <a:r>
              <a:rPr lang="en-US" sz="2600" dirty="0"/>
              <a:t>pump has been chosen because it is easy to maintain in good condition having no fancy seals to worry about. </a:t>
            </a:r>
            <a:endParaRPr lang="en-US" sz="2600" dirty="0" smtClean="0"/>
          </a:p>
          <a:p>
            <a:r>
              <a:rPr lang="en-US" sz="2600" dirty="0" smtClean="0"/>
              <a:t>One </a:t>
            </a:r>
            <a:r>
              <a:rPr lang="en-US" sz="2600" dirty="0"/>
              <a:t>disadvantage is that the cooling water becomes contaminated with entrained compounds, mainly sugar, and must therefore be suitably treated. </a:t>
            </a:r>
            <a:endParaRPr lang="en-US" sz="2600" dirty="0" smtClean="0"/>
          </a:p>
          <a:p>
            <a:r>
              <a:rPr lang="en-US" sz="2600" dirty="0" smtClean="0"/>
              <a:t>It </a:t>
            </a:r>
            <a:r>
              <a:rPr lang="en-US" sz="2600" dirty="0"/>
              <a:t>is not wise to use water from the main cooling tower for this purpose because it is too dirty.</a:t>
            </a:r>
          </a:p>
          <a:p>
            <a:r>
              <a:rPr lang="en-US" sz="2600" dirty="0"/>
              <a:t>Air leaks can be measured by the simple technique of timing the pressure rise in a vessel which is sealed under a known vacuum. </a:t>
            </a:r>
            <a:endParaRPr lang="en-US" sz="2600" dirty="0" smtClean="0"/>
          </a:p>
        </p:txBody>
      </p:sp>
    </p:spTree>
    <p:extLst>
      <p:ext uri="{BB962C8B-B14F-4D97-AF65-F5344CB8AC3E}">
        <p14:creationId xmlns:p14="http://schemas.microsoft.com/office/powerpoint/2010/main" val="152222498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a:t>Vacuum Pumps (cont.)</a:t>
            </a:r>
          </a:p>
        </p:txBody>
      </p:sp>
      <p:sp>
        <p:nvSpPr>
          <p:cNvPr id="5" name="Content Placeholder 2"/>
          <p:cNvSpPr>
            <a:spLocks noGrp="1"/>
          </p:cNvSpPr>
          <p:nvPr>
            <p:ph idx="1"/>
          </p:nvPr>
        </p:nvSpPr>
        <p:spPr>
          <a:xfrm>
            <a:off x="457200" y="1628800"/>
            <a:ext cx="8291264" cy="4824536"/>
          </a:xfrm>
          <a:solidFill>
            <a:schemeClr val="bg1">
              <a:lumMod val="95000"/>
              <a:alpha val="75000"/>
            </a:schemeClr>
          </a:solidFill>
          <a:scene3d>
            <a:camera prst="orthographicFront"/>
            <a:lightRig rig="threePt" dir="t"/>
          </a:scene3d>
          <a:sp3d>
            <a:bevelT/>
          </a:sp3d>
        </p:spPr>
        <p:txBody>
          <a:bodyPr>
            <a:noAutofit/>
          </a:bodyPr>
          <a:lstStyle/>
          <a:p>
            <a:r>
              <a:rPr lang="en-US" sz="2400" dirty="0"/>
              <a:t>Empirical rules for vacuum pump sizing have been applied for years, which seem to work. </a:t>
            </a:r>
          </a:p>
          <a:p>
            <a:r>
              <a:rPr lang="en-US" sz="2400" dirty="0"/>
              <a:t>According to </a:t>
            </a:r>
            <a:r>
              <a:rPr lang="en-US" sz="2400" dirty="0" err="1"/>
              <a:t>Hugot</a:t>
            </a:r>
            <a:r>
              <a:rPr lang="en-US" sz="2400" dirty="0"/>
              <a:t>, the following may be used:</a:t>
            </a:r>
          </a:p>
          <a:p>
            <a:pPr lvl="1"/>
            <a:r>
              <a:rPr lang="en-US" sz="2000" dirty="0"/>
              <a:t>Central condenser: 100 – 100 </a:t>
            </a:r>
            <a:r>
              <a:rPr lang="en-US" sz="2000" dirty="0" err="1"/>
              <a:t>litres</a:t>
            </a:r>
            <a:r>
              <a:rPr lang="en-US" sz="2000" dirty="0"/>
              <a:t>/kg of </a:t>
            </a:r>
            <a:r>
              <a:rPr lang="en-US" sz="2000" dirty="0" err="1"/>
              <a:t>vapour</a:t>
            </a:r>
            <a:endParaRPr lang="en-US" sz="2000" dirty="0"/>
          </a:p>
          <a:p>
            <a:pPr lvl="1"/>
            <a:r>
              <a:rPr lang="en-US" sz="2000" dirty="0"/>
              <a:t>Multiple effect evaporator: 80 – 100 </a:t>
            </a:r>
            <a:r>
              <a:rPr lang="en-US" sz="2000" dirty="0" err="1"/>
              <a:t>litres</a:t>
            </a:r>
            <a:r>
              <a:rPr lang="en-US" sz="2000" dirty="0"/>
              <a:t>/kg of </a:t>
            </a:r>
            <a:r>
              <a:rPr lang="en-US" sz="2000" dirty="0" err="1"/>
              <a:t>vapour</a:t>
            </a:r>
            <a:endParaRPr lang="en-US" sz="2000" dirty="0"/>
          </a:p>
          <a:p>
            <a:pPr lvl="1"/>
            <a:r>
              <a:rPr lang="en-US" sz="2000" dirty="0"/>
              <a:t>Vacuum pans: 20 – 25 </a:t>
            </a:r>
            <a:r>
              <a:rPr lang="en-US" sz="2000" dirty="0" err="1"/>
              <a:t>litres</a:t>
            </a:r>
            <a:r>
              <a:rPr lang="en-US" sz="2000" dirty="0"/>
              <a:t>/kg of </a:t>
            </a:r>
            <a:r>
              <a:rPr lang="en-US" sz="2000" dirty="0" err="1"/>
              <a:t>vapour</a:t>
            </a:r>
            <a:endParaRPr lang="en-US" sz="2000" dirty="0"/>
          </a:p>
          <a:p>
            <a:r>
              <a:rPr lang="en-US" sz="2400" dirty="0" smtClean="0"/>
              <a:t>Should each pan have </a:t>
            </a:r>
            <a:r>
              <a:rPr lang="en-US" sz="2400" dirty="0"/>
              <a:t>its own vacuum pump, or </a:t>
            </a:r>
            <a:r>
              <a:rPr lang="en-US" sz="2400" dirty="0" smtClean="0"/>
              <a:t>should there be </a:t>
            </a:r>
            <a:r>
              <a:rPr lang="en-US" sz="2400" dirty="0"/>
              <a:t>one system for all </a:t>
            </a:r>
            <a:r>
              <a:rPr lang="en-US" sz="2400" dirty="0" smtClean="0"/>
              <a:t>pans?</a:t>
            </a:r>
          </a:p>
          <a:p>
            <a:pPr lvl="1"/>
            <a:r>
              <a:rPr lang="en-US" sz="2000" dirty="0" smtClean="0"/>
              <a:t>At </a:t>
            </a:r>
            <a:r>
              <a:rPr lang="en-US" sz="2000" dirty="0"/>
              <a:t>one time when it was more economical to buy large steam engine driven pumps, the latter system was preferred. </a:t>
            </a:r>
            <a:endParaRPr lang="en-US" sz="2000" dirty="0" smtClean="0"/>
          </a:p>
          <a:p>
            <a:pPr lvl="1"/>
            <a:r>
              <a:rPr lang="en-US" sz="2000" dirty="0" smtClean="0"/>
              <a:t>However</a:t>
            </a:r>
            <a:r>
              <a:rPr lang="en-US" sz="2000" dirty="0"/>
              <a:t>, the ease of control and maintenance of individual pumps has now made the former system almost standard practice.</a:t>
            </a:r>
            <a:endParaRPr lang="en-US" sz="1700" dirty="0"/>
          </a:p>
        </p:txBody>
      </p:sp>
    </p:spTree>
    <p:extLst>
      <p:ext uri="{BB962C8B-B14F-4D97-AF65-F5344CB8AC3E}">
        <p14:creationId xmlns:p14="http://schemas.microsoft.com/office/powerpoint/2010/main" val="295057051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Cooling Systems</a:t>
            </a:r>
            <a:endParaRPr lang="en-ZA" sz="4800" dirty="0"/>
          </a:p>
        </p:txBody>
      </p:sp>
      <p:sp>
        <p:nvSpPr>
          <p:cNvPr id="5" name="Content Placeholder 2"/>
          <p:cNvSpPr>
            <a:spLocks noGrp="1"/>
          </p:cNvSpPr>
          <p:nvPr>
            <p:ph idx="1"/>
          </p:nvPr>
        </p:nvSpPr>
        <p:spPr>
          <a:xfrm>
            <a:off x="251520" y="1628800"/>
            <a:ext cx="8640960" cy="5040560"/>
          </a:xfrm>
          <a:solidFill>
            <a:schemeClr val="bg1">
              <a:lumMod val="95000"/>
              <a:alpha val="75000"/>
            </a:schemeClr>
          </a:solidFill>
          <a:scene3d>
            <a:camera prst="orthographicFront"/>
            <a:lightRig rig="threePt" dir="t"/>
          </a:scene3d>
          <a:sp3d>
            <a:bevelT/>
          </a:sp3d>
        </p:spPr>
        <p:txBody>
          <a:bodyPr>
            <a:noAutofit/>
          </a:bodyPr>
          <a:lstStyle/>
          <a:p>
            <a:r>
              <a:rPr lang="en-US" sz="2000" dirty="0"/>
              <a:t>E</a:t>
            </a:r>
            <a:r>
              <a:rPr lang="en-US" sz="2000" dirty="0" smtClean="0"/>
              <a:t>ffected </a:t>
            </a:r>
            <a:r>
              <a:rPr lang="en-US" sz="2000" dirty="0"/>
              <a:t>by spray ponds and mechanical draft cooling towers. </a:t>
            </a:r>
            <a:endParaRPr lang="en-US" sz="2000" dirty="0" smtClean="0"/>
          </a:p>
          <a:p>
            <a:r>
              <a:rPr lang="en-US" sz="2000" dirty="0" smtClean="0"/>
              <a:t>Sometimes mills </a:t>
            </a:r>
            <a:r>
              <a:rPr lang="en-US" sz="2000" dirty="0"/>
              <a:t>still have access to rivers or irrigation canals from which water can be pumped for use in condensers and then released into the river again. </a:t>
            </a:r>
            <a:endParaRPr lang="en-US" sz="2000" dirty="0" smtClean="0"/>
          </a:p>
          <a:p>
            <a:pPr lvl="1"/>
            <a:r>
              <a:rPr lang="en-US" sz="2000" dirty="0" smtClean="0"/>
              <a:t>This </a:t>
            </a:r>
            <a:r>
              <a:rPr lang="en-US" sz="2000" dirty="0"/>
              <a:t>is only possible where the quality of the returning water is within </a:t>
            </a:r>
            <a:r>
              <a:rPr lang="en-US" sz="2000" dirty="0" smtClean="0"/>
              <a:t>specification</a:t>
            </a:r>
          </a:p>
          <a:p>
            <a:pPr lvl="1"/>
            <a:r>
              <a:rPr lang="en-US" sz="2000" dirty="0" smtClean="0"/>
              <a:t>Such </a:t>
            </a:r>
            <a:r>
              <a:rPr lang="en-US" sz="2000" dirty="0"/>
              <a:t>installations are likely to be replaced with cooling </a:t>
            </a:r>
            <a:r>
              <a:rPr lang="en-US" sz="2000" dirty="0" smtClean="0"/>
              <a:t>towers</a:t>
            </a:r>
            <a:endParaRPr lang="en-US" sz="2000" dirty="0"/>
          </a:p>
          <a:p>
            <a:r>
              <a:rPr lang="en-US" sz="2000" dirty="0"/>
              <a:t>Most cooling towers are of the induced draught type, in which water is sprayed from the top over a pack which breaks it down to small droplets or to a film to promote evaporation. </a:t>
            </a:r>
            <a:endParaRPr lang="en-US" sz="2000" dirty="0" smtClean="0"/>
          </a:p>
          <a:p>
            <a:r>
              <a:rPr lang="en-US" sz="2000" dirty="0" smtClean="0"/>
              <a:t>Air </a:t>
            </a:r>
            <a:r>
              <a:rPr lang="en-US" sz="2000" dirty="0"/>
              <a:t>is drawn into the sides of the tower and out though an induced draught fan at the top of the tower.</a:t>
            </a:r>
          </a:p>
          <a:p>
            <a:r>
              <a:rPr lang="en-US" sz="2000" dirty="0"/>
              <a:t>Most modern towers are now filled with what are called “splash” packs consisting of plastic or stainless steel trays designed to break up the spray of water into small droplets by impingement</a:t>
            </a:r>
            <a:r>
              <a:rPr lang="en-US" sz="2000" dirty="0" smtClean="0"/>
              <a:t>.</a:t>
            </a:r>
            <a:endParaRPr lang="en-US" sz="2000" dirty="0"/>
          </a:p>
        </p:txBody>
      </p:sp>
    </p:spTree>
    <p:extLst>
      <p:ext uri="{BB962C8B-B14F-4D97-AF65-F5344CB8AC3E}">
        <p14:creationId xmlns:p14="http://schemas.microsoft.com/office/powerpoint/2010/main" val="9779882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Background</a:t>
            </a:r>
            <a:endParaRPr lang="en-ZA" sz="4800" dirty="0"/>
          </a:p>
        </p:txBody>
      </p:sp>
      <p:sp>
        <p:nvSpPr>
          <p:cNvPr id="9" name="Content Placeholder 2"/>
          <p:cNvSpPr>
            <a:spLocks noGrp="1"/>
          </p:cNvSpPr>
          <p:nvPr>
            <p:ph idx="1"/>
          </p:nvPr>
        </p:nvSpPr>
        <p:spPr>
          <a:xfrm>
            <a:off x="251520" y="1600200"/>
            <a:ext cx="8640960" cy="5069160"/>
          </a:xfrm>
          <a:solidFill>
            <a:schemeClr val="bg1">
              <a:lumMod val="95000"/>
              <a:alpha val="75000"/>
            </a:schemeClr>
          </a:solidFill>
          <a:scene3d>
            <a:camera prst="orthographicFront"/>
            <a:lightRig rig="threePt" dir="t"/>
          </a:scene3d>
          <a:sp3d>
            <a:bevelT/>
          </a:sp3d>
        </p:spPr>
        <p:txBody>
          <a:bodyPr>
            <a:noAutofit/>
          </a:bodyPr>
          <a:lstStyle/>
          <a:p>
            <a:r>
              <a:rPr lang="en-US" sz="1650" dirty="0"/>
              <a:t>Pressure is defined as the force per unit area.</a:t>
            </a:r>
          </a:p>
          <a:p>
            <a:r>
              <a:rPr lang="en-US" sz="1650" dirty="0"/>
              <a:t>Formula:</a:t>
            </a:r>
          </a:p>
          <a:p>
            <a:endParaRPr lang="en-US" sz="1650" dirty="0" smtClean="0"/>
          </a:p>
          <a:p>
            <a:r>
              <a:rPr lang="en-US" sz="1650" dirty="0" smtClean="0"/>
              <a:t>Unit</a:t>
            </a:r>
            <a:r>
              <a:rPr lang="en-US" sz="1650" dirty="0"/>
              <a:t>: Pascal (Pa), where 1 Pa = 1N/m</a:t>
            </a:r>
            <a:r>
              <a:rPr lang="en-US" sz="1650" baseline="30000" dirty="0"/>
              <a:t>2</a:t>
            </a:r>
            <a:endParaRPr lang="en-US" sz="1650" dirty="0"/>
          </a:p>
          <a:p>
            <a:r>
              <a:rPr lang="en-US" sz="1650" dirty="0"/>
              <a:t>Liquid and gases exert pressure on the sides of their containers. In the case of a gas the pressure exerted by a gas depends on:</a:t>
            </a:r>
          </a:p>
          <a:p>
            <a:pPr lvl="1"/>
            <a:r>
              <a:rPr lang="en-US" sz="1650" dirty="0"/>
              <a:t>The amount of gas particles present in the container. The greater the number of gas particles, the greater the number of collisions per unit area and hence the greater the pressure</a:t>
            </a:r>
          </a:p>
          <a:p>
            <a:pPr lvl="1"/>
            <a:r>
              <a:rPr lang="en-US" sz="1650" dirty="0"/>
              <a:t>The temperature of the enclosed gas. The greater the temperature the faster the gas particles move that result in more frequent and more violent collisions with the sides of the container, which also increases the pressure.</a:t>
            </a:r>
          </a:p>
          <a:p>
            <a:r>
              <a:rPr lang="en-US" sz="1650" dirty="0"/>
              <a:t>The air that surrounds us exerts a pressure called atmospheric pressure of ±100kPa (at the coast).</a:t>
            </a:r>
          </a:p>
          <a:p>
            <a:r>
              <a:rPr lang="en-US" sz="1650" dirty="0"/>
              <a:t>The word vacuum is used to designate an absence or lack of pressure. </a:t>
            </a:r>
            <a:endParaRPr lang="en-US" sz="1650" dirty="0" smtClean="0"/>
          </a:p>
          <a:p>
            <a:r>
              <a:rPr lang="en-US" sz="1650" dirty="0" smtClean="0"/>
              <a:t>Vacuum </a:t>
            </a:r>
            <a:r>
              <a:rPr lang="en-US" sz="1650" dirty="0"/>
              <a:t>is measured relative to the surrounding atmospheric pressure. When the pressure inside a container/ vessel is 100 </a:t>
            </a:r>
            <a:r>
              <a:rPr lang="en-US" sz="1650" dirty="0" err="1"/>
              <a:t>kPa</a:t>
            </a:r>
            <a:r>
              <a:rPr lang="en-US" sz="1650" dirty="0"/>
              <a:t> then there is no vacuum in the container. As the pressure in the container decreases below the atmospheric pressure, the vacuum increases.</a:t>
            </a:r>
            <a:endParaRPr lang="en-ZA" sz="1650"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54425" y="1916832"/>
            <a:ext cx="1835150" cy="592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700766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Terms used to express pressure</a:t>
            </a:r>
            <a:endParaRPr lang="en-ZA" sz="4800" dirty="0"/>
          </a:p>
        </p:txBody>
      </p:sp>
      <p:sp>
        <p:nvSpPr>
          <p:cNvPr id="5" name="Content Placeholder 2"/>
          <p:cNvSpPr>
            <a:spLocks noGrp="1"/>
          </p:cNvSpPr>
          <p:nvPr>
            <p:ph idx="1"/>
          </p:nvPr>
        </p:nvSpPr>
        <p:spPr>
          <a:xfrm>
            <a:off x="467544" y="1600200"/>
            <a:ext cx="8208912" cy="4925144"/>
          </a:xfrm>
          <a:solidFill>
            <a:schemeClr val="bg1">
              <a:lumMod val="95000"/>
              <a:alpha val="75000"/>
            </a:schemeClr>
          </a:solidFill>
          <a:scene3d>
            <a:camera prst="orthographicFront"/>
            <a:lightRig rig="threePt" dir="t"/>
          </a:scene3d>
          <a:sp3d>
            <a:bevelT/>
          </a:sp3d>
        </p:spPr>
        <p:txBody>
          <a:bodyPr>
            <a:normAutofit/>
          </a:bodyPr>
          <a:lstStyle/>
          <a:p>
            <a:pPr marL="0" indent="0">
              <a:buNone/>
            </a:pPr>
            <a:r>
              <a:rPr lang="en-ZA" b="1" dirty="0"/>
              <a:t>Gauge pressure versus absolute pressure</a:t>
            </a:r>
            <a:endParaRPr lang="en-US" dirty="0"/>
          </a:p>
          <a:p>
            <a:r>
              <a:rPr lang="en-US" dirty="0"/>
              <a:t>The terms gauge and absolute pressure are commonly used. </a:t>
            </a:r>
            <a:endParaRPr lang="en-US" dirty="0" smtClean="0"/>
          </a:p>
          <a:p>
            <a:r>
              <a:rPr lang="en-US" dirty="0" smtClean="0"/>
              <a:t>Absolute </a:t>
            </a:r>
            <a:r>
              <a:rPr lang="en-US" dirty="0"/>
              <a:t>pressure is the pressure measured from a 0 </a:t>
            </a:r>
            <a:r>
              <a:rPr lang="en-US" dirty="0" err="1"/>
              <a:t>kPa</a:t>
            </a:r>
            <a:r>
              <a:rPr lang="en-US" dirty="0"/>
              <a:t> </a:t>
            </a:r>
            <a:endParaRPr lang="en-US" dirty="0" smtClean="0"/>
          </a:p>
          <a:p>
            <a:r>
              <a:rPr lang="en-US" dirty="0" smtClean="0"/>
              <a:t>Gauge </a:t>
            </a:r>
            <a:r>
              <a:rPr lang="en-US" dirty="0"/>
              <a:t>pressure is measured from 100kPa (i.e. from atmospheric pressure).</a:t>
            </a:r>
          </a:p>
        </p:txBody>
      </p:sp>
    </p:spTree>
    <p:extLst>
      <p:ext uri="{BB962C8B-B14F-4D97-AF65-F5344CB8AC3E}">
        <p14:creationId xmlns:p14="http://schemas.microsoft.com/office/powerpoint/2010/main" val="26755675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Creating a Vacuum</a:t>
            </a:r>
            <a:endParaRPr lang="en-ZA" sz="4800" dirty="0"/>
          </a:p>
        </p:txBody>
      </p:sp>
      <p:sp>
        <p:nvSpPr>
          <p:cNvPr id="5" name="Content Placeholder 2"/>
          <p:cNvSpPr>
            <a:spLocks noGrp="1"/>
          </p:cNvSpPr>
          <p:nvPr>
            <p:ph idx="1"/>
          </p:nvPr>
        </p:nvSpPr>
        <p:spPr>
          <a:xfrm>
            <a:off x="457200" y="1600200"/>
            <a:ext cx="8291264" cy="4925144"/>
          </a:xfrm>
          <a:solidFill>
            <a:schemeClr val="bg1">
              <a:lumMod val="95000"/>
              <a:alpha val="75000"/>
            </a:schemeClr>
          </a:solidFill>
          <a:scene3d>
            <a:camera prst="orthographicFront"/>
            <a:lightRig rig="threePt" dir="t"/>
          </a:scene3d>
          <a:sp3d>
            <a:bevelT/>
          </a:sp3d>
        </p:spPr>
        <p:txBody>
          <a:bodyPr>
            <a:normAutofit fontScale="77500" lnSpcReduction="20000"/>
          </a:bodyPr>
          <a:lstStyle/>
          <a:p>
            <a:r>
              <a:rPr lang="en-US" dirty="0" smtClean="0"/>
              <a:t>Vacuum is </a:t>
            </a:r>
            <a:r>
              <a:rPr lang="en-US" dirty="0"/>
              <a:t>essential for the operation of the evaporator station. </a:t>
            </a:r>
            <a:endParaRPr lang="en-US" dirty="0" smtClean="0"/>
          </a:p>
          <a:p>
            <a:r>
              <a:rPr lang="en-US" dirty="0" smtClean="0"/>
              <a:t>Vacuum </a:t>
            </a:r>
            <a:r>
              <a:rPr lang="en-US" dirty="0"/>
              <a:t>is created and maintained by the action of condensing larger volumes of </a:t>
            </a:r>
            <a:r>
              <a:rPr lang="en-US" dirty="0" err="1"/>
              <a:t>vapour</a:t>
            </a:r>
            <a:r>
              <a:rPr lang="en-US" dirty="0"/>
              <a:t> in a condenser to produce small volumes condensate. </a:t>
            </a:r>
            <a:endParaRPr lang="en-US" dirty="0" smtClean="0"/>
          </a:p>
          <a:p>
            <a:r>
              <a:rPr lang="en-US" dirty="0" smtClean="0"/>
              <a:t>A space </a:t>
            </a:r>
            <a:r>
              <a:rPr lang="en-US" dirty="0"/>
              <a:t>is </a:t>
            </a:r>
            <a:r>
              <a:rPr lang="en-US" dirty="0" smtClean="0"/>
              <a:t>thus provided </a:t>
            </a:r>
            <a:r>
              <a:rPr lang="en-US" dirty="0"/>
              <a:t>that is deficient in gas particles. </a:t>
            </a:r>
            <a:endParaRPr lang="en-US" dirty="0" smtClean="0"/>
          </a:p>
          <a:p>
            <a:r>
              <a:rPr lang="en-US" dirty="0" smtClean="0"/>
              <a:t>This </a:t>
            </a:r>
            <a:r>
              <a:rPr lang="en-US" dirty="0"/>
              <a:t>“empty” space is called a vacuum.</a:t>
            </a:r>
          </a:p>
          <a:p>
            <a:r>
              <a:rPr lang="en-US" dirty="0"/>
              <a:t>At 100 </a:t>
            </a:r>
            <a:r>
              <a:rPr lang="en-US" dirty="0" err="1"/>
              <a:t>kPa</a:t>
            </a:r>
            <a:r>
              <a:rPr lang="en-US" dirty="0"/>
              <a:t> 1kg of </a:t>
            </a:r>
            <a:r>
              <a:rPr lang="en-US" dirty="0" err="1"/>
              <a:t>vapour</a:t>
            </a:r>
            <a:r>
              <a:rPr lang="en-US" dirty="0"/>
              <a:t> occupies 1.694 m</a:t>
            </a:r>
            <a:r>
              <a:rPr lang="en-US" baseline="30000" dirty="0"/>
              <a:t>3</a:t>
            </a:r>
            <a:r>
              <a:rPr lang="en-US" dirty="0"/>
              <a:t>. This </a:t>
            </a:r>
            <a:r>
              <a:rPr lang="en-US" dirty="0" err="1"/>
              <a:t>vapour</a:t>
            </a:r>
            <a:r>
              <a:rPr lang="en-US" dirty="0"/>
              <a:t> can only be condensed by 15kg of water. The resultant condensate only occupies 0.001 m</a:t>
            </a:r>
            <a:r>
              <a:rPr lang="en-US" baseline="30000" dirty="0"/>
              <a:t>3</a:t>
            </a:r>
            <a:r>
              <a:rPr lang="en-US" dirty="0"/>
              <a:t>. </a:t>
            </a:r>
            <a:endParaRPr lang="en-US" dirty="0" smtClean="0"/>
          </a:p>
          <a:p>
            <a:r>
              <a:rPr lang="en-US" dirty="0" smtClean="0"/>
              <a:t>The </a:t>
            </a:r>
            <a:r>
              <a:rPr lang="en-US" dirty="0"/>
              <a:t>volume has thus been made 1694 times smaller. </a:t>
            </a:r>
            <a:endParaRPr lang="en-US" dirty="0" smtClean="0"/>
          </a:p>
          <a:p>
            <a:r>
              <a:rPr lang="en-US" dirty="0" smtClean="0"/>
              <a:t>If </a:t>
            </a:r>
            <a:r>
              <a:rPr lang="en-US" dirty="0"/>
              <a:t>we continue to reduce this space by this factor we will create and maintain a vacuum. </a:t>
            </a:r>
            <a:endParaRPr lang="en-US" dirty="0" smtClean="0"/>
          </a:p>
          <a:p>
            <a:r>
              <a:rPr lang="en-US" dirty="0" smtClean="0"/>
              <a:t>This </a:t>
            </a:r>
            <a:r>
              <a:rPr lang="en-US" dirty="0"/>
              <a:t>is the function of a condenser.</a:t>
            </a:r>
          </a:p>
        </p:txBody>
      </p:sp>
    </p:spTree>
    <p:extLst>
      <p:ext uri="{BB962C8B-B14F-4D97-AF65-F5344CB8AC3E}">
        <p14:creationId xmlns:p14="http://schemas.microsoft.com/office/powerpoint/2010/main" val="12158490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457200" y="1600200"/>
            <a:ext cx="8291264" cy="4925144"/>
          </a:xfrm>
          <a:prstGeom prst="rect">
            <a:avLst/>
          </a:prstGeom>
          <a:solidFill>
            <a:schemeClr val="bg1">
              <a:lumMod val="95000"/>
              <a:alpha val="75000"/>
            </a:schemeClr>
          </a:solidFill>
          <a:scene3d>
            <a:camera prst="orthographicFront"/>
            <a:lightRig rig="threePt" dir="t"/>
          </a:scene3d>
          <a:sp3d>
            <a:bevelT/>
          </a:sp3d>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dirty="0"/>
          </a:p>
        </p:txBody>
      </p:sp>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spcBef>
                <a:spcPts val="0"/>
              </a:spcBef>
            </a:pPr>
            <a:r>
              <a:rPr lang="en-US" sz="4400" dirty="0" smtClean="0"/>
              <a:t>Benefits of Boiling under Vacuum</a:t>
            </a:r>
            <a:endParaRPr lang="en-US" sz="4400" dirty="0"/>
          </a:p>
        </p:txBody>
      </p:sp>
      <mc:AlternateContent xmlns:mc="http://schemas.openxmlformats.org/markup-compatibility/2006" xmlns:a14="http://schemas.microsoft.com/office/drawing/2010/main">
        <mc:Choice Requires="a14">
          <p:sp>
            <p:nvSpPr>
              <p:cNvPr id="2" name="Content Placeholder 1"/>
              <p:cNvSpPr>
                <a:spLocks noGrp="1"/>
              </p:cNvSpPr>
              <p:nvPr>
                <p:ph idx="1"/>
              </p:nvPr>
            </p:nvSpPr>
            <p:spPr>
              <a:xfrm>
                <a:off x="457200" y="1600200"/>
                <a:ext cx="8229600" cy="4925144"/>
              </a:xfrm>
            </p:spPr>
            <p:txBody>
              <a:bodyPr>
                <a:normAutofit/>
              </a:bodyPr>
              <a:lstStyle/>
              <a:p>
                <a:pPr lvl="0"/>
                <a:r>
                  <a:rPr lang="en-US" sz="2800" dirty="0" smtClean="0"/>
                  <a:t>Improved </a:t>
                </a:r>
                <a:r>
                  <a:rPr lang="en-US" sz="2800" dirty="0"/>
                  <a:t>heat transfer</a:t>
                </a:r>
              </a:p>
              <a:p>
                <a:pPr lvl="1"/>
                <a:r>
                  <a:rPr lang="en-US" dirty="0"/>
                  <a:t>As the pressure above a liquid decreases (i.e. increase in vacuum), the boiling point of the liquid decreases. </a:t>
                </a:r>
                <a:endParaRPr lang="en-US" dirty="0" smtClean="0"/>
              </a:p>
              <a:p>
                <a:pPr lvl="1"/>
                <a:r>
                  <a:rPr lang="en-US" dirty="0" smtClean="0"/>
                  <a:t>This </a:t>
                </a:r>
                <a:r>
                  <a:rPr lang="en-US" dirty="0"/>
                  <a:t>increases the temperature difference (</a:t>
                </a:r>
                <a14:m>
                  <m:oMath xmlns:m="http://schemas.openxmlformats.org/officeDocument/2006/math">
                    <m:r>
                      <a:rPr lang="en-US" i="1">
                        <a:latin typeface="Cambria Math"/>
                      </a:rPr>
                      <m:t>∆</m:t>
                    </m:r>
                    <m:r>
                      <a:rPr lang="en-US" i="1">
                        <a:latin typeface="Cambria Math"/>
                      </a:rPr>
                      <m:t>𝑇</m:t>
                    </m:r>
                  </m:oMath>
                </a14:m>
                <a:r>
                  <a:rPr lang="en-US" dirty="0"/>
                  <a:t>) between the </a:t>
                </a:r>
                <a:r>
                  <a:rPr lang="en-US" dirty="0" err="1"/>
                  <a:t>vapour</a:t>
                </a:r>
                <a:r>
                  <a:rPr lang="en-US" dirty="0"/>
                  <a:t> and the boiling liquid thus improving the rate of heat transfer.</a:t>
                </a:r>
              </a:p>
              <a:p>
                <a:pPr lvl="0"/>
                <a:r>
                  <a:rPr lang="en-US" sz="2800" dirty="0"/>
                  <a:t>Reduction of inversion and destruction of sucrose </a:t>
                </a:r>
              </a:p>
              <a:p>
                <a:pPr lvl="1"/>
                <a:r>
                  <a:rPr lang="en-US" dirty="0"/>
                  <a:t>A reduced boiling temperature will </a:t>
                </a:r>
                <a:r>
                  <a:rPr lang="en-ZA" dirty="0"/>
                  <a:t>minimise</a:t>
                </a:r>
                <a:r>
                  <a:rPr lang="en-US" dirty="0"/>
                  <a:t> any sucrose destruction.</a:t>
                </a:r>
              </a:p>
            </p:txBody>
          </p:sp>
        </mc:Choice>
        <mc:Fallback xmlns="">
          <p:sp>
            <p:nvSpPr>
              <p:cNvPr id="2" name="Content Placeholder 1"/>
              <p:cNvSpPr>
                <a:spLocks noGrp="1" noRot="1" noChangeAspect="1" noMove="1" noResize="1" noEditPoints="1" noAdjustHandles="1" noChangeArrowheads="1" noChangeShapeType="1" noTextEdit="1"/>
              </p:cNvSpPr>
              <p:nvPr>
                <p:ph idx="1"/>
              </p:nvPr>
            </p:nvSpPr>
            <p:spPr>
              <a:xfrm>
                <a:off x="457200" y="1600200"/>
                <a:ext cx="8229600" cy="4925144"/>
              </a:xfrm>
              <a:blipFill rotWithShape="1">
                <a:blip r:embed="rId2"/>
                <a:stretch>
                  <a:fillRect l="-1259" t="-1115" r="-1704"/>
                </a:stretch>
              </a:blipFill>
            </p:spPr>
            <p:txBody>
              <a:bodyPr/>
              <a:lstStyle/>
              <a:p>
                <a:r>
                  <a:rPr lang="en-US">
                    <a:noFill/>
                  </a:rPr>
                  <a:t> </a:t>
                </a:r>
              </a:p>
            </p:txBody>
          </p:sp>
        </mc:Fallback>
      </mc:AlternateContent>
    </p:spTree>
    <p:extLst>
      <p:ext uri="{BB962C8B-B14F-4D97-AF65-F5344CB8AC3E}">
        <p14:creationId xmlns:p14="http://schemas.microsoft.com/office/powerpoint/2010/main" val="40433175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Condensers</a:t>
            </a:r>
            <a:endParaRPr lang="en-ZA" sz="4800" dirty="0"/>
          </a:p>
        </p:txBody>
      </p:sp>
      <p:sp>
        <p:nvSpPr>
          <p:cNvPr id="5" name="Content Placeholder 2"/>
          <p:cNvSpPr>
            <a:spLocks noGrp="1"/>
          </p:cNvSpPr>
          <p:nvPr>
            <p:ph idx="1"/>
          </p:nvPr>
        </p:nvSpPr>
        <p:spPr>
          <a:xfrm>
            <a:off x="323528" y="1600200"/>
            <a:ext cx="8496944" cy="4997152"/>
          </a:xfrm>
          <a:solidFill>
            <a:schemeClr val="bg1">
              <a:lumMod val="95000"/>
              <a:alpha val="75000"/>
            </a:schemeClr>
          </a:solidFill>
          <a:scene3d>
            <a:camera prst="orthographicFront"/>
            <a:lightRig rig="threePt" dir="t"/>
          </a:scene3d>
          <a:sp3d>
            <a:bevelT/>
          </a:sp3d>
        </p:spPr>
        <p:txBody>
          <a:bodyPr>
            <a:noAutofit/>
          </a:bodyPr>
          <a:lstStyle/>
          <a:p>
            <a:r>
              <a:rPr lang="en-US" sz="1600" dirty="0" smtClean="0"/>
              <a:t>A device </a:t>
            </a:r>
            <a:r>
              <a:rPr lang="en-US" sz="1600" dirty="0"/>
              <a:t>used to condense </a:t>
            </a:r>
            <a:r>
              <a:rPr lang="en-US" sz="1600" dirty="0" err="1"/>
              <a:t>vapour</a:t>
            </a:r>
            <a:r>
              <a:rPr lang="en-US" sz="1600" dirty="0"/>
              <a:t> to liquid. </a:t>
            </a:r>
            <a:endParaRPr lang="en-US" sz="1600" dirty="0" smtClean="0"/>
          </a:p>
          <a:p>
            <a:r>
              <a:rPr lang="en-US" sz="1600" dirty="0" smtClean="0"/>
              <a:t>In sugar factories done </a:t>
            </a:r>
            <a:r>
              <a:rPr lang="en-US" sz="1600" dirty="0"/>
              <a:t>in a counter current condenser vessel. </a:t>
            </a:r>
            <a:endParaRPr lang="en-US" sz="1600" dirty="0" smtClean="0"/>
          </a:p>
          <a:p>
            <a:r>
              <a:rPr lang="en-US" sz="1600" dirty="0" smtClean="0"/>
              <a:t>Action </a:t>
            </a:r>
            <a:r>
              <a:rPr lang="en-US" sz="1600" dirty="0"/>
              <a:t>of cold water on </a:t>
            </a:r>
            <a:r>
              <a:rPr lang="en-US" sz="1600" dirty="0" smtClean="0"/>
              <a:t>hot </a:t>
            </a:r>
            <a:r>
              <a:rPr lang="en-US" sz="1600" dirty="0" err="1"/>
              <a:t>vapour</a:t>
            </a:r>
            <a:r>
              <a:rPr lang="en-US" sz="1600" dirty="0"/>
              <a:t> makes condensation take place.</a:t>
            </a:r>
          </a:p>
          <a:p>
            <a:r>
              <a:rPr lang="en-US" sz="1600" dirty="0"/>
              <a:t>The condenser is made up of series of baffles or perforated plates which cause the water entering at the top of the condenser to form a series of showers or fine rain-like </a:t>
            </a:r>
            <a:r>
              <a:rPr lang="en-US" sz="1600" dirty="0" smtClean="0"/>
              <a:t>droplets - Gives </a:t>
            </a:r>
            <a:r>
              <a:rPr lang="en-US" sz="1600" dirty="0"/>
              <a:t>efficient condensing of the </a:t>
            </a:r>
            <a:r>
              <a:rPr lang="en-US" sz="1600" dirty="0" err="1"/>
              <a:t>vapour</a:t>
            </a:r>
            <a:r>
              <a:rPr lang="en-US" sz="1600" dirty="0"/>
              <a:t> entering at the bottom of the condenser.</a:t>
            </a:r>
          </a:p>
          <a:p>
            <a:r>
              <a:rPr lang="en-US" sz="1600" dirty="0"/>
              <a:t>M</a:t>
            </a:r>
            <a:r>
              <a:rPr lang="en-US" sz="1600" dirty="0" smtClean="0"/>
              <a:t>ore </a:t>
            </a:r>
            <a:r>
              <a:rPr lang="en-US" sz="1600" dirty="0"/>
              <a:t>complete or efficient if the contact between the </a:t>
            </a:r>
            <a:r>
              <a:rPr lang="en-US" sz="1600" dirty="0" err="1"/>
              <a:t>vapour</a:t>
            </a:r>
            <a:r>
              <a:rPr lang="en-US" sz="1600" dirty="0"/>
              <a:t> and water is close</a:t>
            </a:r>
            <a:r>
              <a:rPr lang="en-US" sz="1600" dirty="0" smtClean="0"/>
              <a:t>. Closeness depends </a:t>
            </a:r>
            <a:r>
              <a:rPr lang="en-US" sz="1600" dirty="0" err="1" smtClean="0"/>
              <a:t>ons</a:t>
            </a:r>
            <a:r>
              <a:rPr lang="en-US" sz="1600" dirty="0" smtClean="0"/>
              <a:t>:</a:t>
            </a:r>
            <a:endParaRPr lang="en-US" sz="1600" dirty="0"/>
          </a:p>
          <a:p>
            <a:pPr lvl="1"/>
            <a:r>
              <a:rPr lang="en-US" sz="1600" dirty="0" smtClean="0"/>
              <a:t>Area </a:t>
            </a:r>
            <a:r>
              <a:rPr lang="en-US" sz="1600" dirty="0"/>
              <a:t>of </a:t>
            </a:r>
            <a:r>
              <a:rPr lang="en-US" sz="1600" dirty="0" smtClean="0"/>
              <a:t>contact - </a:t>
            </a:r>
            <a:r>
              <a:rPr lang="en-US" sz="1600" dirty="0"/>
              <a:t>D</a:t>
            </a:r>
            <a:r>
              <a:rPr lang="en-US" sz="1600" dirty="0" smtClean="0"/>
              <a:t>epends </a:t>
            </a:r>
            <a:r>
              <a:rPr lang="en-US" sz="1600" dirty="0"/>
              <a:t>on the path of the water and the size of the drops</a:t>
            </a:r>
            <a:endParaRPr lang="en-US" sz="1600" dirty="0" smtClean="0"/>
          </a:p>
          <a:p>
            <a:pPr lvl="1"/>
            <a:r>
              <a:rPr lang="en-US" sz="1600" dirty="0" smtClean="0"/>
              <a:t>Time </a:t>
            </a:r>
            <a:r>
              <a:rPr lang="en-US" sz="1600" dirty="0"/>
              <a:t>of </a:t>
            </a:r>
            <a:r>
              <a:rPr lang="en-US" sz="1600" dirty="0" smtClean="0"/>
              <a:t>contact - Depends </a:t>
            </a:r>
            <a:r>
              <a:rPr lang="en-US" sz="1600" dirty="0"/>
              <a:t>on the length of the </a:t>
            </a:r>
            <a:r>
              <a:rPr lang="en-US" sz="1600" dirty="0" smtClean="0"/>
              <a:t>condenser, the </a:t>
            </a:r>
            <a:r>
              <a:rPr lang="en-US" sz="1600" dirty="0"/>
              <a:t>number of baffles or the efficiency of the rain plate.</a:t>
            </a:r>
          </a:p>
          <a:p>
            <a:r>
              <a:rPr lang="en-US" sz="1600" dirty="0"/>
              <a:t>The condenser water enters at the top of the condenser and falls under gravity to the </a:t>
            </a:r>
            <a:r>
              <a:rPr lang="en-US" sz="1600" dirty="0" smtClean="0"/>
              <a:t>outlet - </a:t>
            </a:r>
            <a:r>
              <a:rPr lang="en-US" sz="1600" dirty="0"/>
              <a:t>the tail pipe or barometric leg. </a:t>
            </a:r>
            <a:endParaRPr lang="en-US" sz="1600" dirty="0" smtClean="0"/>
          </a:p>
          <a:p>
            <a:r>
              <a:rPr lang="en-US" sz="1600" dirty="0" smtClean="0"/>
              <a:t>The </a:t>
            </a:r>
            <a:r>
              <a:rPr lang="en-US" sz="1600" dirty="0" err="1"/>
              <a:t>vapour</a:t>
            </a:r>
            <a:r>
              <a:rPr lang="en-US" sz="1600" dirty="0"/>
              <a:t> is sucked into the condenser at the bottom by the vacuum created by the condensation taking place and is drawn up through the falling water and condensed. </a:t>
            </a:r>
            <a:endParaRPr lang="en-US" sz="1600" dirty="0" smtClean="0"/>
          </a:p>
          <a:p>
            <a:r>
              <a:rPr lang="en-US" sz="1600" dirty="0" smtClean="0"/>
              <a:t>Some </a:t>
            </a:r>
            <a:r>
              <a:rPr lang="en-US" sz="1600" dirty="0"/>
              <a:t>of the </a:t>
            </a:r>
            <a:r>
              <a:rPr lang="en-US" sz="1600" dirty="0" err="1"/>
              <a:t>vapour</a:t>
            </a:r>
            <a:r>
              <a:rPr lang="en-US" sz="1600" dirty="0"/>
              <a:t> cannot be condensed (</a:t>
            </a:r>
            <a:r>
              <a:rPr lang="en-US" sz="1600" dirty="0" err="1"/>
              <a:t>incondensible</a:t>
            </a:r>
            <a:r>
              <a:rPr lang="en-US" sz="1600" dirty="0"/>
              <a:t> gases) and these gases are removed by the air pump (vacuum pump).</a:t>
            </a:r>
          </a:p>
          <a:p>
            <a:r>
              <a:rPr lang="en-US" sz="1600" dirty="0"/>
              <a:t>C</a:t>
            </a:r>
            <a:r>
              <a:rPr lang="en-US" sz="1600" dirty="0" smtClean="0"/>
              <a:t>ondenser </a:t>
            </a:r>
            <a:r>
              <a:rPr lang="en-US" sz="1600" dirty="0"/>
              <a:t>design is based on the amount of </a:t>
            </a:r>
            <a:r>
              <a:rPr lang="en-US" sz="1600" dirty="0" err="1"/>
              <a:t>vapour</a:t>
            </a:r>
            <a:r>
              <a:rPr lang="en-US" sz="1600" dirty="0"/>
              <a:t> and its temperature.</a:t>
            </a:r>
          </a:p>
        </p:txBody>
      </p:sp>
    </p:spTree>
    <p:extLst>
      <p:ext uri="{BB962C8B-B14F-4D97-AF65-F5344CB8AC3E}">
        <p14:creationId xmlns:p14="http://schemas.microsoft.com/office/powerpoint/2010/main" val="13828241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Condensers (Cont.)</a:t>
            </a:r>
            <a:endParaRPr lang="en-ZA" sz="4800" dirty="0"/>
          </a:p>
        </p:txBody>
      </p:sp>
      <p:sp>
        <p:nvSpPr>
          <p:cNvPr id="5" name="Content Placeholder 2"/>
          <p:cNvSpPr>
            <a:spLocks noGrp="1"/>
          </p:cNvSpPr>
          <p:nvPr>
            <p:ph idx="1"/>
          </p:nvPr>
        </p:nvSpPr>
        <p:spPr>
          <a:xfrm>
            <a:off x="107504" y="1600200"/>
            <a:ext cx="8856984" cy="4925144"/>
          </a:xfrm>
          <a:solidFill>
            <a:schemeClr val="bg1">
              <a:lumMod val="95000"/>
              <a:alpha val="75000"/>
            </a:schemeClr>
          </a:solidFill>
          <a:scene3d>
            <a:camera prst="orthographicFront"/>
            <a:lightRig rig="threePt" dir="t"/>
          </a:scene3d>
          <a:sp3d>
            <a:bevelT/>
          </a:sp3d>
        </p:spPr>
        <p:txBody>
          <a:bodyPr>
            <a:noAutofit/>
          </a:bodyPr>
          <a:lstStyle/>
          <a:p>
            <a:r>
              <a:rPr lang="en-US" sz="2300" dirty="0"/>
              <a:t>V</a:t>
            </a:r>
            <a:r>
              <a:rPr lang="en-US" sz="2300" dirty="0" smtClean="0"/>
              <a:t>acuum </a:t>
            </a:r>
            <a:r>
              <a:rPr lang="en-US" sz="2300" dirty="0"/>
              <a:t>is controlled by adjusting the amount of water entering the condenser.</a:t>
            </a:r>
          </a:p>
          <a:p>
            <a:pPr lvl="1"/>
            <a:r>
              <a:rPr lang="en-US" sz="2300" dirty="0"/>
              <a:t>An increase in the amount of water decreases the pressure (i.e. increases the vacuum), which in turn decreases the boiling temperature of the solution. </a:t>
            </a:r>
            <a:endParaRPr lang="en-US" sz="2300" dirty="0" smtClean="0"/>
          </a:p>
          <a:p>
            <a:pPr lvl="1"/>
            <a:r>
              <a:rPr lang="en-US" sz="2300" dirty="0" smtClean="0"/>
              <a:t>This </a:t>
            </a:r>
            <a:r>
              <a:rPr lang="en-US" sz="2300" dirty="0"/>
              <a:t>increases the rate of evaporation due to a higher temperature difference between the heating </a:t>
            </a:r>
            <a:r>
              <a:rPr lang="en-US" sz="2300" dirty="0" err="1"/>
              <a:t>vapour</a:t>
            </a:r>
            <a:r>
              <a:rPr lang="en-US" sz="2300" dirty="0"/>
              <a:t> and boiling solution. </a:t>
            </a:r>
          </a:p>
          <a:p>
            <a:pPr lvl="1"/>
            <a:r>
              <a:rPr lang="en-US" sz="2300" dirty="0"/>
              <a:t>A decrease in the amount of water increase the pressure (i.e. decreases the vacuum), which in turn increases the boiling temperature of the solution. </a:t>
            </a:r>
            <a:endParaRPr lang="en-US" sz="2300" dirty="0" smtClean="0"/>
          </a:p>
          <a:p>
            <a:pPr lvl="1"/>
            <a:r>
              <a:rPr lang="en-US" sz="2300" dirty="0" smtClean="0"/>
              <a:t>This </a:t>
            </a:r>
            <a:r>
              <a:rPr lang="en-US" sz="2300" dirty="0"/>
              <a:t>decreases the rate of evaporation due to a smaller temperature difference between the heating </a:t>
            </a:r>
            <a:r>
              <a:rPr lang="en-US" sz="2300" dirty="0" err="1"/>
              <a:t>vapour</a:t>
            </a:r>
            <a:r>
              <a:rPr lang="en-US" sz="2300" dirty="0"/>
              <a:t> and the boiling solution</a:t>
            </a:r>
            <a:r>
              <a:rPr lang="en-US" sz="2300" dirty="0" smtClean="0"/>
              <a:t>.</a:t>
            </a:r>
            <a:endParaRPr lang="en-US" sz="2300" dirty="0"/>
          </a:p>
        </p:txBody>
      </p:sp>
    </p:spTree>
    <p:extLst>
      <p:ext uri="{BB962C8B-B14F-4D97-AF65-F5344CB8AC3E}">
        <p14:creationId xmlns:p14="http://schemas.microsoft.com/office/powerpoint/2010/main" val="15642743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Condensers (Cont.)</a:t>
            </a:r>
            <a:endParaRPr lang="en-ZA" sz="4800" dirty="0"/>
          </a:p>
        </p:txBody>
      </p:sp>
      <p:sp>
        <p:nvSpPr>
          <p:cNvPr id="5" name="Content Placeholder 2"/>
          <p:cNvSpPr>
            <a:spLocks noGrp="1"/>
          </p:cNvSpPr>
          <p:nvPr>
            <p:ph idx="1"/>
          </p:nvPr>
        </p:nvSpPr>
        <p:spPr>
          <a:xfrm>
            <a:off x="107504" y="1600200"/>
            <a:ext cx="8856984" cy="4925144"/>
          </a:xfrm>
          <a:solidFill>
            <a:schemeClr val="bg1">
              <a:lumMod val="95000"/>
              <a:alpha val="75000"/>
            </a:schemeClr>
          </a:solidFill>
          <a:scene3d>
            <a:camera prst="orthographicFront"/>
            <a:lightRig rig="threePt" dir="t"/>
          </a:scene3d>
          <a:sp3d>
            <a:bevelT/>
          </a:sp3d>
        </p:spPr>
        <p:txBody>
          <a:bodyPr>
            <a:noAutofit/>
          </a:bodyPr>
          <a:lstStyle/>
          <a:p>
            <a:r>
              <a:rPr lang="en-US" sz="2400" dirty="0" smtClean="0"/>
              <a:t>As </a:t>
            </a:r>
            <a:r>
              <a:rPr lang="en-US" sz="2400" dirty="0"/>
              <a:t>the last evaporator vessel and condenser is under vacuum and the water in the sealing well is at atmospheric pressure there must be a seal to prevent the water in the sealing well from being sucked into the evaporator. </a:t>
            </a:r>
            <a:endParaRPr lang="en-US" sz="2400" dirty="0" smtClean="0"/>
          </a:p>
          <a:p>
            <a:r>
              <a:rPr lang="en-US" sz="2400" dirty="0" smtClean="0"/>
              <a:t>This </a:t>
            </a:r>
            <a:r>
              <a:rPr lang="en-US" sz="2400" dirty="0"/>
              <a:t>is done by means of a barometric leg or tail pipe. </a:t>
            </a:r>
            <a:endParaRPr lang="en-US" sz="2400" dirty="0" smtClean="0"/>
          </a:p>
          <a:p>
            <a:r>
              <a:rPr lang="en-US" sz="2400" dirty="0" smtClean="0"/>
              <a:t>This </a:t>
            </a:r>
            <a:r>
              <a:rPr lang="en-US" sz="2400" dirty="0"/>
              <a:t>tail pipe must be at least 10.4 m long to balance the difference in pressure. </a:t>
            </a:r>
            <a:endParaRPr lang="en-US" sz="2400" dirty="0" smtClean="0"/>
          </a:p>
          <a:p>
            <a:r>
              <a:rPr lang="en-US" sz="2400" dirty="0" smtClean="0"/>
              <a:t>If </a:t>
            </a:r>
            <a:r>
              <a:rPr lang="en-US" sz="2400" dirty="0"/>
              <a:t>the barometric leg is too short the condenser will fill up with the water and possibly flood back into the evaporator.</a:t>
            </a:r>
          </a:p>
          <a:p>
            <a:r>
              <a:rPr lang="en-US" sz="2400" dirty="0"/>
              <a:t>The length of the sealing leg should be greater than the hydrostatic head to allow for a driving head to maintain flow, plus a small safety margin.</a:t>
            </a:r>
          </a:p>
        </p:txBody>
      </p:sp>
    </p:spTree>
    <p:extLst>
      <p:ext uri="{BB962C8B-B14F-4D97-AF65-F5344CB8AC3E}">
        <p14:creationId xmlns:p14="http://schemas.microsoft.com/office/powerpoint/2010/main" val="38871787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a:t>Condensers (Cont.)</a:t>
            </a:r>
          </a:p>
        </p:txBody>
      </p:sp>
      <p:sp>
        <p:nvSpPr>
          <p:cNvPr id="5" name="Content Placeholder 2"/>
          <p:cNvSpPr>
            <a:spLocks noGrp="1"/>
          </p:cNvSpPr>
          <p:nvPr>
            <p:ph idx="1"/>
          </p:nvPr>
        </p:nvSpPr>
        <p:spPr>
          <a:xfrm>
            <a:off x="467544" y="1600200"/>
            <a:ext cx="8136904" cy="4925144"/>
          </a:xfrm>
          <a:solidFill>
            <a:schemeClr val="bg1">
              <a:lumMod val="95000"/>
              <a:alpha val="75000"/>
            </a:schemeClr>
          </a:solidFill>
          <a:scene3d>
            <a:camera prst="orthographicFront"/>
            <a:lightRig rig="threePt" dir="t"/>
          </a:scene3d>
          <a:sp3d>
            <a:bevelT/>
          </a:sp3d>
        </p:spPr>
        <p:txBody>
          <a:bodyPr>
            <a:normAutofit fontScale="55000" lnSpcReduction="20000"/>
          </a:bodyPr>
          <a:lstStyle/>
          <a:p>
            <a:r>
              <a:rPr lang="en-US" sz="3600" dirty="0"/>
              <a:t>A condenser is said to be working well if the approach temperature is low. </a:t>
            </a:r>
            <a:endParaRPr lang="en-US" sz="3600" dirty="0" smtClean="0"/>
          </a:p>
          <a:p>
            <a:r>
              <a:rPr lang="en-US" sz="3600" dirty="0" smtClean="0"/>
              <a:t>The </a:t>
            </a:r>
            <a:r>
              <a:rPr lang="en-US" sz="3600" dirty="0"/>
              <a:t>approach temperature is the difference between the inlet </a:t>
            </a:r>
            <a:r>
              <a:rPr lang="en-US" sz="3600" dirty="0" err="1"/>
              <a:t>vapour</a:t>
            </a:r>
            <a:r>
              <a:rPr lang="en-US" sz="3600" dirty="0"/>
              <a:t> temperature (</a:t>
            </a:r>
            <a:r>
              <a:rPr lang="en-US" sz="3600" dirty="0" err="1"/>
              <a:t>t</a:t>
            </a:r>
            <a:r>
              <a:rPr lang="en-US" sz="3600" baseline="-25000" dirty="0" err="1"/>
              <a:t>v</a:t>
            </a:r>
            <a:r>
              <a:rPr lang="en-US" sz="3600" dirty="0"/>
              <a:t>) and the outlet temperature (t</a:t>
            </a:r>
            <a:r>
              <a:rPr lang="en-US" sz="3600" baseline="-25000" dirty="0"/>
              <a:t>o</a:t>
            </a:r>
            <a:r>
              <a:rPr lang="en-US" sz="3600" dirty="0"/>
              <a:t>) i.e. (</a:t>
            </a:r>
            <a:r>
              <a:rPr lang="en-US" sz="3600" dirty="0" err="1"/>
              <a:t>T</a:t>
            </a:r>
            <a:r>
              <a:rPr lang="en-US" sz="3600" baseline="-25000" dirty="0" err="1"/>
              <a:t>v</a:t>
            </a:r>
            <a:r>
              <a:rPr lang="en-US" sz="3600" dirty="0"/>
              <a:t>-T</a:t>
            </a:r>
            <a:r>
              <a:rPr lang="en-US" sz="3600" baseline="-25000" dirty="0"/>
              <a:t>o</a:t>
            </a:r>
            <a:r>
              <a:rPr lang="en-US" sz="3600" dirty="0"/>
              <a:t>). </a:t>
            </a:r>
            <a:endParaRPr lang="en-US" sz="3600" dirty="0" smtClean="0"/>
          </a:p>
          <a:p>
            <a:r>
              <a:rPr lang="en-US" sz="3600" dirty="0" smtClean="0"/>
              <a:t>The </a:t>
            </a:r>
            <a:r>
              <a:rPr lang="en-US" sz="3600" dirty="0"/>
              <a:t>more water is used the lower t</a:t>
            </a:r>
            <a:r>
              <a:rPr lang="en-US" sz="3600" baseline="-25000" dirty="0"/>
              <a:t>0</a:t>
            </a:r>
            <a:r>
              <a:rPr lang="en-US" sz="3600" dirty="0"/>
              <a:t> becomes. This increases the approach temperature and lowers the condenser efficiency. </a:t>
            </a:r>
            <a:endParaRPr lang="en-US" sz="3600" dirty="0" smtClean="0"/>
          </a:p>
          <a:p>
            <a:r>
              <a:rPr lang="en-US" sz="3600" dirty="0" smtClean="0"/>
              <a:t>Strict </a:t>
            </a:r>
            <a:r>
              <a:rPr lang="en-US" sz="3600" dirty="0"/>
              <a:t>control of the condenser water will ensure that the condenser is working efficiently.</a:t>
            </a:r>
          </a:p>
          <a:p>
            <a:r>
              <a:rPr lang="en-US" sz="3600" dirty="0"/>
              <a:t>The water discharged by the condenser is cooled in cooling towers or cooling ponds before being recycled for re-use in the condenser.</a:t>
            </a:r>
          </a:p>
          <a:p>
            <a:r>
              <a:rPr lang="en-US" sz="3600" dirty="0"/>
              <a:t>As the temperature of the water fed to the condenser increases, so the quantity of water required increases. </a:t>
            </a:r>
            <a:endParaRPr lang="en-US" sz="3600" dirty="0" smtClean="0"/>
          </a:p>
          <a:p>
            <a:r>
              <a:rPr lang="en-US" sz="3600" dirty="0" smtClean="0"/>
              <a:t>This </a:t>
            </a:r>
            <a:r>
              <a:rPr lang="en-US" sz="3600" dirty="0"/>
              <a:t>can lead to a shortage of water which would mean that the condenser cannot be supplied with water at the required rate. </a:t>
            </a:r>
            <a:endParaRPr lang="en-US" sz="3600" dirty="0" smtClean="0"/>
          </a:p>
          <a:p>
            <a:r>
              <a:rPr lang="en-US" sz="3600" dirty="0" smtClean="0"/>
              <a:t>When </a:t>
            </a:r>
            <a:r>
              <a:rPr lang="en-US" sz="3600" dirty="0"/>
              <a:t>this happens the pressure increases (i.e. the vacuum decreases), causing boiling to slow down and results in mixed juice and clear juice tanks filling up.</a:t>
            </a:r>
          </a:p>
          <a:p>
            <a:endParaRPr lang="en-US" dirty="0"/>
          </a:p>
        </p:txBody>
      </p:sp>
    </p:spTree>
    <p:extLst>
      <p:ext uri="{BB962C8B-B14F-4D97-AF65-F5344CB8AC3E}">
        <p14:creationId xmlns:p14="http://schemas.microsoft.com/office/powerpoint/2010/main" val="329204140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D883F3D944B9D242BC2B2B737E9F12DD" ma:contentTypeVersion="0" ma:contentTypeDescription="Create a new document." ma:contentTypeScope="" ma:versionID="ed1326efab41682ffb28ddec26180793">
  <xsd:schema xmlns:xsd="http://www.w3.org/2001/XMLSchema" xmlns:xs="http://www.w3.org/2001/XMLSchema" xmlns:p="http://schemas.microsoft.com/office/2006/metadata/properties" targetNamespace="http://schemas.microsoft.com/office/2006/metadata/properties" ma:root="true" ma:fieldsID="553f2d8843fd2aa64b81f9e8c63a6619">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2A627C8-52A9-4656-840C-E635E1F209C4}"/>
</file>

<file path=customXml/itemProps2.xml><?xml version="1.0" encoding="utf-8"?>
<ds:datastoreItem xmlns:ds="http://schemas.openxmlformats.org/officeDocument/2006/customXml" ds:itemID="{960E7F66-8CF2-4BF5-A8C9-069360F9D7B7}"/>
</file>

<file path=customXml/itemProps3.xml><?xml version="1.0" encoding="utf-8"?>
<ds:datastoreItem xmlns:ds="http://schemas.openxmlformats.org/officeDocument/2006/customXml" ds:itemID="{C44FCD56-E3B5-4A9A-BAB3-A6134B971226}"/>
</file>

<file path=docProps/app.xml><?xml version="1.0" encoding="utf-8"?>
<Properties xmlns="http://schemas.openxmlformats.org/officeDocument/2006/extended-properties" xmlns:vt="http://schemas.openxmlformats.org/officeDocument/2006/docPropsVTypes">
  <Template/>
  <TotalTime>5233</TotalTime>
  <Words>1608</Words>
  <Application>Microsoft Office PowerPoint</Application>
  <PresentationFormat>On-screen Show (4:3)</PresentationFormat>
  <Paragraphs>99</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PowerPoint Presentation</vt:lpstr>
      <vt:lpstr>Background</vt:lpstr>
      <vt:lpstr>Terms used to express pressure</vt:lpstr>
      <vt:lpstr>Creating a Vacuum</vt:lpstr>
      <vt:lpstr>Benefits of Boiling under Vacuum</vt:lpstr>
      <vt:lpstr>Condensers</vt:lpstr>
      <vt:lpstr>Condensers (Cont.)</vt:lpstr>
      <vt:lpstr>Condensers (Cont.)</vt:lpstr>
      <vt:lpstr>Condensers (Cont.)</vt:lpstr>
      <vt:lpstr>Vacuum Pumps</vt:lpstr>
      <vt:lpstr>Vacuum Pumps (cont.)</vt:lpstr>
      <vt:lpstr>Vacuum Pumps (cont.)</vt:lpstr>
      <vt:lpstr>Vacuum Pumps (cont.)</vt:lpstr>
      <vt:lpstr>Cooling Systems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 Merida Roets</dc:creator>
  <cp:lastModifiedBy>User</cp:lastModifiedBy>
  <cp:revision>260</cp:revision>
  <dcterms:created xsi:type="dcterms:W3CDTF">2016-11-15T07:03:29Z</dcterms:created>
  <dcterms:modified xsi:type="dcterms:W3CDTF">2019-04-30T13:34:47Z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0x010100D883F3D944B9D242BC2B2B737E9F12DD</vt:lpwstr>
  </property>
</Properties>
</file>