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8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2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83" r:id="rId2"/>
    <p:sldId id="373" r:id="rId3"/>
    <p:sldId id="512" r:id="rId4"/>
    <p:sldId id="384" r:id="rId5"/>
    <p:sldId id="501" r:id="rId6"/>
    <p:sldId id="386" r:id="rId7"/>
    <p:sldId id="513" r:id="rId8"/>
    <p:sldId id="514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18603FDC-E32A-4AB5-989C-0864C3EAD2B8}" styleName="Themed Style 2 - Accent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375" autoAdjust="0"/>
    <p:restoredTop sz="94582" autoAdjust="0"/>
  </p:normalViewPr>
  <p:slideViewPr>
    <p:cSldViewPr>
      <p:cViewPr>
        <p:scale>
          <a:sx n="66" d="100"/>
          <a:sy n="66" d="100"/>
        </p:scale>
        <p:origin x="-498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customXml" Target="../customXml/item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customXml" Target="../customXml/item2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ustomXml" Target="../customXml/item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/>
          <p:nvPr userDrawn="1"/>
        </p:nvSpPr>
        <p:spPr>
          <a:xfrm>
            <a:off x="395536" y="476672"/>
            <a:ext cx="5544616" cy="1754326"/>
          </a:xfrm>
          <a:prstGeom prst="rect">
            <a:avLst/>
          </a:prstGeom>
          <a:solidFill>
            <a:schemeClr val="bg1">
              <a:lumMod val="75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 wrap="square" rtlCol="0">
            <a:spAutoFit/>
          </a:bodyPr>
          <a:lstStyle/>
          <a:p>
            <a:pPr algn="ctr"/>
            <a:r>
              <a:rPr lang="it-IT" sz="3600" b="1" dirty="0" smtClean="0">
                <a:solidFill>
                  <a:srgbClr val="C00000"/>
                </a:solidFill>
                <a:latin typeface="+mj-lt"/>
              </a:rPr>
              <a:t>NQF 5: OCCUPATIONAL CERTIFICATE: SUGAR PROCESSING CONTROLLER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5" y="5501695"/>
            <a:ext cx="2160240" cy="13340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992423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3D3F1-B886-4AA3-90B5-F60263DF2F6E}" type="datetimeFigureOut">
              <a:rPr lang="en-ZA" smtClean="0"/>
              <a:t>2019/04/30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F74FE-4481-45CF-9C4D-C8C0AA2C6835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3491081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3D3F1-B886-4AA3-90B5-F60263DF2F6E}" type="datetimeFigureOut">
              <a:rPr lang="en-ZA" smtClean="0"/>
              <a:t>2019/04/30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F74FE-4481-45CF-9C4D-C8C0AA2C6835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40583392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3D3F1-B886-4AA3-90B5-F60263DF2F6E}" type="datetimeFigureOut">
              <a:rPr lang="en-ZA" smtClean="0"/>
              <a:t>2019/04/30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F74FE-4481-45CF-9C4D-C8C0AA2C6835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9658310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3D3F1-B886-4AA3-90B5-F60263DF2F6E}" type="datetimeFigureOut">
              <a:rPr lang="en-ZA" smtClean="0"/>
              <a:t>2019/04/30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F74FE-4481-45CF-9C4D-C8C0AA2C6835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5344596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3D3F1-B886-4AA3-90B5-F60263DF2F6E}" type="datetimeFigureOut">
              <a:rPr lang="en-ZA" smtClean="0"/>
              <a:t>2019/04/30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F74FE-4481-45CF-9C4D-C8C0AA2C6835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6228753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3D3F1-B886-4AA3-90B5-F60263DF2F6E}" type="datetimeFigureOut">
              <a:rPr lang="en-ZA" smtClean="0"/>
              <a:t>2019/04/30</a:t>
            </a:fld>
            <a:endParaRPr lang="en-Z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F74FE-4481-45CF-9C4D-C8C0AA2C6835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8600800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3D3F1-B886-4AA3-90B5-F60263DF2F6E}" type="datetimeFigureOut">
              <a:rPr lang="en-ZA" smtClean="0"/>
              <a:t>2019/04/30</a:t>
            </a:fld>
            <a:endParaRPr lang="en-Z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F74FE-4481-45CF-9C4D-C8C0AA2C6835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1366603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3D3F1-B886-4AA3-90B5-F60263DF2F6E}" type="datetimeFigureOut">
              <a:rPr lang="en-ZA" smtClean="0"/>
              <a:t>2019/04/30</a:t>
            </a:fld>
            <a:endParaRPr lang="en-Z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F74FE-4481-45CF-9C4D-C8C0AA2C6835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1992797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3D3F1-B886-4AA3-90B5-F60263DF2F6E}" type="datetimeFigureOut">
              <a:rPr lang="en-ZA" smtClean="0"/>
              <a:t>2019/04/30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F74FE-4481-45CF-9C4D-C8C0AA2C6835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1777520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Z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3D3F1-B886-4AA3-90B5-F60263DF2F6E}" type="datetimeFigureOut">
              <a:rPr lang="en-ZA" smtClean="0"/>
              <a:t>2019/04/30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F74FE-4481-45CF-9C4D-C8C0AA2C6835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8846223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33D3F1-B886-4AA3-90B5-F60263DF2F6E}" type="datetimeFigureOut">
              <a:rPr lang="en-ZA" smtClean="0"/>
              <a:t>2019/04/30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FF74FE-4481-45CF-9C4D-C8C0AA2C6835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4850082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2"/>
          <p:cNvSpPr txBox="1">
            <a:spLocks/>
          </p:cNvSpPr>
          <p:nvPr/>
        </p:nvSpPr>
        <p:spPr>
          <a:xfrm>
            <a:off x="1691680" y="2996952"/>
            <a:ext cx="7056784" cy="2232248"/>
          </a:xfrm>
          <a:prstGeom prst="rect">
            <a:avLst/>
          </a:prstGeom>
          <a:solidFill>
            <a:schemeClr val="bg1">
              <a:lumMod val="85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normAutofit/>
          </a:bodyPr>
          <a:lstStyle>
            <a:lvl1pPr marL="0" indent="0" algn="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b="1" kern="120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2800" dirty="0" smtClean="0">
              <a:solidFill>
                <a:srgbClr val="C0504D">
                  <a:lumMod val="75000"/>
                </a:srgbClr>
              </a:solidFill>
            </a:endParaRPr>
          </a:p>
          <a:p>
            <a:pPr algn="ctr"/>
            <a:r>
              <a:rPr lang="en-US" sz="2800" dirty="0" smtClean="0">
                <a:solidFill>
                  <a:srgbClr val="C0504D">
                    <a:lumMod val="75000"/>
                  </a:srgbClr>
                </a:solidFill>
              </a:rPr>
              <a:t>KNOWLEDGE COMPONENT: MODULE 6: EVAPORATION: </a:t>
            </a:r>
          </a:p>
          <a:p>
            <a:pPr algn="ctr"/>
            <a:r>
              <a:rPr lang="en-US" sz="2800" dirty="0" smtClean="0">
                <a:solidFill>
                  <a:srgbClr val="C0504D">
                    <a:lumMod val="75000"/>
                  </a:srgbClr>
                </a:solidFill>
              </a:rPr>
              <a:t>KT </a:t>
            </a:r>
            <a:r>
              <a:rPr lang="en-US" sz="2800" dirty="0" smtClean="0">
                <a:solidFill>
                  <a:srgbClr val="C0504D">
                    <a:lumMod val="75000"/>
                  </a:srgbClr>
                </a:solidFill>
              </a:rPr>
              <a:t>4: EVAPORATION PROBLEM SOLVING</a:t>
            </a:r>
            <a:endParaRPr lang="en-US" sz="2400" dirty="0" smtClean="0">
              <a:solidFill>
                <a:srgbClr val="C0504D">
                  <a:lumMod val="75000"/>
                </a:srgbClr>
              </a:solidFill>
            </a:endParaRPr>
          </a:p>
          <a:p>
            <a:endParaRPr lang="en-ZA" sz="2400" dirty="0">
              <a:solidFill>
                <a:srgbClr val="C0504D">
                  <a:lumMod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9095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2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426170"/>
          </a:xfrm>
          <a:prstGeom prst="rect">
            <a:avLst/>
          </a:prstGeom>
          <a:solidFill>
            <a:schemeClr val="bg1">
              <a:lumMod val="85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normAutofit fontScale="90000"/>
          </a:bodyPr>
          <a:lstStyle>
            <a:lvl1pPr marL="0" indent="0" algn="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b="1" kern="120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ZA" sz="4800" dirty="0" smtClean="0"/>
              <a:t>Evaporation Problems and Corrective Measures</a:t>
            </a:r>
            <a:endParaRPr lang="en-ZA" sz="4800" dirty="0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251520" y="1844824"/>
            <a:ext cx="8640960" cy="4824536"/>
          </a:xfrm>
          <a:solidFill>
            <a:schemeClr val="bg1">
              <a:lumMod val="95000"/>
              <a:alpha val="75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ZA" sz="2200" b="1" dirty="0"/>
              <a:t>Slack syrup produced by the evaporator could be caused </a:t>
            </a:r>
            <a:r>
              <a:rPr lang="en-ZA" sz="2200" b="1" dirty="0" smtClean="0"/>
              <a:t>by:</a:t>
            </a:r>
          </a:p>
          <a:p>
            <a:pPr lvl="0"/>
            <a:r>
              <a:rPr lang="en-US" sz="2200" dirty="0"/>
              <a:t>A low steam pressure in the </a:t>
            </a:r>
            <a:r>
              <a:rPr lang="en-US" sz="2200" dirty="0" err="1"/>
              <a:t>calandria</a:t>
            </a:r>
            <a:r>
              <a:rPr lang="en-US" sz="2200" dirty="0"/>
              <a:t> of the first vessel. If this pressure is inadequate the total evaporating process throughout the set is slowed down.</a:t>
            </a:r>
          </a:p>
          <a:p>
            <a:pPr lvl="0"/>
            <a:r>
              <a:rPr lang="en-US" sz="2200" dirty="0"/>
              <a:t>Inadequate vacuum in the last vessel. A poor vacuum in the last effect affects the performance of the preceding </a:t>
            </a:r>
            <a:r>
              <a:rPr lang="en-US" sz="2200" dirty="0" smtClean="0"/>
              <a:t>vessels. A </a:t>
            </a:r>
            <a:r>
              <a:rPr lang="en-US" sz="2200" dirty="0"/>
              <a:t>poor vacuum may be due to: </a:t>
            </a:r>
          </a:p>
          <a:p>
            <a:pPr lvl="1"/>
            <a:r>
              <a:rPr lang="en-US" sz="2200" dirty="0"/>
              <a:t>Leaks in the evaporator body and related vacuum piping.</a:t>
            </a:r>
          </a:p>
          <a:p>
            <a:pPr lvl="1"/>
            <a:r>
              <a:rPr lang="en-US" sz="2200" dirty="0"/>
              <a:t>Poor functioning of the vacuum pumps ( </a:t>
            </a:r>
            <a:r>
              <a:rPr lang="en-US" sz="2200" dirty="0" err="1"/>
              <a:t>incondensible</a:t>
            </a:r>
            <a:r>
              <a:rPr lang="en-US" sz="2200" dirty="0"/>
              <a:t> gas pumps).</a:t>
            </a:r>
          </a:p>
          <a:p>
            <a:pPr lvl="1"/>
            <a:r>
              <a:rPr lang="en-US" sz="2200" dirty="0"/>
              <a:t>Insufficient condenser water, which could be due to a shortage of water, or malfunctioning of the condenser water supply pumps.</a:t>
            </a:r>
          </a:p>
          <a:p>
            <a:pPr lvl="1"/>
            <a:r>
              <a:rPr lang="en-US" sz="2200" dirty="0"/>
              <a:t>High condenser water temperature</a:t>
            </a:r>
            <a:r>
              <a:rPr lang="en-US" sz="2200" dirty="0" smtClean="0"/>
              <a:t>.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3970076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2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354162"/>
          </a:xfrm>
          <a:prstGeom prst="rect">
            <a:avLst/>
          </a:prstGeom>
          <a:solidFill>
            <a:schemeClr val="bg1">
              <a:lumMod val="85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normAutofit fontScale="90000"/>
          </a:bodyPr>
          <a:lstStyle>
            <a:lvl1pPr marL="0" indent="0" algn="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b="1" kern="120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ZA" sz="4800" dirty="0" smtClean="0"/>
              <a:t>Evaporation Problems and Corrective Measures (cont.)</a:t>
            </a:r>
            <a:endParaRPr lang="en-ZA" sz="4800" dirty="0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251520" y="1772816"/>
            <a:ext cx="8640960" cy="4896544"/>
          </a:xfrm>
          <a:solidFill>
            <a:schemeClr val="bg1">
              <a:lumMod val="95000"/>
              <a:alpha val="75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ZA" sz="2200" b="1" dirty="0"/>
              <a:t>Slack syrup produced by the evaporator could be caused </a:t>
            </a:r>
            <a:r>
              <a:rPr lang="en-ZA" sz="2200" b="1" dirty="0" smtClean="0"/>
              <a:t>by: (Cont.)</a:t>
            </a:r>
          </a:p>
          <a:p>
            <a:pPr lvl="0"/>
            <a:r>
              <a:rPr lang="en-US" sz="2200" dirty="0"/>
              <a:t>The condensate formed in the </a:t>
            </a:r>
            <a:r>
              <a:rPr lang="en-US" sz="2200" dirty="0" err="1"/>
              <a:t>calandria</a:t>
            </a:r>
            <a:r>
              <a:rPr lang="en-US" sz="2200" dirty="0"/>
              <a:t> is not being removed. </a:t>
            </a:r>
            <a:endParaRPr lang="en-US" sz="2200" dirty="0" smtClean="0"/>
          </a:p>
          <a:p>
            <a:pPr lvl="1"/>
            <a:r>
              <a:rPr lang="en-US" sz="1800" dirty="0" smtClean="0"/>
              <a:t>Poor </a:t>
            </a:r>
            <a:r>
              <a:rPr lang="en-US" sz="1800" dirty="0"/>
              <a:t>heat transfer results from a </a:t>
            </a:r>
            <a:r>
              <a:rPr lang="en-US" sz="1800" dirty="0" err="1"/>
              <a:t>calandria</a:t>
            </a:r>
            <a:r>
              <a:rPr lang="en-US" sz="1800" dirty="0"/>
              <a:t> with accumulated condensate. </a:t>
            </a:r>
            <a:endParaRPr lang="en-US" sz="1800" dirty="0" smtClean="0"/>
          </a:p>
          <a:p>
            <a:pPr lvl="1"/>
            <a:r>
              <a:rPr lang="en-US" sz="1800" dirty="0" smtClean="0"/>
              <a:t>This </a:t>
            </a:r>
            <a:r>
              <a:rPr lang="en-US" sz="1800" dirty="0"/>
              <a:t>condition is normally easily identifiable by the hammering of the water in the </a:t>
            </a:r>
            <a:r>
              <a:rPr lang="en-US" sz="1800" dirty="0" err="1"/>
              <a:t>calandria</a:t>
            </a:r>
            <a:r>
              <a:rPr lang="en-US" sz="1800" dirty="0"/>
              <a:t> or outlet piping.</a:t>
            </a:r>
          </a:p>
          <a:p>
            <a:pPr lvl="0"/>
            <a:r>
              <a:rPr lang="en-US" sz="2200" dirty="0"/>
              <a:t>An accumulation of </a:t>
            </a:r>
            <a:r>
              <a:rPr lang="en-US" sz="2200" dirty="0" err="1"/>
              <a:t>incondensible</a:t>
            </a:r>
            <a:r>
              <a:rPr lang="en-US" sz="2200" dirty="0"/>
              <a:t> gases causes a loss in delta T, which reduces the rate of heat transfer. </a:t>
            </a:r>
            <a:r>
              <a:rPr lang="en-US" sz="2200" dirty="0" err="1"/>
              <a:t>Incondensible</a:t>
            </a:r>
            <a:r>
              <a:rPr lang="en-US" sz="2200" dirty="0"/>
              <a:t> gases should therefore be effectively removed.</a:t>
            </a:r>
          </a:p>
          <a:p>
            <a:pPr lvl="0"/>
            <a:r>
              <a:rPr lang="en-US" sz="2200" dirty="0"/>
              <a:t>The juice or syrup not flowing freely from one vessel to the next. </a:t>
            </a:r>
            <a:endParaRPr lang="en-US" sz="2200" dirty="0" smtClean="0"/>
          </a:p>
          <a:p>
            <a:pPr lvl="1"/>
            <a:r>
              <a:rPr lang="en-US" sz="1800" dirty="0" smtClean="0"/>
              <a:t>Any </a:t>
            </a:r>
            <a:r>
              <a:rPr lang="en-US" sz="1800" dirty="0"/>
              <a:t>obstruction between two vessels can be easily detected by a rise in juice volume in the evaporator preceding the obstruction. </a:t>
            </a:r>
            <a:endParaRPr lang="en-US" sz="1800" dirty="0" smtClean="0"/>
          </a:p>
          <a:p>
            <a:pPr lvl="1"/>
            <a:r>
              <a:rPr lang="en-US" sz="1800" dirty="0" smtClean="0"/>
              <a:t>In </a:t>
            </a:r>
            <a:r>
              <a:rPr lang="en-US" sz="1800" dirty="0"/>
              <a:t>addition, there will be a decrease in the vacuum of the vessel concerned. </a:t>
            </a:r>
            <a:endParaRPr lang="en-US" sz="1800" dirty="0" smtClean="0"/>
          </a:p>
          <a:p>
            <a:pPr lvl="1"/>
            <a:r>
              <a:rPr lang="en-US" sz="1800" dirty="0" smtClean="0"/>
              <a:t>The </a:t>
            </a:r>
            <a:r>
              <a:rPr lang="en-US" sz="1800" dirty="0"/>
              <a:t>increased juice volume causes an imbalance in ratio of juice volume to heating surface, and the evaporation rate reduces in consequence.</a:t>
            </a:r>
          </a:p>
        </p:txBody>
      </p:sp>
    </p:spTree>
    <p:extLst>
      <p:ext uri="{BB962C8B-B14F-4D97-AF65-F5344CB8AC3E}">
        <p14:creationId xmlns:p14="http://schemas.microsoft.com/office/powerpoint/2010/main" val="1359069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solidFill>
            <a:schemeClr val="bg1">
              <a:lumMod val="85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normAutofit fontScale="90000"/>
          </a:bodyPr>
          <a:lstStyle>
            <a:lvl1pPr marL="0" indent="0" algn="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b="1" kern="120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ZA" sz="4800" dirty="0"/>
              <a:t>Evaporation Problems and Corrective Measures (cont.)</a:t>
            </a:r>
            <a:endParaRPr lang="en-ZA" sz="4800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67544" y="1600200"/>
            <a:ext cx="8208912" cy="4925144"/>
          </a:xfrm>
          <a:solidFill>
            <a:schemeClr val="bg1">
              <a:lumMod val="95000"/>
              <a:alpha val="75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ZA" b="1" dirty="0"/>
              <a:t>Slack syrup produced by the evaporator could be caused by: (Cont.)</a:t>
            </a:r>
          </a:p>
          <a:p>
            <a:pPr lvl="0"/>
            <a:r>
              <a:rPr lang="en-US" dirty="0"/>
              <a:t>The vessels being boiled on too high or more often too low a juice volume which will cause a decrease in evaporation rate.</a:t>
            </a:r>
          </a:p>
          <a:p>
            <a:pPr lvl="0"/>
            <a:r>
              <a:rPr lang="en-US" dirty="0"/>
              <a:t>Scale on the evaporator tubes. </a:t>
            </a:r>
            <a:endParaRPr lang="en-US" dirty="0" smtClean="0"/>
          </a:p>
          <a:p>
            <a:pPr lvl="1"/>
            <a:r>
              <a:rPr lang="en-US" dirty="0" smtClean="0"/>
              <a:t>This </a:t>
            </a:r>
            <a:r>
              <a:rPr lang="en-US" dirty="0"/>
              <a:t>reduces the rate of heat transfer. </a:t>
            </a:r>
            <a:endParaRPr lang="en-US" dirty="0" smtClean="0"/>
          </a:p>
          <a:p>
            <a:pPr lvl="1"/>
            <a:r>
              <a:rPr lang="en-US" dirty="0" smtClean="0"/>
              <a:t>Thorough</a:t>
            </a:r>
            <a:r>
              <a:rPr lang="en-US" dirty="0"/>
              <a:t>, regular cleaning is essential.</a:t>
            </a:r>
          </a:p>
          <a:p>
            <a:pPr lvl="0"/>
            <a:r>
              <a:rPr lang="en-US" dirty="0"/>
              <a:t>A </a:t>
            </a:r>
            <a:r>
              <a:rPr lang="en-US" dirty="0" err="1"/>
              <a:t>saveall</a:t>
            </a:r>
            <a:r>
              <a:rPr lang="en-US" dirty="0"/>
              <a:t> blocked with accumulated sugar. </a:t>
            </a:r>
            <a:endParaRPr lang="en-US" dirty="0" smtClean="0"/>
          </a:p>
          <a:p>
            <a:pPr lvl="1"/>
            <a:r>
              <a:rPr lang="en-US" dirty="0" smtClean="0"/>
              <a:t>This </a:t>
            </a:r>
            <a:r>
              <a:rPr lang="en-US" dirty="0"/>
              <a:t>will slow down the </a:t>
            </a:r>
            <a:r>
              <a:rPr lang="en-US" dirty="0" err="1"/>
              <a:t>vapour</a:t>
            </a:r>
            <a:r>
              <a:rPr lang="en-US" dirty="0"/>
              <a:t> flow to the condenser and will affect the vacuum.</a:t>
            </a:r>
          </a:p>
          <a:p>
            <a:pPr lvl="0"/>
            <a:r>
              <a:rPr lang="en-US" dirty="0"/>
              <a:t>Poor operation (irregular or erratic flows etc.).</a:t>
            </a:r>
          </a:p>
        </p:txBody>
      </p:sp>
    </p:spTree>
    <p:extLst>
      <p:ext uri="{BB962C8B-B14F-4D97-AF65-F5344CB8AC3E}">
        <p14:creationId xmlns:p14="http://schemas.microsoft.com/office/powerpoint/2010/main" val="2675567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2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426170"/>
          </a:xfrm>
          <a:prstGeom prst="rect">
            <a:avLst/>
          </a:prstGeom>
          <a:solidFill>
            <a:schemeClr val="bg1">
              <a:lumMod val="85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normAutofit fontScale="90000"/>
          </a:bodyPr>
          <a:lstStyle>
            <a:lvl1pPr marL="0" indent="0" algn="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b="1" kern="120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ZA" sz="4800" dirty="0"/>
              <a:t>Evaporation Problems and Corrective Measures (cont.)</a:t>
            </a:r>
            <a:endParaRPr lang="en-ZA" sz="4800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57200" y="2060848"/>
            <a:ext cx="8291264" cy="4464496"/>
          </a:xfrm>
          <a:solidFill>
            <a:schemeClr val="bg1">
              <a:lumMod val="95000"/>
              <a:alpha val="75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b="1" dirty="0" smtClean="0"/>
              <a:t>Bleed pressure control through:</a:t>
            </a:r>
          </a:p>
          <a:p>
            <a:pPr lvl="0"/>
            <a:r>
              <a:rPr lang="en-US" sz="4000" dirty="0"/>
              <a:t>Floating bleed pressures</a:t>
            </a:r>
          </a:p>
          <a:p>
            <a:pPr lvl="0"/>
            <a:r>
              <a:rPr lang="en-US" sz="4000" dirty="0"/>
              <a:t>Let-down from exhaust</a:t>
            </a:r>
          </a:p>
          <a:p>
            <a:pPr lvl="0"/>
            <a:r>
              <a:rPr lang="en-US" sz="4000" dirty="0"/>
              <a:t>Adjustment of exhaust pressure</a:t>
            </a:r>
          </a:p>
          <a:p>
            <a:pPr lvl="0"/>
            <a:r>
              <a:rPr lang="en-US" sz="4000" dirty="0"/>
              <a:t>Throttling of </a:t>
            </a:r>
            <a:r>
              <a:rPr lang="en-US" sz="4000" dirty="0" smtClean="0"/>
              <a:t>tail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215849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2"/>
          <p:cNvSpPr txBox="1">
            <a:spLocks/>
          </p:cNvSpPr>
          <p:nvPr/>
        </p:nvSpPr>
        <p:spPr>
          <a:xfrm>
            <a:off x="457200" y="1600200"/>
            <a:ext cx="8291264" cy="4925144"/>
          </a:xfrm>
          <a:prstGeom prst="rect">
            <a:avLst/>
          </a:prstGeom>
          <a:solidFill>
            <a:schemeClr val="bg1">
              <a:lumMod val="95000"/>
              <a:alpha val="75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p:sp>
        <p:nvSpPr>
          <p:cNvPr id="4" name="Subtitle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solidFill>
            <a:schemeClr val="bg1">
              <a:lumMod val="85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noAutofit/>
          </a:bodyPr>
          <a:lstStyle>
            <a:lvl1pPr marL="0" indent="0" algn="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b="1" kern="120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spcBef>
                <a:spcPts val="0"/>
              </a:spcBef>
            </a:pPr>
            <a:r>
              <a:rPr lang="en-ZA" sz="4400" dirty="0"/>
              <a:t>Evaporation Problems and Corrective Measures (cont.)</a:t>
            </a:r>
            <a:endParaRPr lang="en-US" sz="44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b="1" dirty="0"/>
              <a:t>Bleed pressure control </a:t>
            </a:r>
            <a:r>
              <a:rPr lang="en-US" sz="2800" b="1" dirty="0" smtClean="0"/>
              <a:t>through</a:t>
            </a:r>
            <a:r>
              <a:rPr lang="en-US" sz="2800" b="1" dirty="0"/>
              <a:t> </a:t>
            </a:r>
            <a:r>
              <a:rPr lang="en-US" sz="2800" b="1" dirty="0" smtClean="0"/>
              <a:t>“Cascade </a:t>
            </a:r>
            <a:r>
              <a:rPr lang="en-US" sz="2800" b="1" dirty="0"/>
              <a:t>Back” Control</a:t>
            </a:r>
            <a:endParaRPr lang="en-US" sz="2800" dirty="0"/>
          </a:p>
          <a:p>
            <a:r>
              <a:rPr lang="en-US" sz="2800" b="1" dirty="0"/>
              <a:t>Roberts Vessel</a:t>
            </a:r>
            <a:endParaRPr lang="en-US" sz="2800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8456" y="3108243"/>
            <a:ext cx="6768752" cy="32957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43317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2"/>
          <p:cNvSpPr txBox="1">
            <a:spLocks/>
          </p:cNvSpPr>
          <p:nvPr/>
        </p:nvSpPr>
        <p:spPr>
          <a:xfrm>
            <a:off x="457200" y="1600200"/>
            <a:ext cx="8291264" cy="4925144"/>
          </a:xfrm>
          <a:prstGeom prst="rect">
            <a:avLst/>
          </a:prstGeom>
          <a:solidFill>
            <a:schemeClr val="bg1">
              <a:lumMod val="95000"/>
              <a:alpha val="75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p:sp>
        <p:nvSpPr>
          <p:cNvPr id="4" name="Subtitle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solidFill>
            <a:schemeClr val="bg1">
              <a:lumMod val="85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noAutofit/>
          </a:bodyPr>
          <a:lstStyle>
            <a:lvl1pPr marL="0" indent="0" algn="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b="1" kern="120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spcBef>
                <a:spcPts val="0"/>
              </a:spcBef>
            </a:pPr>
            <a:r>
              <a:rPr lang="en-ZA" sz="4400" dirty="0"/>
              <a:t>Evaporation Problems and Corrective Measures (cont.)</a:t>
            </a:r>
            <a:endParaRPr lang="en-US" sz="44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b="1" dirty="0"/>
              <a:t>Bleed pressure control </a:t>
            </a:r>
            <a:r>
              <a:rPr lang="en-US" sz="2800" b="1" dirty="0" smtClean="0"/>
              <a:t>through</a:t>
            </a:r>
            <a:r>
              <a:rPr lang="en-US" sz="2800" b="1" dirty="0"/>
              <a:t> </a:t>
            </a:r>
            <a:r>
              <a:rPr lang="en-US" sz="2800" b="1" dirty="0" smtClean="0"/>
              <a:t>“Cascade </a:t>
            </a:r>
            <a:r>
              <a:rPr lang="en-US" sz="2800" b="1" dirty="0"/>
              <a:t>Back” Control</a:t>
            </a:r>
            <a:endParaRPr lang="en-US" sz="2800" dirty="0"/>
          </a:p>
          <a:p>
            <a:r>
              <a:rPr lang="en-US" sz="2800" b="1" dirty="0"/>
              <a:t>One </a:t>
            </a:r>
            <a:r>
              <a:rPr lang="en-US" sz="2800" b="1" dirty="0" err="1"/>
              <a:t>Kestner</a:t>
            </a:r>
            <a:r>
              <a:rPr lang="en-US" sz="2800" b="1" dirty="0"/>
              <a:t> + Roberts vessel</a:t>
            </a:r>
            <a:endParaRPr lang="en-US" sz="2800" dirty="0"/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3068960"/>
            <a:ext cx="6408712" cy="32672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49930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2"/>
          <p:cNvSpPr txBox="1">
            <a:spLocks/>
          </p:cNvSpPr>
          <p:nvPr/>
        </p:nvSpPr>
        <p:spPr>
          <a:xfrm>
            <a:off x="457200" y="1600200"/>
            <a:ext cx="8291264" cy="4925144"/>
          </a:xfrm>
          <a:prstGeom prst="rect">
            <a:avLst/>
          </a:prstGeom>
          <a:solidFill>
            <a:schemeClr val="bg1">
              <a:lumMod val="95000"/>
              <a:alpha val="75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p:sp>
        <p:nvSpPr>
          <p:cNvPr id="4" name="Subtitle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solidFill>
            <a:schemeClr val="bg1">
              <a:lumMod val="85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noAutofit/>
          </a:bodyPr>
          <a:lstStyle>
            <a:lvl1pPr marL="0" indent="0" algn="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b="1" kern="120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spcBef>
                <a:spcPts val="0"/>
              </a:spcBef>
            </a:pPr>
            <a:r>
              <a:rPr lang="en-ZA" sz="4400" dirty="0"/>
              <a:t>Evaporation Problems and Corrective Measures (cont.)</a:t>
            </a:r>
            <a:endParaRPr lang="en-US" sz="44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/>
          </a:bodyPr>
          <a:lstStyle/>
          <a:p>
            <a:r>
              <a:rPr lang="en-US" sz="2800" b="1" dirty="0"/>
              <a:t>Bleed pressure control </a:t>
            </a:r>
            <a:r>
              <a:rPr lang="en-US" sz="2800" b="1" dirty="0" smtClean="0"/>
              <a:t>through</a:t>
            </a:r>
            <a:r>
              <a:rPr lang="en-US" sz="2800" b="1" dirty="0"/>
              <a:t> </a:t>
            </a:r>
            <a:r>
              <a:rPr lang="en-US" sz="2800" b="1" dirty="0"/>
              <a:t>“Cascade Forward” Control </a:t>
            </a:r>
            <a:endParaRPr lang="en-US" sz="2800" dirty="0"/>
          </a:p>
          <a:p>
            <a:r>
              <a:rPr lang="en-US" sz="2800" b="1" dirty="0"/>
              <a:t>Two </a:t>
            </a:r>
            <a:r>
              <a:rPr lang="en-US" sz="2800" b="1" dirty="0" err="1"/>
              <a:t>Kestners</a:t>
            </a:r>
            <a:r>
              <a:rPr lang="en-US" sz="2800" b="1" dirty="0"/>
              <a:t> + Roberts vessels</a:t>
            </a:r>
            <a:endParaRPr lang="en-US" sz="2800" dirty="0"/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4787" y="3068960"/>
            <a:ext cx="6194425" cy="3371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54580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883F3D944B9D242BC2B2B737E9F12DD" ma:contentTypeVersion="0" ma:contentTypeDescription="Create a new document." ma:contentTypeScope="" ma:versionID="ed1326efab41682ffb28ddec26180793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553f2d8843fd2aa64b81f9e8c63a6619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52036668-A6E6-41DC-9893-0D69ED805A82}"/>
</file>

<file path=customXml/itemProps2.xml><?xml version="1.0" encoding="utf-8"?>
<ds:datastoreItem xmlns:ds="http://schemas.openxmlformats.org/officeDocument/2006/customXml" ds:itemID="{1C17699A-91F7-4247-93F4-F85A761D5BF0}"/>
</file>

<file path=customXml/itemProps3.xml><?xml version="1.0" encoding="utf-8"?>
<ds:datastoreItem xmlns:ds="http://schemas.openxmlformats.org/officeDocument/2006/customXml" ds:itemID="{4EAC7742-A8D3-4370-BEB8-39E19A5FD9BF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5247</TotalTime>
  <Words>492</Words>
  <Application>Microsoft Office PowerPoint</Application>
  <PresentationFormat>On-screen Show (4:3)</PresentationFormat>
  <Paragraphs>45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PowerPoint Presentation</vt:lpstr>
      <vt:lpstr>Evaporation Problems and Corrective Measures</vt:lpstr>
      <vt:lpstr>Evaporation Problems and Corrective Measures (cont.)</vt:lpstr>
      <vt:lpstr>Evaporation Problems and Corrective Measures (cont.)</vt:lpstr>
      <vt:lpstr>Evaporation Problems and Corrective Measures (cont.)</vt:lpstr>
      <vt:lpstr>Evaporation Problems and Corrective Measures (cont.)</vt:lpstr>
      <vt:lpstr>Evaporation Problems and Corrective Measures (cont.)</vt:lpstr>
      <vt:lpstr>Evaporation Problems and Corrective Measures (cont.)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Dr Merida Roets</dc:creator>
  <cp:lastModifiedBy>User</cp:lastModifiedBy>
  <cp:revision>262</cp:revision>
  <dcterms:created xsi:type="dcterms:W3CDTF">2016-11-15T07:03:29Z</dcterms:created>
  <dcterms:modified xsi:type="dcterms:W3CDTF">2019-04-30T13:31:47Z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0x010100D883F3D944B9D242BC2B2B737E9F12DD</vt:lpwstr>
  </property>
</Properties>
</file>