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73" r:id="rId3"/>
    <p:sldId id="384" r:id="rId4"/>
    <p:sldId id="386" r:id="rId5"/>
    <p:sldId id="292" r:id="rId6"/>
    <p:sldId id="404" r:id="rId7"/>
    <p:sldId id="336" r:id="rId8"/>
    <p:sldId id="335" r:id="rId9"/>
    <p:sldId id="416" r:id="rId10"/>
    <p:sldId id="417" r:id="rId11"/>
    <p:sldId id="418" r:id="rId12"/>
    <p:sldId id="391" r:id="rId13"/>
    <p:sldId id="495" r:id="rId14"/>
    <p:sldId id="419" r:id="rId15"/>
    <p:sldId id="501" r:id="rId16"/>
    <p:sldId id="496" r:id="rId17"/>
    <p:sldId id="392" r:id="rId18"/>
    <p:sldId id="395" r:id="rId19"/>
    <p:sldId id="397" r:id="rId20"/>
    <p:sldId id="502" r:id="rId21"/>
    <p:sldId id="503" r:id="rId22"/>
    <p:sldId id="504" r:id="rId23"/>
    <p:sldId id="505" r:id="rId24"/>
    <p:sldId id="405" r:id="rId25"/>
    <p:sldId id="506" r:id="rId26"/>
    <p:sldId id="497" r:id="rId27"/>
    <p:sldId id="406" r:id="rId28"/>
    <p:sldId id="507" r:id="rId29"/>
    <p:sldId id="498" r:id="rId30"/>
    <p:sldId id="407" r:id="rId31"/>
    <p:sldId id="499" r:id="rId32"/>
    <p:sldId id="411" r:id="rId33"/>
    <p:sldId id="509" r:id="rId34"/>
    <p:sldId id="510" r:id="rId35"/>
    <p:sldId id="511" r:id="rId36"/>
    <p:sldId id="512" r:id="rId37"/>
    <p:sldId id="513" r:id="rId38"/>
    <p:sldId id="508" r:id="rId39"/>
    <p:sldId id="514" r:id="rId40"/>
    <p:sldId id="515" r:id="rId41"/>
    <p:sldId id="516" r:id="rId42"/>
    <p:sldId id="409" r:id="rId43"/>
    <p:sldId id="410" r:id="rId44"/>
    <p:sldId id="41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5" autoAdjust="0"/>
    <p:restoredTop sz="94582" autoAdjust="0"/>
  </p:normalViewPr>
  <p:slideViewPr>
    <p:cSldViewPr>
      <p:cViewPr>
        <p:scale>
          <a:sx n="66" d="100"/>
          <a:sy n="66" d="100"/>
        </p:scale>
        <p:origin x="-72"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2019/05/02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2019/05/02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2019/05/02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2019/05/02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2019/05/02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2019/05/02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2996952"/>
            <a:ext cx="7056784" cy="2232248"/>
          </a:xfrm>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COMPONENT: MODULE </a:t>
            </a:r>
            <a:r>
              <a:rPr lang="en-US" sz="2800" dirty="0" smtClean="0">
                <a:solidFill>
                  <a:srgbClr val="C0504D">
                    <a:lumMod val="75000"/>
                  </a:srgbClr>
                </a:solidFill>
              </a:rPr>
              <a:t>7: </a:t>
            </a:r>
          </a:p>
          <a:p>
            <a:pPr algn="ctr"/>
            <a:r>
              <a:rPr lang="en-US" sz="2800" dirty="0" smtClean="0">
                <a:solidFill>
                  <a:srgbClr val="C0504D">
                    <a:lumMod val="75000"/>
                  </a:srgbClr>
                </a:solidFill>
              </a:rPr>
              <a:t>PAN BOILING: </a:t>
            </a:r>
            <a:endParaRPr lang="en-US" sz="2800" dirty="0" smtClean="0">
              <a:solidFill>
                <a:srgbClr val="C0504D">
                  <a:lumMod val="75000"/>
                </a:srgbClr>
              </a:solidFill>
            </a:endParaRPr>
          </a:p>
          <a:p>
            <a:pPr algn="ctr"/>
            <a:r>
              <a:rPr lang="en-US" sz="2800" dirty="0" smtClean="0">
                <a:solidFill>
                  <a:srgbClr val="C0504D">
                    <a:lumMod val="75000"/>
                  </a:srgbClr>
                </a:solidFill>
              </a:rPr>
              <a:t>KT 1: </a:t>
            </a:r>
            <a:r>
              <a:rPr lang="en-US" sz="2800" dirty="0" smtClean="0">
                <a:solidFill>
                  <a:srgbClr val="C0504D">
                    <a:lumMod val="75000"/>
                  </a:srgbClr>
                </a:solidFill>
              </a:rPr>
              <a:t>THEORY OF CRYSTALLISATION</a:t>
            </a:r>
            <a:endParaRPr lang="en-US" sz="2800" dirty="0" smtClean="0">
              <a:solidFill>
                <a:srgbClr val="C0504D">
                  <a:lumMod val="75000"/>
                </a:srgbClr>
              </a:solidFill>
            </a:endParaRPr>
          </a:p>
          <a:p>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Solutions (cont.)</a:t>
            </a:r>
            <a:endParaRPr lang="en-ZA" sz="4800" dirty="0"/>
          </a:p>
        </p:txBody>
      </p:sp>
      <p:sp>
        <p:nvSpPr>
          <p:cNvPr id="5" name="Content Placeholder 2"/>
          <p:cNvSpPr>
            <a:spLocks noGrp="1"/>
          </p:cNvSpPr>
          <p:nvPr>
            <p:ph idx="1"/>
          </p:nvPr>
        </p:nvSpPr>
        <p:spPr>
          <a:xfrm>
            <a:off x="457200" y="1628800"/>
            <a:ext cx="8291264" cy="4824536"/>
          </a:xfrm>
          <a:solidFill>
            <a:schemeClr val="bg1">
              <a:lumMod val="95000"/>
              <a:alpha val="75000"/>
            </a:schemeClr>
          </a:solidFill>
          <a:scene3d>
            <a:camera prst="orthographicFront"/>
            <a:lightRig rig="threePt" dir="t"/>
          </a:scene3d>
          <a:sp3d>
            <a:bevelT/>
          </a:sp3d>
        </p:spPr>
        <p:txBody>
          <a:bodyPr>
            <a:noAutofit/>
          </a:bodyPr>
          <a:lstStyle/>
          <a:p>
            <a:r>
              <a:rPr lang="en-US" sz="2000" dirty="0"/>
              <a:t>Different supersaturation zones exist that are determined by the sucrose concentration (i.e. sucrose/100g water) and by the temperature of the solution</a:t>
            </a:r>
            <a:r>
              <a:rPr lang="en-US" sz="2000" dirty="0" smtClean="0"/>
              <a:t>.</a:t>
            </a:r>
          </a:p>
          <a:p>
            <a:pPr marL="0" indent="0" algn="ctr">
              <a:buNone/>
            </a:pPr>
            <a:r>
              <a:rPr lang="en-ZA" sz="2800" b="1" dirty="0"/>
              <a:t>ZONES OF </a:t>
            </a:r>
            <a:r>
              <a:rPr lang="en-ZA" sz="2800" b="1" dirty="0" smtClean="0"/>
              <a:t>SATURATION</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833" y="3140968"/>
            <a:ext cx="613551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542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a:t>Solutions (cont.)</a:t>
            </a:r>
            <a:endParaRPr lang="en-ZA" sz="5400" dirty="0"/>
          </a:p>
        </p:txBody>
      </p:sp>
      <p:sp>
        <p:nvSpPr>
          <p:cNvPr id="5" name="Content Placeholder 2"/>
          <p:cNvSpPr>
            <a:spLocks noGrp="1"/>
          </p:cNvSpPr>
          <p:nvPr>
            <p:ph idx="1"/>
          </p:nvPr>
        </p:nvSpPr>
        <p:spPr>
          <a:xfrm>
            <a:off x="457200" y="1628800"/>
            <a:ext cx="8219256" cy="48245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200" dirty="0"/>
              <a:t>Three zones of supersaturation are defined for pure sucrose solution:</a:t>
            </a:r>
          </a:p>
          <a:p>
            <a:pPr lvl="0"/>
            <a:r>
              <a:rPr lang="en-US" sz="2200" b="1" dirty="0"/>
              <a:t>Unsaturated or stable zone (</a:t>
            </a:r>
            <a:r>
              <a:rPr lang="en-US" sz="2200" b="1" dirty="0" smtClean="0"/>
              <a:t>SSC&lt;1.000)</a:t>
            </a:r>
            <a:r>
              <a:rPr lang="en-US" sz="2200" dirty="0"/>
              <a:t> </a:t>
            </a:r>
            <a:r>
              <a:rPr lang="en-US" sz="2200" dirty="0" smtClean="0"/>
              <a:t>: Crystals </a:t>
            </a:r>
            <a:r>
              <a:rPr lang="en-US" sz="2200" dirty="0"/>
              <a:t>dissolve and all sucrose is in solution.</a:t>
            </a:r>
          </a:p>
          <a:p>
            <a:pPr lvl="0"/>
            <a:r>
              <a:rPr lang="en-US" sz="2200" b="1" dirty="0"/>
              <a:t>Metastable zone (1.00&lt;SSC&lt;1.20</a:t>
            </a:r>
            <a:r>
              <a:rPr lang="en-US" sz="2200" b="1" dirty="0" smtClean="0"/>
              <a:t>) : </a:t>
            </a:r>
            <a:r>
              <a:rPr lang="en-US" sz="2200" dirty="0" smtClean="0"/>
              <a:t>At </a:t>
            </a:r>
            <a:r>
              <a:rPr lang="en-US" sz="2200" dirty="0"/>
              <a:t>concentrations that fall in the metastable zone any sucrose crystal present will continue to grow until the concentration falls to the level at which the solution is just saturated.</a:t>
            </a:r>
          </a:p>
          <a:p>
            <a:pPr lvl="0"/>
            <a:r>
              <a:rPr lang="en-US" sz="2200" b="1" dirty="0"/>
              <a:t>Intermediate zone (1.20&lt;SSC&lt;1.3</a:t>
            </a:r>
            <a:r>
              <a:rPr lang="en-US" sz="2200" b="1" dirty="0" smtClean="0"/>
              <a:t>) : </a:t>
            </a:r>
            <a:r>
              <a:rPr lang="en-US" sz="2200" dirty="0" smtClean="0"/>
              <a:t>At </a:t>
            </a:r>
            <a:r>
              <a:rPr lang="en-US" sz="2200" dirty="0"/>
              <a:t>concentrations that fall in the intermediate zone crystals will not only grow, but new crystals will form in the presence of other crystals.</a:t>
            </a:r>
          </a:p>
          <a:p>
            <a:pPr lvl="0"/>
            <a:r>
              <a:rPr lang="en-US" sz="2200" b="1" dirty="0"/>
              <a:t>Labile zone (SSC&gt;1.3</a:t>
            </a:r>
            <a:r>
              <a:rPr lang="en-US" sz="2200" b="1" dirty="0" smtClean="0"/>
              <a:t>) : </a:t>
            </a:r>
            <a:r>
              <a:rPr lang="en-US" sz="2200" dirty="0" smtClean="0"/>
              <a:t>At </a:t>
            </a:r>
            <a:r>
              <a:rPr lang="en-US" sz="2200" dirty="0"/>
              <a:t>concentrations which fall in the labile zone, new crystals will from spontaneously. Crystal growth will be rapid.</a:t>
            </a:r>
            <a:endParaRPr lang="en-US" sz="2200" dirty="0"/>
          </a:p>
        </p:txBody>
      </p:sp>
    </p:spTree>
    <p:extLst>
      <p:ext uri="{BB962C8B-B14F-4D97-AF65-F5344CB8AC3E}">
        <p14:creationId xmlns:p14="http://schemas.microsoft.com/office/powerpoint/2010/main" val="2829662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500" dirty="0" smtClean="0"/>
              <a:t>Affect of Purity on Saturation</a:t>
            </a:r>
            <a:endParaRPr lang="en-ZA" sz="4500" dirty="0"/>
          </a:p>
        </p:txBody>
      </p:sp>
      <p:sp>
        <p:nvSpPr>
          <p:cNvPr id="5" name="Content Placeholder 2"/>
          <p:cNvSpPr>
            <a:spLocks noGrp="1"/>
          </p:cNvSpPr>
          <p:nvPr>
            <p:ph idx="1"/>
          </p:nvPr>
        </p:nvSpPr>
        <p:spPr>
          <a:xfrm>
            <a:off x="251520" y="1628800"/>
            <a:ext cx="8568952" cy="5040560"/>
          </a:xfrm>
          <a:solidFill>
            <a:schemeClr val="bg1">
              <a:lumMod val="95000"/>
              <a:alpha val="75000"/>
            </a:schemeClr>
          </a:solidFill>
          <a:scene3d>
            <a:camera prst="orthographicFront"/>
            <a:lightRig rig="threePt" dir="t"/>
          </a:scene3d>
          <a:sp3d>
            <a:bevelT/>
          </a:sp3d>
        </p:spPr>
        <p:txBody>
          <a:bodyPr>
            <a:noAutofit/>
          </a:bodyPr>
          <a:lstStyle/>
          <a:p>
            <a:r>
              <a:rPr lang="en-US" sz="2400" dirty="0"/>
              <a:t>For pure sucrose solutions the approximate widths of the zones of supersaturation are:</a:t>
            </a:r>
          </a:p>
          <a:p>
            <a:pPr marL="0" indent="0" algn="ctr">
              <a:buNone/>
            </a:pPr>
            <a:r>
              <a:rPr lang="en-US" sz="2400" dirty="0"/>
              <a:t>Metastable zone		1.00&lt;SSC&lt;1.20</a:t>
            </a:r>
          </a:p>
          <a:p>
            <a:pPr marL="0" indent="0" algn="ctr">
              <a:buNone/>
            </a:pPr>
            <a:r>
              <a:rPr lang="en-US" sz="2400" dirty="0"/>
              <a:t>Intermediate zone		1.20&lt;SSC&lt;1.30</a:t>
            </a:r>
          </a:p>
          <a:p>
            <a:pPr marL="0" indent="0" algn="ctr">
              <a:buNone/>
            </a:pPr>
            <a:r>
              <a:rPr lang="en-US" sz="2400" dirty="0"/>
              <a:t>Labile zone			        SSC&gt;1.3</a:t>
            </a:r>
          </a:p>
          <a:p>
            <a:r>
              <a:rPr lang="en-US" sz="2400" dirty="0"/>
              <a:t>In the case of impure sucrose solutions the band widths are larger. The presence of other compounds in a sucrose solution may increase or decrease the solubility of the sucrose.</a:t>
            </a:r>
          </a:p>
          <a:p>
            <a:r>
              <a:rPr lang="en-US" sz="2400" dirty="0"/>
              <a:t>In the case of invert sugar, which consists of equal amounts of glucose and fructose, the solubility of sucrose is reduced. This means that less sucrose is able to dissolve before saturation is reached.</a:t>
            </a:r>
          </a:p>
        </p:txBody>
      </p:sp>
    </p:spTree>
    <p:extLst>
      <p:ext uri="{BB962C8B-B14F-4D97-AF65-F5344CB8AC3E}">
        <p14:creationId xmlns:p14="http://schemas.microsoft.com/office/powerpoint/2010/main" val="746438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200" dirty="0"/>
              <a:t>Affect of Purity on </a:t>
            </a:r>
            <a:r>
              <a:rPr lang="en-ZA" sz="4200" dirty="0" smtClean="0"/>
              <a:t>Saturation (cont.)</a:t>
            </a:r>
            <a:endParaRPr lang="en-ZA" sz="4200" dirty="0"/>
          </a:p>
        </p:txBody>
      </p:sp>
      <p:sp>
        <p:nvSpPr>
          <p:cNvPr id="5" name="Content Placeholder 2"/>
          <p:cNvSpPr>
            <a:spLocks noGrp="1"/>
          </p:cNvSpPr>
          <p:nvPr>
            <p:ph idx="1"/>
          </p:nvPr>
        </p:nvSpPr>
        <p:spPr>
          <a:xfrm>
            <a:off x="467544" y="1700808"/>
            <a:ext cx="8280920" cy="4824536"/>
          </a:xfrm>
          <a:solidFill>
            <a:schemeClr val="bg1">
              <a:lumMod val="95000"/>
              <a:alpha val="75000"/>
            </a:schemeClr>
          </a:solidFill>
          <a:scene3d>
            <a:camera prst="orthographicFront"/>
            <a:lightRig rig="threePt" dir="t"/>
          </a:scene3d>
          <a:sp3d>
            <a:bevelT/>
          </a:sp3d>
        </p:spPr>
        <p:txBody>
          <a:bodyPr>
            <a:noAutofit/>
          </a:bodyPr>
          <a:lstStyle/>
          <a:p>
            <a:r>
              <a:rPr lang="en-US" sz="2300" dirty="0" smtClean="0"/>
              <a:t>Inorganic </a:t>
            </a:r>
            <a:r>
              <a:rPr lang="en-US" sz="2300" dirty="0"/>
              <a:t>salts </a:t>
            </a:r>
            <a:r>
              <a:rPr lang="en-US" sz="2300" dirty="0" smtClean="0"/>
              <a:t>increase </a:t>
            </a:r>
            <a:r>
              <a:rPr lang="en-US" sz="2300" dirty="0"/>
              <a:t>the solubility of sucrose in aqueous </a:t>
            </a:r>
            <a:r>
              <a:rPr lang="en-US" sz="2300" dirty="0" smtClean="0"/>
              <a:t>solution - more </a:t>
            </a:r>
            <a:r>
              <a:rPr lang="en-US" sz="2300" dirty="0"/>
              <a:t>sucrose is able to dissolve before saturation is reached. </a:t>
            </a:r>
            <a:endParaRPr lang="en-US" sz="2300" dirty="0" smtClean="0"/>
          </a:p>
          <a:p>
            <a:r>
              <a:rPr lang="en-US" sz="2300" dirty="0" smtClean="0"/>
              <a:t>The </a:t>
            </a:r>
            <a:r>
              <a:rPr lang="en-US" sz="2300" dirty="0"/>
              <a:t>concentration of sucrose at saturation point is thus greater if inorganic salts are present in solution. </a:t>
            </a:r>
            <a:endParaRPr lang="en-US" sz="2300" dirty="0" smtClean="0"/>
          </a:p>
          <a:p>
            <a:r>
              <a:rPr lang="en-US" sz="2300" dirty="0" smtClean="0"/>
              <a:t>Cane </a:t>
            </a:r>
            <a:r>
              <a:rPr lang="en-US" sz="2300" dirty="0"/>
              <a:t>sugar solutions are of this type where the impurities present increase the solubility of the sucrose.</a:t>
            </a:r>
          </a:p>
          <a:p>
            <a:r>
              <a:rPr lang="en-US" sz="2300" dirty="0"/>
              <a:t>Such solutions require a higher sucrose concentration than pure sucrose solutions to reach the same zone of supersaturation. </a:t>
            </a:r>
            <a:endParaRPr lang="en-US" sz="2300" dirty="0" smtClean="0"/>
          </a:p>
          <a:p>
            <a:r>
              <a:rPr lang="en-US" sz="2300" dirty="0" smtClean="0"/>
              <a:t>In </a:t>
            </a:r>
            <a:r>
              <a:rPr lang="en-US" sz="2300" dirty="0"/>
              <a:t>other words, sucrose solutions containing inorganic salts require a higher sucrose concentration to bring about the same </a:t>
            </a:r>
            <a:r>
              <a:rPr lang="en-ZA" sz="2300" dirty="0"/>
              <a:t>crystallisation</a:t>
            </a:r>
            <a:r>
              <a:rPr lang="en-US" sz="2300" dirty="0"/>
              <a:t> phenomena</a:t>
            </a:r>
            <a:r>
              <a:rPr lang="en-US" sz="2300" dirty="0" smtClean="0"/>
              <a:t>.</a:t>
            </a:r>
            <a:endParaRPr lang="en-US" sz="2300" dirty="0"/>
          </a:p>
        </p:txBody>
      </p:sp>
    </p:spTree>
    <p:extLst>
      <p:ext uri="{BB962C8B-B14F-4D97-AF65-F5344CB8AC3E}">
        <p14:creationId xmlns:p14="http://schemas.microsoft.com/office/powerpoint/2010/main" val="3698304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Affect of Purity on Saturation (cont.)</a:t>
            </a:r>
            <a:endParaRPr lang="en-ZA" sz="4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62814"/>
            <a:ext cx="8358292" cy="454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109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Affect of Purity on Saturation (cont.)</a:t>
            </a:r>
            <a:endParaRPr lang="en-ZA" sz="4000" dirty="0"/>
          </a:p>
        </p:txBody>
      </p:sp>
      <p:sp>
        <p:nvSpPr>
          <p:cNvPr id="5" name="Content Placeholder 2"/>
          <p:cNvSpPr>
            <a:spLocks noGrp="1"/>
          </p:cNvSpPr>
          <p:nvPr>
            <p:ph idx="1"/>
          </p:nvPr>
        </p:nvSpPr>
        <p:spPr>
          <a:xfrm>
            <a:off x="323528" y="1628800"/>
            <a:ext cx="8424936" cy="4968552"/>
          </a:xfrm>
          <a:solidFill>
            <a:schemeClr val="bg1">
              <a:lumMod val="95000"/>
              <a:alpha val="75000"/>
            </a:schemeClr>
          </a:solidFill>
          <a:scene3d>
            <a:camera prst="orthographicFront"/>
            <a:lightRig rig="threePt" dir="t"/>
          </a:scene3d>
          <a:sp3d>
            <a:bevelT/>
          </a:sp3d>
        </p:spPr>
        <p:txBody>
          <a:bodyPr>
            <a:noAutofit/>
          </a:bodyPr>
          <a:lstStyle/>
          <a:p>
            <a:r>
              <a:rPr lang="en-US" sz="2000" dirty="0" smtClean="0"/>
              <a:t>In </a:t>
            </a:r>
            <a:r>
              <a:rPr lang="en-US" sz="2000" dirty="0"/>
              <a:t>the </a:t>
            </a:r>
            <a:r>
              <a:rPr lang="en-US" sz="2000" dirty="0" smtClean="0"/>
              <a:t>preceding slide’s graph </a:t>
            </a:r>
            <a:r>
              <a:rPr lang="en-US" sz="2000" dirty="0"/>
              <a:t>the SSC’s of both lines =1.</a:t>
            </a:r>
          </a:p>
          <a:p>
            <a:pPr lvl="1"/>
            <a:r>
              <a:rPr lang="en-US" sz="2000" dirty="0" smtClean="0"/>
              <a:t>For </a:t>
            </a:r>
            <a:r>
              <a:rPr lang="en-US" sz="2000" dirty="0"/>
              <a:t>pure sucrose solutions the metastable zone lies between a supersaturation of 1.00 and 1.2. </a:t>
            </a:r>
            <a:endParaRPr lang="en-US" sz="2000" dirty="0" smtClean="0"/>
          </a:p>
          <a:p>
            <a:pPr lvl="1"/>
            <a:r>
              <a:rPr lang="en-US" sz="2000" dirty="0" smtClean="0"/>
              <a:t>For </a:t>
            </a:r>
            <a:r>
              <a:rPr lang="en-US" sz="2000" dirty="0"/>
              <a:t>sucrose solutions of purity 70 - 73% the metastable zone lies between a supersaturation of 1.00 and 1.35. </a:t>
            </a:r>
            <a:endParaRPr lang="en-US" sz="2000" dirty="0" smtClean="0"/>
          </a:p>
          <a:p>
            <a:pPr lvl="1"/>
            <a:r>
              <a:rPr lang="en-US" sz="2000" dirty="0" smtClean="0"/>
              <a:t>However</a:t>
            </a:r>
            <a:r>
              <a:rPr lang="en-US" sz="2000" dirty="0"/>
              <a:t>, between 1.00 and 1.3 the rate of crystal growth is too low for practical boiling and hence the practical metastable zone starts above the 1.30 supersaturation. </a:t>
            </a:r>
            <a:endParaRPr lang="en-US" sz="2000" dirty="0" smtClean="0"/>
          </a:p>
          <a:p>
            <a:pPr lvl="1"/>
            <a:r>
              <a:rPr lang="en-US" sz="2000" dirty="0" smtClean="0"/>
              <a:t>The </a:t>
            </a:r>
            <a:r>
              <a:rPr lang="en-US" sz="2000" dirty="0"/>
              <a:t>zone for introducing slurry and growth of seed nuclei is therefore between a supersaturation of 1.30 and 1.35.</a:t>
            </a:r>
          </a:p>
          <a:p>
            <a:r>
              <a:rPr lang="en-US" sz="2000" dirty="0"/>
              <a:t>With proper control of concentration (Brix) of a supersaturated solution the degree of supersaturation can be controlled and the solution can hence be kept in the metastable zone. </a:t>
            </a:r>
            <a:endParaRPr lang="en-US" sz="2000" dirty="0" smtClean="0"/>
          </a:p>
          <a:p>
            <a:r>
              <a:rPr lang="en-US" sz="2000" dirty="0" smtClean="0"/>
              <a:t>Here </a:t>
            </a:r>
            <a:r>
              <a:rPr lang="en-US" sz="2000" dirty="0"/>
              <a:t>existing crystals will grow without the new crystals forming.</a:t>
            </a:r>
          </a:p>
        </p:txBody>
      </p:sp>
    </p:spTree>
    <p:extLst>
      <p:ext uri="{BB962C8B-B14F-4D97-AF65-F5344CB8AC3E}">
        <p14:creationId xmlns:p14="http://schemas.microsoft.com/office/powerpoint/2010/main" val="544987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Affect of Purity on Saturation (cont.)</a:t>
            </a:r>
            <a:endParaRPr lang="en-ZA" sz="4000" dirty="0"/>
          </a:p>
        </p:txBody>
      </p:sp>
      <p:sp>
        <p:nvSpPr>
          <p:cNvPr id="5" name="Content Placeholder 2"/>
          <p:cNvSpPr>
            <a:spLocks noGrp="1"/>
          </p:cNvSpPr>
          <p:nvPr>
            <p:ph idx="1"/>
          </p:nvPr>
        </p:nvSpPr>
        <p:spPr>
          <a:xfrm>
            <a:off x="467544" y="1628800"/>
            <a:ext cx="8208912" cy="49685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dirty="0"/>
              <a:t>To boil a pan the following information is important:</a:t>
            </a:r>
          </a:p>
          <a:p>
            <a:pPr lvl="0"/>
            <a:r>
              <a:rPr lang="en-US" dirty="0"/>
              <a:t>At what temperature will the pan be boiled? </a:t>
            </a:r>
            <a:endParaRPr lang="en-US" dirty="0" smtClean="0"/>
          </a:p>
          <a:p>
            <a:pPr lvl="0"/>
            <a:r>
              <a:rPr lang="en-US" dirty="0" smtClean="0"/>
              <a:t>This </a:t>
            </a:r>
            <a:r>
              <a:rPr lang="en-US" dirty="0"/>
              <a:t>is found from the saturated </a:t>
            </a:r>
            <a:r>
              <a:rPr lang="en-ZA" dirty="0"/>
              <a:t>vapour</a:t>
            </a:r>
            <a:r>
              <a:rPr lang="en-US" dirty="0"/>
              <a:t> pressure in the pan.</a:t>
            </a:r>
          </a:p>
          <a:p>
            <a:pPr lvl="0"/>
            <a:r>
              <a:rPr lang="en-US" dirty="0"/>
              <a:t>The concentration of sucrose (Brix) needed to give the required supersaturation coefficient at the temperature concerned.</a:t>
            </a:r>
          </a:p>
        </p:txBody>
      </p:sp>
    </p:spTree>
    <p:extLst>
      <p:ext uri="{BB962C8B-B14F-4D97-AF65-F5344CB8AC3E}">
        <p14:creationId xmlns:p14="http://schemas.microsoft.com/office/powerpoint/2010/main" val="3845301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500" dirty="0" smtClean="0"/>
              <a:t>Crystal Growth Rate</a:t>
            </a:r>
            <a:endParaRPr lang="en-ZA" sz="4500" dirty="0"/>
          </a:p>
        </p:txBody>
      </p:sp>
      <p:sp>
        <p:nvSpPr>
          <p:cNvPr id="5" name="Content Placeholder 2"/>
          <p:cNvSpPr>
            <a:spLocks noGrp="1"/>
          </p:cNvSpPr>
          <p:nvPr>
            <p:ph idx="1"/>
          </p:nvPr>
        </p:nvSpPr>
        <p:spPr>
          <a:xfrm>
            <a:off x="457200" y="1628800"/>
            <a:ext cx="8219256" cy="5112568"/>
          </a:xfrm>
          <a:solidFill>
            <a:schemeClr val="bg1">
              <a:lumMod val="95000"/>
              <a:alpha val="75000"/>
            </a:schemeClr>
          </a:solidFill>
          <a:scene3d>
            <a:camera prst="orthographicFront"/>
            <a:lightRig rig="threePt" dir="t"/>
          </a:scene3d>
          <a:sp3d>
            <a:bevelT/>
          </a:sp3d>
        </p:spPr>
        <p:txBody>
          <a:bodyPr>
            <a:noAutofit/>
          </a:bodyPr>
          <a:lstStyle/>
          <a:p>
            <a:r>
              <a:rPr lang="en-US" sz="2400" dirty="0"/>
              <a:t>R</a:t>
            </a:r>
            <a:r>
              <a:rPr lang="en-US" sz="2400" dirty="0" smtClean="0"/>
              <a:t>ate </a:t>
            </a:r>
            <a:r>
              <a:rPr lang="en-US" sz="2400" dirty="0"/>
              <a:t>of crystal growth is called </a:t>
            </a:r>
            <a:r>
              <a:rPr lang="en-ZA" sz="2400" dirty="0"/>
              <a:t>crystallisation</a:t>
            </a:r>
            <a:r>
              <a:rPr lang="en-US" sz="2400" dirty="0"/>
              <a:t> velocity.</a:t>
            </a:r>
          </a:p>
          <a:p>
            <a:r>
              <a:rPr lang="en-ZA" sz="2400" dirty="0"/>
              <a:t>M</a:t>
            </a:r>
            <a:r>
              <a:rPr lang="en-US" sz="2400" dirty="0" err="1" smtClean="0"/>
              <a:t>easured</a:t>
            </a:r>
            <a:r>
              <a:rPr lang="en-US" sz="2400" dirty="0" smtClean="0"/>
              <a:t> </a:t>
            </a:r>
            <a:r>
              <a:rPr lang="en-US" sz="2400" dirty="0"/>
              <a:t>in milligrams of sugar deposited per minute per square </a:t>
            </a:r>
            <a:r>
              <a:rPr lang="en-ZA" sz="2400" dirty="0"/>
              <a:t>metre</a:t>
            </a:r>
            <a:r>
              <a:rPr lang="en-US" sz="2400" dirty="0"/>
              <a:t> of crystal surface (mg/min/m²).</a:t>
            </a:r>
          </a:p>
          <a:p>
            <a:r>
              <a:rPr lang="en-US" sz="2400" dirty="0"/>
              <a:t>In a </a:t>
            </a:r>
            <a:r>
              <a:rPr lang="en-US" sz="2400" dirty="0" err="1"/>
              <a:t>massecuite</a:t>
            </a:r>
            <a:r>
              <a:rPr lang="en-US" sz="2400" dirty="0"/>
              <a:t> crystal growth is greater the larger the crystal surface are i.e. the smaller the </a:t>
            </a:r>
            <a:r>
              <a:rPr lang="en-US" sz="2400" dirty="0" smtClean="0"/>
              <a:t>crystals (The </a:t>
            </a:r>
            <a:r>
              <a:rPr lang="en-US" sz="2400" dirty="0"/>
              <a:t>total surface </a:t>
            </a:r>
            <a:r>
              <a:rPr lang="en-US" sz="2400" dirty="0" smtClean="0"/>
              <a:t>of </a:t>
            </a:r>
            <a:r>
              <a:rPr lang="en-US" sz="2400" dirty="0"/>
              <a:t>a lot of small crystals is greater than the same mass of big </a:t>
            </a:r>
            <a:r>
              <a:rPr lang="en-US" sz="2400" dirty="0" smtClean="0"/>
              <a:t>crystals).</a:t>
            </a:r>
            <a:endParaRPr lang="en-US" sz="2400" dirty="0"/>
          </a:p>
          <a:p>
            <a:r>
              <a:rPr lang="en-US" sz="2400" dirty="0"/>
              <a:t>I</a:t>
            </a:r>
            <a:r>
              <a:rPr lang="en-US" sz="2400" dirty="0" smtClean="0"/>
              <a:t>nvolves </a:t>
            </a:r>
            <a:r>
              <a:rPr lang="en-US" sz="2400" dirty="0"/>
              <a:t>two separate stages viz.</a:t>
            </a:r>
          </a:p>
          <a:p>
            <a:pPr lvl="1"/>
            <a:r>
              <a:rPr lang="en-US" sz="2400" dirty="0"/>
              <a:t>migration of the sucrose molecules from the solution to the surface of the crystal, and</a:t>
            </a:r>
          </a:p>
          <a:p>
            <a:pPr lvl="1"/>
            <a:r>
              <a:rPr lang="en-US" sz="2400" dirty="0"/>
              <a:t>orientation of the molecule on the surface of the crystal prior to its incorporation into the </a:t>
            </a:r>
            <a:r>
              <a:rPr lang="en-US" sz="2400" dirty="0" smtClean="0"/>
              <a:t>crystal (rate </a:t>
            </a:r>
            <a:r>
              <a:rPr lang="en-US" sz="2400" dirty="0"/>
              <a:t>controlling </a:t>
            </a:r>
            <a:r>
              <a:rPr lang="en-US" sz="2400" dirty="0" smtClean="0"/>
              <a:t>step).</a:t>
            </a:r>
            <a:endParaRPr lang="en-US" sz="2400" dirty="0"/>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6"/>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828800" algn="l"/>
                <a:tab pos="2286000" algn="l"/>
                <a:tab pos="2743200" algn="l"/>
                <a:tab pos="3200400" algn="l"/>
                <a:tab pos="3657600" algn="l"/>
                <a:tab pos="4114800" algn="l"/>
                <a:tab pos="4572000" algn="l"/>
                <a:tab pos="52784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474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2784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00032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Crystal Growth </a:t>
            </a:r>
            <a:r>
              <a:rPr lang="en-ZA" sz="4000" dirty="0" smtClean="0"/>
              <a:t>Rate (cont.)</a:t>
            </a:r>
            <a:endParaRPr lang="en-ZA" sz="4000" dirty="0"/>
          </a:p>
        </p:txBody>
      </p:sp>
      <p:sp>
        <p:nvSpPr>
          <p:cNvPr id="5" name="Content Placeholder 2"/>
          <p:cNvSpPr>
            <a:spLocks noGrp="1"/>
          </p:cNvSpPr>
          <p:nvPr>
            <p:ph idx="1"/>
          </p:nvPr>
        </p:nvSpPr>
        <p:spPr>
          <a:xfrm>
            <a:off x="251520" y="1628800"/>
            <a:ext cx="8568952" cy="4896544"/>
          </a:xfrm>
          <a:solidFill>
            <a:schemeClr val="bg1">
              <a:lumMod val="95000"/>
              <a:alpha val="75000"/>
            </a:schemeClr>
          </a:solidFill>
          <a:scene3d>
            <a:camera prst="orthographicFront"/>
            <a:lightRig rig="threePt" dir="t"/>
          </a:scene3d>
          <a:sp3d>
            <a:bevelT/>
          </a:sp3d>
        </p:spPr>
        <p:txBody>
          <a:bodyPr>
            <a:noAutofit/>
          </a:bodyPr>
          <a:lstStyle/>
          <a:p>
            <a:r>
              <a:rPr lang="en-ZA" sz="2200" dirty="0"/>
              <a:t>Crystallisation</a:t>
            </a:r>
            <a:r>
              <a:rPr lang="en-US" sz="2200" dirty="0"/>
              <a:t> velocity is </a:t>
            </a:r>
            <a:r>
              <a:rPr lang="en-US" sz="2200" dirty="0" smtClean="0"/>
              <a:t>determined by</a:t>
            </a:r>
            <a:r>
              <a:rPr lang="en-US" sz="2200" dirty="0"/>
              <a:t>:</a:t>
            </a:r>
          </a:p>
          <a:p>
            <a:pPr lvl="1"/>
            <a:r>
              <a:rPr lang="en-US" sz="2200" dirty="0"/>
              <a:t>the rate at which sucrose molecules arrive at the thin stationary layer of saturated solution surrounding the crystal. This depends on the relative speed of the movement of the crystal through mother liquor i.e. the rate of circulation in the pan;</a:t>
            </a:r>
          </a:p>
          <a:p>
            <a:pPr lvl="1"/>
            <a:r>
              <a:rPr lang="en-US" sz="2200" dirty="0"/>
              <a:t>the rate at which sucrose molecules will diffuse through the film which surrounds the crystal. This depends mainly on the viscosity of the film and on the degree of supersaturation of mother liquor in contact with it;</a:t>
            </a:r>
          </a:p>
          <a:p>
            <a:r>
              <a:rPr lang="en-US" sz="2200" dirty="0"/>
              <a:t>the rate at which sucrose molecules are deposited on the crystal surface. This is influenced by presence in mother liquor of some impurities like </a:t>
            </a:r>
            <a:r>
              <a:rPr lang="en-ZA" sz="2200" dirty="0" err="1"/>
              <a:t>raffinose</a:t>
            </a:r>
            <a:r>
              <a:rPr lang="en-US" sz="2200" dirty="0"/>
              <a:t> and other oligosaccharides which interfere with incorporation of sucrose molecules into the crystal lattice.</a:t>
            </a:r>
            <a:endParaRPr lang="en-US" sz="2200" dirty="0"/>
          </a:p>
        </p:txBody>
      </p:sp>
    </p:spTree>
    <p:extLst>
      <p:ext uri="{BB962C8B-B14F-4D97-AF65-F5344CB8AC3E}">
        <p14:creationId xmlns:p14="http://schemas.microsoft.com/office/powerpoint/2010/main" val="804960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500" dirty="0" smtClean="0"/>
              <a:t>Factors that affect the rate of crystallisation</a:t>
            </a:r>
            <a:endParaRPr lang="en-ZA" sz="35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Purity of </a:t>
            </a:r>
            <a:r>
              <a:rPr lang="en-US" sz="2400" b="1" dirty="0" err="1" smtClean="0"/>
              <a:t>Massecuite</a:t>
            </a:r>
            <a:endParaRPr lang="en-US" sz="2400" b="1" dirty="0" smtClean="0"/>
          </a:p>
          <a:p>
            <a:r>
              <a:rPr lang="en-ZA" sz="2000" dirty="0"/>
              <a:t>Crystallisation</a:t>
            </a:r>
            <a:r>
              <a:rPr lang="en-US" sz="2000" dirty="0"/>
              <a:t> rate decreases as purity decreases. </a:t>
            </a:r>
            <a:endParaRPr lang="en-US" sz="2000" dirty="0" smtClean="0"/>
          </a:p>
          <a:p>
            <a:r>
              <a:rPr lang="en-US" sz="2000" dirty="0" smtClean="0"/>
              <a:t>The </a:t>
            </a:r>
            <a:r>
              <a:rPr lang="en-US" sz="2000" dirty="0"/>
              <a:t>rate of </a:t>
            </a:r>
            <a:r>
              <a:rPr lang="en-US" sz="2000" dirty="0" err="1"/>
              <a:t>crystallisation</a:t>
            </a:r>
            <a:r>
              <a:rPr lang="en-US" sz="2000" dirty="0"/>
              <a:t> in the raw house is thus slow too very slow compared to </a:t>
            </a:r>
            <a:r>
              <a:rPr lang="en-US" sz="2000" dirty="0" err="1"/>
              <a:t>crystallisation</a:t>
            </a:r>
            <a:r>
              <a:rPr lang="en-US" sz="2000" dirty="0"/>
              <a:t> in a refinery</a:t>
            </a:r>
            <a:r>
              <a:rPr lang="en-US" sz="2000" dirty="0" smtClean="0"/>
              <a:t>.</a:t>
            </a: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212976"/>
            <a:ext cx="5472608" cy="336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452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Introduction</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85000" lnSpcReduction="10000"/>
          </a:bodyPr>
          <a:lstStyle/>
          <a:p>
            <a:r>
              <a:rPr lang="en-US" dirty="0"/>
              <a:t>The central technique used to recover sugar in the raw house and the refinery is </a:t>
            </a:r>
            <a:r>
              <a:rPr lang="en-US" dirty="0" err="1"/>
              <a:t>crystallisation</a:t>
            </a:r>
            <a:r>
              <a:rPr lang="en-US" dirty="0"/>
              <a:t> of sucrose from concentrated sucrose solution. </a:t>
            </a:r>
            <a:endParaRPr lang="en-US" dirty="0" smtClean="0"/>
          </a:p>
          <a:p>
            <a:r>
              <a:rPr lang="en-US" dirty="0" smtClean="0"/>
              <a:t>The </a:t>
            </a:r>
            <a:r>
              <a:rPr lang="en-US" dirty="0"/>
              <a:t>process whereby sugar is recovered via heating and the resulting evaporation of water is called pan boiling. </a:t>
            </a:r>
            <a:endParaRPr lang="en-US" dirty="0" smtClean="0"/>
          </a:p>
          <a:p>
            <a:r>
              <a:rPr lang="en-US" dirty="0" smtClean="0"/>
              <a:t>The </a:t>
            </a:r>
            <a:r>
              <a:rPr lang="en-US" dirty="0"/>
              <a:t>raw material from which crystalline sugar is obtained is a syrup of about 65°Bx and a purity of 85%.</a:t>
            </a:r>
          </a:p>
          <a:p>
            <a:r>
              <a:rPr lang="en-US" dirty="0" err="1"/>
              <a:t>Crystallisation</a:t>
            </a:r>
            <a:r>
              <a:rPr lang="en-US" dirty="0"/>
              <a:t> not only removes dissolved sucrose from solution and recovers it as solid sucrose crystals, but it also a very powerful purification process.</a:t>
            </a:r>
          </a:p>
          <a:p>
            <a:endParaRPr lang="en-ZA" dirty="0"/>
          </a:p>
        </p:txBody>
      </p:sp>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500" dirty="0" smtClean="0"/>
              <a:t>Factors that affect the rate of crystallisation</a:t>
            </a:r>
            <a:endParaRPr lang="en-ZA" sz="35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Degree of Supersaturation</a:t>
            </a:r>
          </a:p>
          <a:p>
            <a:r>
              <a:rPr lang="en-US" sz="2000" dirty="0"/>
              <a:t>This is the main driving force for crystallization. </a:t>
            </a:r>
            <a:endParaRPr lang="en-US" sz="2000" dirty="0" smtClean="0"/>
          </a:p>
          <a:p>
            <a:pPr lvl="1"/>
            <a:r>
              <a:rPr lang="en-US" sz="1900" dirty="0" smtClean="0"/>
              <a:t>An </a:t>
            </a:r>
            <a:r>
              <a:rPr lang="en-US" sz="1900" dirty="0"/>
              <a:t>increase in supersaturation has the following effects on </a:t>
            </a:r>
            <a:r>
              <a:rPr lang="en-ZA" sz="1900" dirty="0"/>
              <a:t>crystallisation</a:t>
            </a:r>
            <a:r>
              <a:rPr lang="en-US" sz="1900" dirty="0"/>
              <a:t>:</a:t>
            </a:r>
          </a:p>
          <a:p>
            <a:pPr lvl="1"/>
            <a:r>
              <a:rPr lang="en-US" sz="1900" dirty="0"/>
              <a:t>Increases the rate of attachment of sucrose molecules onto the crystal that increases the rate of crystal growth.</a:t>
            </a:r>
          </a:p>
          <a:p>
            <a:pPr lvl="1"/>
            <a:r>
              <a:rPr lang="en-US" sz="1900" dirty="0"/>
              <a:t>Increases the viscosity of the solution that reduces the rate of sucrose diffusion.</a:t>
            </a:r>
          </a:p>
          <a:p>
            <a:pPr lvl="1"/>
            <a:r>
              <a:rPr lang="en-US" sz="1900" dirty="0"/>
              <a:t>Increases the rate of diffusion because of the big difference in concentration between the mother liquor and the film of mother liquor around the crystal.</a:t>
            </a:r>
          </a:p>
          <a:p>
            <a:r>
              <a:rPr lang="en-US" sz="2000" dirty="0"/>
              <a:t>The rate exhaustion of sucrose from solution by </a:t>
            </a:r>
            <a:r>
              <a:rPr lang="en-ZA" sz="2000" dirty="0"/>
              <a:t>crystallisation</a:t>
            </a:r>
            <a:r>
              <a:rPr lang="en-US" sz="2000" dirty="0"/>
              <a:t> is proportional to the square of the supersaturation coefficient. So, in practice, for pure sucrose solutions, a supersaturation coefficient of 1.44 (i.e. 1.20²) should not be exceeded as crystallization becomes uncontrollable and false grain results.</a:t>
            </a:r>
          </a:p>
        </p:txBody>
      </p:sp>
    </p:spTree>
    <p:extLst>
      <p:ext uri="{BB962C8B-B14F-4D97-AF65-F5344CB8AC3E}">
        <p14:creationId xmlns:p14="http://schemas.microsoft.com/office/powerpoint/2010/main" val="2770961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500" dirty="0" smtClean="0"/>
              <a:t>Factors that affect the rate of crystallisation</a:t>
            </a:r>
            <a:endParaRPr lang="en-ZA" sz="35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Viscosity of </a:t>
            </a:r>
            <a:r>
              <a:rPr lang="en-US" sz="2400" b="1" dirty="0" err="1" smtClean="0"/>
              <a:t>massecuite</a:t>
            </a:r>
            <a:endParaRPr lang="en-US" sz="2400" b="1" dirty="0" smtClean="0"/>
          </a:p>
          <a:p>
            <a:r>
              <a:rPr lang="en-US" sz="2000" dirty="0"/>
              <a:t>Viscosity is very important because it affects the mobility of the sucrose molecules. </a:t>
            </a:r>
            <a:endParaRPr lang="en-US" sz="2000" dirty="0" smtClean="0"/>
          </a:p>
          <a:p>
            <a:r>
              <a:rPr lang="en-US" sz="2000" dirty="0" smtClean="0"/>
              <a:t>A </a:t>
            </a:r>
            <a:r>
              <a:rPr lang="en-US" sz="2000" dirty="0"/>
              <a:t>more viscous </a:t>
            </a:r>
            <a:r>
              <a:rPr lang="en-US" sz="2000" dirty="0" err="1"/>
              <a:t>massecuite</a:t>
            </a:r>
            <a:r>
              <a:rPr lang="en-US" sz="2000" dirty="0"/>
              <a:t> offers more resistance to the movement of sucrose molecules as they migrate towards the crystals. </a:t>
            </a:r>
            <a:endParaRPr lang="en-US" sz="2000" dirty="0" smtClean="0"/>
          </a:p>
          <a:p>
            <a:r>
              <a:rPr lang="en-US" sz="2000" dirty="0" err="1" smtClean="0"/>
              <a:t>Massecuite</a:t>
            </a:r>
            <a:r>
              <a:rPr lang="en-US" sz="2000" dirty="0" smtClean="0"/>
              <a:t> </a:t>
            </a:r>
            <a:r>
              <a:rPr lang="en-US" sz="2000" dirty="0"/>
              <a:t>viscosity decreases with increase in temperature and increases with decrease in purity. </a:t>
            </a:r>
            <a:endParaRPr lang="en-US" sz="2000" dirty="0" smtClean="0"/>
          </a:p>
          <a:p>
            <a:r>
              <a:rPr lang="en-US" sz="2000" dirty="0" smtClean="0"/>
              <a:t>Viscosity </a:t>
            </a:r>
            <a:r>
              <a:rPr lang="en-US" sz="2000" dirty="0"/>
              <a:t>also affects the mixing between mother liquor and crystals.</a:t>
            </a:r>
          </a:p>
          <a:p>
            <a:r>
              <a:rPr lang="en-US" sz="2000" dirty="0"/>
              <a:t>Viscosity is the measure of resistance to sheer or angular deformation. </a:t>
            </a:r>
            <a:endParaRPr lang="en-US" sz="2000" dirty="0" smtClean="0"/>
          </a:p>
          <a:p>
            <a:r>
              <a:rPr lang="en-US" sz="2000" dirty="0" smtClean="0"/>
              <a:t>The </a:t>
            </a:r>
            <a:r>
              <a:rPr lang="en-US" sz="2000" dirty="0"/>
              <a:t>metric unit is the poise (dyne second/cm²), while the SI unit is Pascal second (</a:t>
            </a:r>
            <a:r>
              <a:rPr lang="en-US" sz="2000" dirty="0" err="1"/>
              <a:t>Pa.s</a:t>
            </a:r>
            <a:r>
              <a:rPr lang="en-US" sz="2000" dirty="0"/>
              <a:t> = Centipoise x 10</a:t>
            </a:r>
            <a:r>
              <a:rPr lang="en-US" sz="2000" baseline="30000" dirty="0"/>
              <a:t>-3</a:t>
            </a:r>
            <a:r>
              <a:rPr lang="en-US" sz="2000" dirty="0"/>
              <a:t>).</a:t>
            </a:r>
          </a:p>
          <a:p>
            <a:r>
              <a:rPr lang="en-US" sz="2000" dirty="0"/>
              <a:t>Viscosity in centipoise at different temperatures and </a:t>
            </a:r>
            <a:r>
              <a:rPr lang="en-US" sz="2000" dirty="0" smtClean="0"/>
              <a:t>saturations is provided in the table in the learning material.</a:t>
            </a:r>
            <a:endParaRPr lang="en-US" sz="2000" dirty="0"/>
          </a:p>
        </p:txBody>
      </p:sp>
    </p:spTree>
    <p:extLst>
      <p:ext uri="{BB962C8B-B14F-4D97-AF65-F5344CB8AC3E}">
        <p14:creationId xmlns:p14="http://schemas.microsoft.com/office/powerpoint/2010/main" val="3820310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500" dirty="0" smtClean="0"/>
              <a:t>Factors that affect the rate of crystallisation</a:t>
            </a:r>
            <a:endParaRPr lang="en-ZA" sz="35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Viscosity of </a:t>
            </a:r>
            <a:r>
              <a:rPr lang="en-US" sz="2400" b="1" dirty="0" err="1" smtClean="0"/>
              <a:t>massecuite</a:t>
            </a:r>
            <a:r>
              <a:rPr lang="en-US" sz="2400" b="1" dirty="0" smtClean="0"/>
              <a:t> (cont.)</a:t>
            </a:r>
          </a:p>
          <a:p>
            <a:r>
              <a:rPr lang="en-US" sz="2000" dirty="0"/>
              <a:t>Because </a:t>
            </a:r>
            <a:r>
              <a:rPr lang="en-ZA" sz="2000" dirty="0"/>
              <a:t>crystallisation</a:t>
            </a:r>
            <a:r>
              <a:rPr lang="en-US" sz="2000" dirty="0"/>
              <a:t> velocity to a large extent depends on diffusion velocity, which is governed by supersaturation, viscosity and temperature, a pan boiled at high temperature and supersaturation will produce better </a:t>
            </a:r>
            <a:r>
              <a:rPr lang="en-ZA" sz="2000" dirty="0"/>
              <a:t>crystallisation</a:t>
            </a:r>
            <a:r>
              <a:rPr lang="en-US" sz="2000" dirty="0"/>
              <a:t> velocities. </a:t>
            </a:r>
            <a:endParaRPr lang="en-US" sz="2000" dirty="0" smtClean="0"/>
          </a:p>
          <a:p>
            <a:r>
              <a:rPr lang="en-US" sz="2000" dirty="0" smtClean="0"/>
              <a:t>The table provided in the learning material illustrates </a:t>
            </a:r>
            <a:r>
              <a:rPr lang="en-US" sz="2000" dirty="0"/>
              <a:t>this. </a:t>
            </a:r>
            <a:endParaRPr lang="en-US" sz="2000" dirty="0" smtClean="0"/>
          </a:p>
          <a:p>
            <a:r>
              <a:rPr lang="en-US" sz="2000" dirty="0" smtClean="0"/>
              <a:t>At </a:t>
            </a:r>
            <a:r>
              <a:rPr lang="en-US" sz="2000" dirty="0"/>
              <a:t>90°C (supersaturation 1.30) the viscosity is lower than at 30°C (supersaturation 1.10).</a:t>
            </a:r>
          </a:p>
          <a:p>
            <a:r>
              <a:rPr lang="en-US" sz="2000" dirty="0"/>
              <a:t>If the mobility of the sucrose molecule is impeded by high viscosity, and the supersaturation level is high, false grain formation will occur.</a:t>
            </a:r>
          </a:p>
          <a:p>
            <a:r>
              <a:rPr lang="en-US" sz="2000" dirty="0"/>
              <a:t>This can be prevented by increasing the amount of crystal in the pan, thereby increasing the surface area available for the sucrose molecules to </a:t>
            </a:r>
            <a:r>
              <a:rPr lang="en-US" sz="2000" dirty="0" err="1"/>
              <a:t>crystallise</a:t>
            </a:r>
            <a:r>
              <a:rPr lang="en-US" sz="2000" dirty="0"/>
              <a:t> onto.</a:t>
            </a:r>
          </a:p>
        </p:txBody>
      </p:sp>
    </p:spTree>
    <p:extLst>
      <p:ext uri="{BB962C8B-B14F-4D97-AF65-F5344CB8AC3E}">
        <p14:creationId xmlns:p14="http://schemas.microsoft.com/office/powerpoint/2010/main" val="845426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500" dirty="0" smtClean="0"/>
              <a:t>Factors that affect the rate of crystallisation</a:t>
            </a:r>
            <a:endParaRPr lang="en-ZA" sz="35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b="1" dirty="0" smtClean="0"/>
              <a:t>Temperature</a:t>
            </a:r>
          </a:p>
          <a:p>
            <a:r>
              <a:rPr lang="en-US" dirty="0"/>
              <a:t>Sucrose crystals grow faster the higher the temperature. </a:t>
            </a:r>
            <a:endParaRPr lang="en-US" dirty="0" smtClean="0"/>
          </a:p>
          <a:p>
            <a:r>
              <a:rPr lang="en-US" dirty="0" smtClean="0"/>
              <a:t>However</a:t>
            </a:r>
            <a:r>
              <a:rPr lang="en-US" dirty="0"/>
              <a:t>, a higher temperature reduces the supersaturation which is the main driving force of </a:t>
            </a:r>
            <a:r>
              <a:rPr lang="en-US" dirty="0" err="1"/>
              <a:t>crystallisation</a:t>
            </a:r>
            <a:r>
              <a:rPr lang="en-US" dirty="0"/>
              <a:t>. </a:t>
            </a:r>
            <a:endParaRPr lang="en-US" dirty="0" smtClean="0"/>
          </a:p>
          <a:p>
            <a:r>
              <a:rPr lang="en-US" dirty="0" smtClean="0"/>
              <a:t>The </a:t>
            </a:r>
            <a:r>
              <a:rPr lang="en-US" dirty="0"/>
              <a:t>higher the temperature, the higher the concentration required to maintain the same rate of </a:t>
            </a:r>
            <a:r>
              <a:rPr lang="en-US" dirty="0" err="1"/>
              <a:t>crystallisation</a:t>
            </a:r>
            <a:r>
              <a:rPr lang="en-US" dirty="0"/>
              <a:t>.</a:t>
            </a:r>
          </a:p>
        </p:txBody>
      </p:sp>
    </p:spTree>
    <p:extLst>
      <p:ext uri="{BB962C8B-B14F-4D97-AF65-F5344CB8AC3E}">
        <p14:creationId xmlns:p14="http://schemas.microsoft.com/office/powerpoint/2010/main" val="601202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4800" dirty="0" smtClean="0"/>
              <a:t>Crystal Formation</a:t>
            </a:r>
            <a:endParaRPr lang="en-US" sz="48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pPr marL="0" indent="0" algn="ctr">
              <a:buNone/>
            </a:pPr>
            <a:r>
              <a:rPr lang="en-US" sz="2400" b="1" dirty="0"/>
              <a:t>Mechanism of crystal formation and growth: A crystal is a regular, uniform and reproducible arrangement of molecules in a solid form.</a:t>
            </a:r>
            <a:endParaRPr lang="en-US" sz="2400" dirty="0"/>
          </a:p>
          <a:p>
            <a:r>
              <a:rPr lang="en-US" sz="2000" dirty="0"/>
              <a:t>In supersaturated solutions </a:t>
            </a:r>
            <a:r>
              <a:rPr lang="en-ZA" sz="2000" dirty="0"/>
              <a:t>crystallisation</a:t>
            </a:r>
            <a:r>
              <a:rPr lang="en-US" sz="2000" dirty="0"/>
              <a:t> begins with the nucleation mechanism by which a small crystal forms. </a:t>
            </a:r>
            <a:endParaRPr lang="en-US" sz="2000" dirty="0" smtClean="0"/>
          </a:p>
          <a:p>
            <a:r>
              <a:rPr lang="en-US" sz="2000" dirty="0" smtClean="0"/>
              <a:t>In </a:t>
            </a:r>
            <a:r>
              <a:rPr lang="en-US" sz="2000" dirty="0"/>
              <a:t>homogeneous liquids the process starts with random association of soluble molecules occurring by normal molecular motions. </a:t>
            </a:r>
            <a:endParaRPr lang="en-US" sz="2000" dirty="0" smtClean="0"/>
          </a:p>
          <a:p>
            <a:r>
              <a:rPr lang="en-US" sz="2000" dirty="0" smtClean="0"/>
              <a:t>In </a:t>
            </a:r>
            <a:r>
              <a:rPr lang="en-US" sz="2000" dirty="0"/>
              <a:t>some cases additional molecules join the cluster which begins to assume a regular spacing of molecules and is called an embryo. </a:t>
            </a:r>
            <a:endParaRPr lang="en-US" sz="2000" dirty="0" smtClean="0"/>
          </a:p>
          <a:p>
            <a:r>
              <a:rPr lang="en-US" sz="2000" dirty="0" smtClean="0"/>
              <a:t>The </a:t>
            </a:r>
            <a:r>
              <a:rPr lang="en-US" sz="2000" dirty="0"/>
              <a:t>embryo is usually short lived, but in a sufficiently concentrated solution more molecules join the embryo which grows and </a:t>
            </a:r>
            <a:r>
              <a:rPr lang="en-ZA" sz="2000" dirty="0"/>
              <a:t>stabilises</a:t>
            </a:r>
            <a:r>
              <a:rPr lang="en-US" sz="2000" dirty="0"/>
              <a:t> to become a crystal nucleus. </a:t>
            </a:r>
            <a:endParaRPr lang="en-US" sz="2000" dirty="0" smtClean="0"/>
          </a:p>
          <a:p>
            <a:r>
              <a:rPr lang="en-US" sz="2000" dirty="0" smtClean="0"/>
              <a:t>Thermodynamics </a:t>
            </a:r>
            <a:r>
              <a:rPr lang="en-US" sz="2000" dirty="0"/>
              <a:t>of surfaces show that the solubility of crystals decreases as their size increases. </a:t>
            </a:r>
            <a:endParaRPr lang="en-US" sz="2000" dirty="0" smtClean="0"/>
          </a:p>
        </p:txBody>
      </p:sp>
    </p:spTree>
    <p:extLst>
      <p:ext uri="{BB962C8B-B14F-4D97-AF65-F5344CB8AC3E}">
        <p14:creationId xmlns:p14="http://schemas.microsoft.com/office/powerpoint/2010/main" val="3670561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4800" dirty="0" smtClean="0"/>
              <a:t>Crystal Formation (cont.)</a:t>
            </a:r>
            <a:endParaRPr lang="en-US" sz="48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r>
              <a:rPr lang="en-US" sz="2200" dirty="0" smtClean="0"/>
              <a:t>Thus</a:t>
            </a:r>
            <a:r>
              <a:rPr lang="en-US" sz="2200" dirty="0"/>
              <a:t>, once a crystal nucleus is formed it tends to grow. </a:t>
            </a:r>
            <a:endParaRPr lang="en-US" sz="2200" dirty="0" smtClean="0"/>
          </a:p>
          <a:p>
            <a:r>
              <a:rPr lang="en-US" sz="2200" dirty="0" smtClean="0"/>
              <a:t>The </a:t>
            </a:r>
            <a:r>
              <a:rPr lang="en-US" sz="2200" dirty="0"/>
              <a:t>formation of crystal nuclei in supersaturated solutions by aggregation of molecules is called primary nucleation.</a:t>
            </a:r>
          </a:p>
          <a:p>
            <a:r>
              <a:rPr lang="en-US" sz="2200" dirty="0"/>
              <a:t>Only a small portion of crystalline material is formed by primary </a:t>
            </a:r>
            <a:r>
              <a:rPr lang="en-US" sz="2200" dirty="0" smtClean="0"/>
              <a:t>nucleation. </a:t>
            </a:r>
          </a:p>
          <a:p>
            <a:r>
              <a:rPr lang="en-US" sz="2200" dirty="0" smtClean="0"/>
              <a:t>Most </a:t>
            </a:r>
            <a:r>
              <a:rPr lang="en-US" sz="2200" dirty="0"/>
              <a:t>of the solid formation is due to precipitation of the solute (sucrose) onto surfaces of existing crystals.</a:t>
            </a:r>
          </a:p>
          <a:p>
            <a:r>
              <a:rPr lang="en-US" sz="2200" dirty="0"/>
              <a:t>Secondary nucleation refers to sugar crystals formed in a supersaturated sucrose solution in which sugar crystals are already present.</a:t>
            </a:r>
          </a:p>
          <a:p>
            <a:r>
              <a:rPr lang="en-US" sz="2200" dirty="0"/>
              <a:t>The occurrence of both primary and secondary nucleation is a function of the supersaturation and purity of the sugar solution.</a:t>
            </a:r>
            <a:endParaRPr lang="en-ZA" sz="2200" dirty="0" smtClean="0"/>
          </a:p>
        </p:txBody>
      </p:sp>
    </p:spTree>
    <p:extLst>
      <p:ext uri="{BB962C8B-B14F-4D97-AF65-F5344CB8AC3E}">
        <p14:creationId xmlns:p14="http://schemas.microsoft.com/office/powerpoint/2010/main" val="2957637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4400" dirty="0"/>
              <a:t>Crystal Formation (cont.)</a:t>
            </a:r>
            <a:endParaRPr lang="en-US" sz="44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r>
              <a:rPr lang="en-US" sz="2200" b="1" dirty="0"/>
              <a:t>High purity sucrose solutions (Purity above 85%)</a:t>
            </a:r>
            <a:endParaRPr lang="en-US" sz="2200" dirty="0"/>
          </a:p>
          <a:p>
            <a:pPr lvl="1"/>
            <a:r>
              <a:rPr lang="en-US" sz="2200" dirty="0"/>
              <a:t>Primary nucleation occurs at a supersaturation above 1.3 (labile zone).</a:t>
            </a:r>
          </a:p>
          <a:p>
            <a:pPr lvl="1"/>
            <a:r>
              <a:rPr lang="en-US" sz="2200" dirty="0"/>
              <a:t>Secondary nucleation occurs at a supersaturation between 1.2 and 1.3 (intermediate zone).</a:t>
            </a:r>
          </a:p>
          <a:p>
            <a:r>
              <a:rPr lang="en-US" sz="2200" b="1" dirty="0"/>
              <a:t>Impure sugar solutions (Purity 75%)</a:t>
            </a:r>
            <a:endParaRPr lang="en-US" sz="2200" dirty="0"/>
          </a:p>
          <a:p>
            <a:pPr lvl="1"/>
            <a:r>
              <a:rPr lang="en-US" sz="2200" dirty="0"/>
              <a:t>Primary nucleation occurs at a supersaturation above 1.6 (labile zone).</a:t>
            </a:r>
          </a:p>
          <a:p>
            <a:pPr lvl="1"/>
            <a:r>
              <a:rPr lang="en-US" sz="2200" dirty="0"/>
              <a:t>Secondary nucleation occurs at a supersaturation between 1.35 and 1.6 (intermediate zone).</a:t>
            </a:r>
          </a:p>
          <a:p>
            <a:r>
              <a:rPr lang="en-US" sz="2200" dirty="0"/>
              <a:t>It is thus easier to grain (i.e. add very small crystals) at 70 - 72% purity in order to grow crystals than it is to grain on syrup of 85% purity as false grain is easily formed.</a:t>
            </a:r>
          </a:p>
          <a:p>
            <a:endParaRPr lang="en-ZA" sz="3600" dirty="0" smtClean="0"/>
          </a:p>
        </p:txBody>
      </p:sp>
    </p:spTree>
    <p:extLst>
      <p:ext uri="{BB962C8B-B14F-4D97-AF65-F5344CB8AC3E}">
        <p14:creationId xmlns:p14="http://schemas.microsoft.com/office/powerpoint/2010/main" val="3141421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a:t>Crystal Formation (cont.)</a:t>
            </a:r>
            <a:endParaRPr lang="en-ZA" sz="4400" dirty="0"/>
          </a:p>
        </p:txBody>
      </p:sp>
      <p:sp>
        <p:nvSpPr>
          <p:cNvPr id="5" name="Content Placeholder 2"/>
          <p:cNvSpPr>
            <a:spLocks noGrp="1"/>
          </p:cNvSpPr>
          <p:nvPr>
            <p:ph idx="1"/>
          </p:nvPr>
        </p:nvSpPr>
        <p:spPr>
          <a:xfrm>
            <a:off x="457200" y="1700808"/>
            <a:ext cx="8219256" cy="5040560"/>
          </a:xfrm>
          <a:solidFill>
            <a:schemeClr val="bg1">
              <a:lumMod val="95000"/>
              <a:alpha val="75000"/>
            </a:schemeClr>
          </a:solidFill>
          <a:scene3d>
            <a:camera prst="orthographicFront"/>
            <a:lightRig rig="threePt" dir="t"/>
          </a:scene3d>
          <a:sp3d>
            <a:bevelT/>
          </a:sp3d>
        </p:spPr>
        <p:txBody>
          <a:bodyPr>
            <a:noAutofit/>
          </a:bodyPr>
          <a:lstStyle/>
          <a:p>
            <a:r>
              <a:rPr lang="en-US" sz="2400" dirty="0"/>
              <a:t>M</a:t>
            </a:r>
            <a:r>
              <a:rPr lang="en-US" sz="2400" dirty="0" smtClean="0"/>
              <a:t>echanism </a:t>
            </a:r>
            <a:r>
              <a:rPr lang="en-US" sz="2400" dirty="0"/>
              <a:t>of crystal growth is as complex a process as nucleation. </a:t>
            </a:r>
            <a:endParaRPr lang="en-US" sz="2400" dirty="0" smtClean="0"/>
          </a:p>
          <a:p>
            <a:r>
              <a:rPr lang="en-US" sz="2400" dirty="0" smtClean="0"/>
              <a:t>Growth occurs </a:t>
            </a:r>
            <a:r>
              <a:rPr lang="en-US" sz="2400" dirty="0"/>
              <a:t>at dislocation found on crystal surfaces. </a:t>
            </a:r>
            <a:endParaRPr lang="en-US" sz="2400" dirty="0" smtClean="0"/>
          </a:p>
          <a:p>
            <a:r>
              <a:rPr lang="en-US" sz="2400" dirty="0" smtClean="0"/>
              <a:t>The </a:t>
            </a:r>
            <a:r>
              <a:rPr lang="en-US" sz="2400" dirty="0"/>
              <a:t>dislocation is self-perpetuating and crystals grow in a spiral as a result of surface forces. </a:t>
            </a:r>
            <a:endParaRPr lang="en-US" sz="2400" dirty="0" smtClean="0"/>
          </a:p>
          <a:p>
            <a:r>
              <a:rPr lang="en-US" sz="2400" dirty="0" smtClean="0"/>
              <a:t>The </a:t>
            </a:r>
            <a:r>
              <a:rPr lang="en-US" sz="2400" dirty="0"/>
              <a:t>deposition of sucrose molecules on a solid crystal can only occur if the concentration of the bulk fluid is greater than saturation.</a:t>
            </a:r>
          </a:p>
          <a:p>
            <a:r>
              <a:rPr lang="en-US" sz="2400" dirty="0"/>
              <a:t>A perfect crystal generally has 12 faces or sides. </a:t>
            </a:r>
            <a:endParaRPr lang="en-US" sz="2400" dirty="0" smtClean="0"/>
          </a:p>
          <a:p>
            <a:r>
              <a:rPr lang="en-US" sz="2400" dirty="0" smtClean="0"/>
              <a:t>The </a:t>
            </a:r>
            <a:r>
              <a:rPr lang="en-US" sz="2400" dirty="0"/>
              <a:t>crystal does not always have a perfect shape as there are many factors that make some faces grow faster than causing odd shaped crystals. </a:t>
            </a:r>
            <a:endParaRPr lang="en-US" sz="2400" dirty="0" smtClean="0"/>
          </a:p>
        </p:txBody>
      </p:sp>
    </p:spTree>
    <p:extLst>
      <p:ext uri="{BB962C8B-B14F-4D97-AF65-F5344CB8AC3E}">
        <p14:creationId xmlns:p14="http://schemas.microsoft.com/office/powerpoint/2010/main" val="2972642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a:t>Crystal Formation (cont.)</a:t>
            </a:r>
            <a:endParaRPr lang="en-ZA" sz="4400" dirty="0"/>
          </a:p>
        </p:txBody>
      </p:sp>
      <p:sp>
        <p:nvSpPr>
          <p:cNvPr id="5" name="Content Placeholder 2"/>
          <p:cNvSpPr>
            <a:spLocks noGrp="1"/>
          </p:cNvSpPr>
          <p:nvPr>
            <p:ph idx="1"/>
          </p:nvPr>
        </p:nvSpPr>
        <p:spPr>
          <a:xfrm>
            <a:off x="457200" y="1700808"/>
            <a:ext cx="8219256" cy="5040560"/>
          </a:xfrm>
          <a:solidFill>
            <a:schemeClr val="bg1">
              <a:lumMod val="95000"/>
              <a:alpha val="75000"/>
            </a:schemeClr>
          </a:solidFill>
          <a:scene3d>
            <a:camera prst="orthographicFront"/>
            <a:lightRig rig="threePt" dir="t"/>
          </a:scene3d>
          <a:sp3d>
            <a:bevelT/>
          </a:sp3d>
        </p:spPr>
        <p:txBody>
          <a:bodyPr>
            <a:noAutofit/>
          </a:bodyPr>
          <a:lstStyle/>
          <a:p>
            <a:r>
              <a:rPr lang="en-US" sz="2000" dirty="0" smtClean="0"/>
              <a:t>Once </a:t>
            </a:r>
            <a:r>
              <a:rPr lang="en-US" sz="2000" dirty="0"/>
              <a:t>the habit or shape of the sucrose crystal has been established it remains more or less the same as the crystal grows. </a:t>
            </a:r>
            <a:endParaRPr lang="en-US" sz="2000" dirty="0" smtClean="0"/>
          </a:p>
          <a:p>
            <a:r>
              <a:rPr lang="en-US" sz="2000" dirty="0" smtClean="0"/>
              <a:t>For </a:t>
            </a:r>
            <a:r>
              <a:rPr lang="en-US" sz="2000" dirty="0"/>
              <a:t>example, if the crystal formed had a twin or needle or flat shape this shape would stay and the full-grown crystal would have the same shape.</a:t>
            </a:r>
          </a:p>
          <a:p>
            <a:r>
              <a:rPr lang="en-US" sz="2000" dirty="0"/>
              <a:t>In a commercial process unhindered crystal growth seldom occurs: </a:t>
            </a:r>
            <a:endParaRPr lang="en-US" sz="2000" dirty="0" smtClean="0"/>
          </a:p>
          <a:p>
            <a:pPr lvl="1"/>
            <a:r>
              <a:rPr lang="en-US" sz="2000" dirty="0" smtClean="0"/>
              <a:t>Crystals </a:t>
            </a:r>
            <a:r>
              <a:rPr lang="en-US" sz="2000" dirty="0"/>
              <a:t>agglomerate, </a:t>
            </a:r>
            <a:endParaRPr lang="en-US" sz="2000" dirty="0" smtClean="0"/>
          </a:p>
          <a:p>
            <a:pPr lvl="1"/>
            <a:r>
              <a:rPr lang="en-US" sz="2000" dirty="0" smtClean="0"/>
              <a:t>impurities </a:t>
            </a:r>
            <a:r>
              <a:rPr lang="en-US" sz="2000" dirty="0"/>
              <a:t>are occluded, </a:t>
            </a:r>
            <a:endParaRPr lang="en-US" sz="2000" dirty="0" smtClean="0"/>
          </a:p>
          <a:p>
            <a:pPr lvl="1"/>
            <a:r>
              <a:rPr lang="en-US" sz="2000" dirty="0" smtClean="0"/>
              <a:t>nucleation </a:t>
            </a:r>
            <a:r>
              <a:rPr lang="en-US" sz="2000" dirty="0"/>
              <a:t>occurs both in solutions and at crystal surfaces and </a:t>
            </a:r>
            <a:endParaRPr lang="en-US" sz="2000" dirty="0" smtClean="0"/>
          </a:p>
          <a:p>
            <a:pPr lvl="1"/>
            <a:r>
              <a:rPr lang="en-US" sz="2000" dirty="0" smtClean="0"/>
              <a:t>crystals </a:t>
            </a:r>
            <a:r>
              <a:rPr lang="en-US" sz="2000" dirty="0"/>
              <a:t>are broken by pumps and agitation. </a:t>
            </a:r>
            <a:endParaRPr lang="en-US" sz="2000" dirty="0" smtClean="0"/>
          </a:p>
          <a:p>
            <a:r>
              <a:rPr lang="en-US" sz="2000" dirty="0" smtClean="0"/>
              <a:t>The </a:t>
            </a:r>
            <a:r>
              <a:rPr lang="en-US" sz="2000" dirty="0"/>
              <a:t>net result of all these factors is spoken of as the habit of crystal growth. </a:t>
            </a:r>
            <a:endParaRPr lang="en-US" sz="2000" dirty="0" smtClean="0"/>
          </a:p>
          <a:p>
            <a:r>
              <a:rPr lang="en-US" sz="2000" dirty="0" smtClean="0"/>
              <a:t>The </a:t>
            </a:r>
            <a:r>
              <a:rPr lang="en-US" sz="2000" dirty="0"/>
              <a:t>habit may affect the product purity, appearance and </a:t>
            </a:r>
            <a:r>
              <a:rPr lang="en-ZA" sz="2000" dirty="0"/>
              <a:t>behaviour</a:t>
            </a:r>
            <a:r>
              <a:rPr lang="en-US" sz="2000" dirty="0"/>
              <a:t> and therefore may seriously influence the product quality.</a:t>
            </a:r>
          </a:p>
        </p:txBody>
      </p:sp>
    </p:spTree>
    <p:extLst>
      <p:ext uri="{BB962C8B-B14F-4D97-AF65-F5344CB8AC3E}">
        <p14:creationId xmlns:p14="http://schemas.microsoft.com/office/powerpoint/2010/main" val="1571426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Effect of Impurities on Crystal Formation</a:t>
            </a:r>
            <a:endParaRPr lang="en-ZA" sz="3600" dirty="0"/>
          </a:p>
        </p:txBody>
      </p:sp>
      <p:sp>
        <p:nvSpPr>
          <p:cNvPr id="5" name="Content Placeholder 2"/>
          <p:cNvSpPr>
            <a:spLocks noGrp="1"/>
          </p:cNvSpPr>
          <p:nvPr>
            <p:ph idx="1"/>
          </p:nvPr>
        </p:nvSpPr>
        <p:spPr>
          <a:xfrm>
            <a:off x="251520" y="1700808"/>
            <a:ext cx="8640960" cy="5040560"/>
          </a:xfrm>
          <a:solidFill>
            <a:schemeClr val="bg1">
              <a:lumMod val="95000"/>
              <a:alpha val="75000"/>
            </a:schemeClr>
          </a:solidFill>
          <a:scene3d>
            <a:camera prst="orthographicFront"/>
            <a:lightRig rig="threePt" dir="t"/>
          </a:scene3d>
          <a:sp3d>
            <a:bevelT/>
          </a:sp3d>
        </p:spPr>
        <p:txBody>
          <a:bodyPr>
            <a:noAutofit/>
          </a:bodyPr>
          <a:lstStyle/>
          <a:p>
            <a:r>
              <a:rPr lang="en-US" sz="2100" dirty="0" smtClean="0"/>
              <a:t>Impurities slow </a:t>
            </a:r>
            <a:r>
              <a:rPr lang="en-US" sz="2100" dirty="0"/>
              <a:t>down the rate of </a:t>
            </a:r>
            <a:r>
              <a:rPr lang="en-ZA" sz="2100" dirty="0" smtClean="0"/>
              <a:t>crystallisation (e.g. starch)</a:t>
            </a:r>
            <a:r>
              <a:rPr lang="en-US" sz="2100" dirty="0" smtClean="0"/>
              <a:t>. </a:t>
            </a:r>
          </a:p>
          <a:p>
            <a:r>
              <a:rPr lang="en-US" sz="2100" dirty="0" smtClean="0"/>
              <a:t>Different </a:t>
            </a:r>
            <a:r>
              <a:rPr lang="en-US" sz="2100" dirty="0"/>
              <a:t>impurities have different </a:t>
            </a:r>
            <a:r>
              <a:rPr lang="en-US" sz="2100" dirty="0" smtClean="0"/>
              <a:t>effects.</a:t>
            </a:r>
          </a:p>
          <a:p>
            <a:r>
              <a:rPr lang="en-US" sz="2100" dirty="0" smtClean="0"/>
              <a:t>Rate </a:t>
            </a:r>
            <a:r>
              <a:rPr lang="en-US" sz="2100" dirty="0"/>
              <a:t>of </a:t>
            </a:r>
            <a:r>
              <a:rPr lang="en-ZA" sz="2100" dirty="0"/>
              <a:t>crystallisation</a:t>
            </a:r>
            <a:r>
              <a:rPr lang="en-US" sz="2100" dirty="0"/>
              <a:t> is affected </a:t>
            </a:r>
            <a:r>
              <a:rPr lang="en-US" sz="2100" dirty="0" smtClean="0"/>
              <a:t>by:</a:t>
            </a:r>
          </a:p>
          <a:p>
            <a:pPr lvl="1"/>
            <a:r>
              <a:rPr lang="en-US" sz="2100" dirty="0" smtClean="0"/>
              <a:t>the </a:t>
            </a:r>
            <a:r>
              <a:rPr lang="en-US" sz="2100" dirty="0"/>
              <a:t>concentration of impurities and </a:t>
            </a:r>
            <a:endParaRPr lang="en-US" sz="2100" dirty="0" smtClean="0"/>
          </a:p>
          <a:p>
            <a:pPr lvl="1"/>
            <a:r>
              <a:rPr lang="en-US" sz="2100" dirty="0" smtClean="0"/>
              <a:t>the </a:t>
            </a:r>
            <a:r>
              <a:rPr lang="en-US" sz="2100" dirty="0"/>
              <a:t>type of impurity.</a:t>
            </a:r>
          </a:p>
          <a:p>
            <a:r>
              <a:rPr lang="en-US" sz="2100" dirty="0" smtClean="0"/>
              <a:t>During crystal growth </a:t>
            </a:r>
            <a:r>
              <a:rPr lang="en-US" sz="2100" dirty="0"/>
              <a:t>in the pan there is </a:t>
            </a:r>
            <a:r>
              <a:rPr lang="en-US" sz="2100" dirty="0" smtClean="0"/>
              <a:t>competition for </a:t>
            </a:r>
            <a:r>
              <a:rPr lang="en-US" sz="2100" dirty="0"/>
              <a:t>growing crystal </a:t>
            </a:r>
            <a:r>
              <a:rPr lang="en-US" sz="2100" dirty="0" smtClean="0"/>
              <a:t>surfaces </a:t>
            </a:r>
            <a:r>
              <a:rPr lang="en-US" sz="2100" dirty="0"/>
              <a:t>between the sucrose molecules and the impurities. </a:t>
            </a:r>
            <a:endParaRPr lang="en-US" sz="2100" dirty="0" smtClean="0"/>
          </a:p>
          <a:p>
            <a:r>
              <a:rPr lang="en-US" sz="2100" dirty="0" smtClean="0"/>
              <a:t>Impurities </a:t>
            </a:r>
            <a:r>
              <a:rPr lang="en-US" sz="2100" dirty="0"/>
              <a:t>can </a:t>
            </a:r>
            <a:r>
              <a:rPr lang="en-US" sz="2100" dirty="0" smtClean="0"/>
              <a:t>determine the </a:t>
            </a:r>
            <a:r>
              <a:rPr lang="en-US" sz="2100" dirty="0"/>
              <a:t>shape of the </a:t>
            </a:r>
            <a:r>
              <a:rPr lang="en-US" sz="2100" dirty="0" smtClean="0"/>
              <a:t>crystal (e.g. twin crystals are common where reducing sugars are present at high supersaturations).</a:t>
            </a:r>
            <a:endParaRPr lang="en-US" sz="2100" dirty="0"/>
          </a:p>
          <a:p>
            <a:r>
              <a:rPr lang="en-US" sz="2100" dirty="0" smtClean="0"/>
              <a:t>C</a:t>
            </a:r>
            <a:r>
              <a:rPr lang="en-ZA" sz="2100" dirty="0" err="1" smtClean="0"/>
              <a:t>olour</a:t>
            </a:r>
            <a:r>
              <a:rPr lang="en-US" sz="2100" dirty="0" smtClean="0"/>
              <a:t> </a:t>
            </a:r>
            <a:r>
              <a:rPr lang="en-US" sz="2100" dirty="0"/>
              <a:t>of </a:t>
            </a:r>
            <a:r>
              <a:rPr lang="en-US" sz="2100" dirty="0" smtClean="0"/>
              <a:t>sugar is </a:t>
            </a:r>
            <a:r>
              <a:rPr lang="en-US" sz="2100" dirty="0"/>
              <a:t>affected by </a:t>
            </a:r>
            <a:r>
              <a:rPr lang="en-ZA" sz="2100" dirty="0"/>
              <a:t>coloured</a:t>
            </a:r>
            <a:r>
              <a:rPr lang="en-US" sz="2100" dirty="0"/>
              <a:t> non-sugars which are absorbed by the sucrose </a:t>
            </a:r>
            <a:r>
              <a:rPr lang="en-US" sz="2100" dirty="0" smtClean="0"/>
              <a:t>crystal (Occlusion </a:t>
            </a:r>
            <a:r>
              <a:rPr lang="en-US" sz="2100" dirty="0"/>
              <a:t>(entrapment) of dark </a:t>
            </a:r>
            <a:r>
              <a:rPr lang="en-ZA" sz="2100" dirty="0"/>
              <a:t>coloured</a:t>
            </a:r>
            <a:r>
              <a:rPr lang="en-US" sz="2100" dirty="0"/>
              <a:t> impurities </a:t>
            </a:r>
            <a:r>
              <a:rPr lang="en-US" sz="2100" dirty="0" smtClean="0"/>
              <a:t>is </a:t>
            </a:r>
            <a:r>
              <a:rPr lang="en-US" sz="2100" dirty="0"/>
              <a:t>especially noticeable when a dark seed sugar is used in “A” </a:t>
            </a:r>
            <a:r>
              <a:rPr lang="en-ZA" sz="2100" dirty="0" err="1"/>
              <a:t>boilings</a:t>
            </a:r>
            <a:r>
              <a:rPr lang="en-US" sz="2100" dirty="0"/>
              <a:t>. A layer of light </a:t>
            </a:r>
            <a:r>
              <a:rPr lang="en-ZA" sz="2100" dirty="0"/>
              <a:t>coloured</a:t>
            </a:r>
            <a:r>
              <a:rPr lang="en-US" sz="2100" dirty="0"/>
              <a:t> sucrose can be seen covering the dark seed </a:t>
            </a:r>
            <a:r>
              <a:rPr lang="en-US" sz="2100" dirty="0" smtClean="0"/>
              <a:t>crystal).</a:t>
            </a:r>
            <a:endParaRPr lang="en-US" sz="2100" dirty="0"/>
          </a:p>
        </p:txBody>
      </p:sp>
    </p:spTree>
    <p:extLst>
      <p:ext uri="{BB962C8B-B14F-4D97-AF65-F5344CB8AC3E}">
        <p14:creationId xmlns:p14="http://schemas.microsoft.com/office/powerpoint/2010/main" val="459495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Solutions</a:t>
            </a:r>
            <a:endParaRPr lang="en-ZA" sz="4800" dirty="0"/>
          </a:p>
        </p:txBody>
      </p:sp>
      <p:sp>
        <p:nvSpPr>
          <p:cNvPr id="5" name="Content Placeholder 2"/>
          <p:cNvSpPr>
            <a:spLocks noGrp="1"/>
          </p:cNvSpPr>
          <p:nvPr>
            <p:ph idx="1"/>
          </p:nvPr>
        </p:nvSpPr>
        <p:spPr>
          <a:xfrm>
            <a:off x="457200" y="1600200"/>
            <a:ext cx="8291264" cy="4925144"/>
          </a:xfrm>
          <a:solidFill>
            <a:schemeClr val="bg1">
              <a:lumMod val="95000"/>
              <a:alpha val="75000"/>
            </a:schemeClr>
          </a:solidFill>
          <a:scene3d>
            <a:camera prst="orthographicFront"/>
            <a:lightRig rig="threePt" dir="t"/>
          </a:scene3d>
          <a:sp3d>
            <a:bevelT/>
          </a:sp3d>
        </p:spPr>
        <p:txBody>
          <a:bodyPr>
            <a:normAutofit fontScale="92500" lnSpcReduction="10000"/>
          </a:bodyPr>
          <a:lstStyle/>
          <a:p>
            <a:r>
              <a:rPr lang="en-US" sz="2800" dirty="0"/>
              <a:t>Sucrose is very soluble in water and dissolves readily.</a:t>
            </a:r>
          </a:p>
          <a:p>
            <a:r>
              <a:rPr lang="en-US" sz="2800" dirty="0"/>
              <a:t>Example: 150g of sucrose dissolves easily in 100g of water at 60°C to give a solution of 60°Bx</a:t>
            </a:r>
            <a:r>
              <a:rPr lang="en-US" sz="2800" dirty="0" smtClean="0"/>
              <a:t>.</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a:t>Since the solution is able to dissolve more sucrose at 60°C, the solution is said to be unsaturated</a:t>
            </a:r>
            <a:r>
              <a:rPr lang="en-US" sz="2800" dirty="0" smtClean="0"/>
              <a:t>.</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35" y="2924944"/>
            <a:ext cx="3253794" cy="247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429000"/>
            <a:ext cx="4265588" cy="160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567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Boiling Point Elevation – Due to Pressure</a:t>
            </a:r>
            <a:endParaRPr lang="en-ZA" sz="3600" dirty="0"/>
          </a:p>
        </p:txBody>
      </p:sp>
      <p:sp>
        <p:nvSpPr>
          <p:cNvPr id="5" name="Content Placeholder 2"/>
          <p:cNvSpPr>
            <a:spLocks noGrp="1"/>
          </p:cNvSpPr>
          <p:nvPr>
            <p:ph idx="1"/>
          </p:nvPr>
        </p:nvSpPr>
        <p:spPr>
          <a:xfrm>
            <a:off x="251520" y="1556792"/>
            <a:ext cx="8568952" cy="5184576"/>
          </a:xfrm>
          <a:solidFill>
            <a:schemeClr val="bg1">
              <a:lumMod val="95000"/>
              <a:alpha val="75000"/>
            </a:schemeClr>
          </a:solidFill>
          <a:scene3d>
            <a:camera prst="orthographicFront"/>
            <a:lightRig rig="threePt" dir="t"/>
          </a:scene3d>
          <a:sp3d>
            <a:bevelT/>
          </a:sp3d>
        </p:spPr>
        <p:txBody>
          <a:bodyPr>
            <a:noAutofit/>
          </a:bodyPr>
          <a:lstStyle/>
          <a:p>
            <a:pPr algn="just"/>
            <a:r>
              <a:rPr lang="en-US" sz="2000" dirty="0" smtClean="0"/>
              <a:t>From steam tables one can see that the temperature at which water would boil at different pressures above and below atmospheric pressure varies.</a:t>
            </a:r>
          </a:p>
          <a:p>
            <a:pPr algn="just"/>
            <a:r>
              <a:rPr lang="en-US" sz="2000" dirty="0"/>
              <a:t>In a batch pan the hydrostatic head due to the height of </a:t>
            </a:r>
            <a:r>
              <a:rPr lang="en-US" sz="2000" dirty="0" err="1"/>
              <a:t>massecuite</a:t>
            </a:r>
            <a:r>
              <a:rPr lang="en-US" sz="2000" dirty="0"/>
              <a:t> causes the pressure at the bottom of the </a:t>
            </a:r>
            <a:r>
              <a:rPr lang="en-US" sz="2000" dirty="0" err="1"/>
              <a:t>massecuite</a:t>
            </a:r>
            <a:r>
              <a:rPr lang="en-US" sz="2000" dirty="0"/>
              <a:t> to increase as the level in the pan rises. </a:t>
            </a:r>
            <a:endParaRPr lang="en-US" sz="2000" dirty="0" smtClean="0"/>
          </a:p>
          <a:p>
            <a:pPr algn="just"/>
            <a:r>
              <a:rPr lang="en-US" sz="2000" dirty="0" smtClean="0"/>
              <a:t>This </a:t>
            </a:r>
            <a:r>
              <a:rPr lang="en-US" sz="2000" dirty="0"/>
              <a:t>causes an increase in the boiling point of the </a:t>
            </a:r>
            <a:r>
              <a:rPr lang="en-US" sz="2000" dirty="0" err="1"/>
              <a:t>massecuite</a:t>
            </a:r>
            <a:r>
              <a:rPr lang="en-US" sz="2000" dirty="0"/>
              <a:t> at the bottom. </a:t>
            </a:r>
            <a:endParaRPr lang="en-US" sz="2000" dirty="0" smtClean="0"/>
          </a:p>
          <a:p>
            <a:pPr algn="just"/>
            <a:r>
              <a:rPr lang="en-US" sz="2000" dirty="0" smtClean="0"/>
              <a:t>In </a:t>
            </a:r>
            <a:r>
              <a:rPr lang="en-US" sz="2000" dirty="0"/>
              <a:t>a batch pan the boiling temperature is thus a function of the height. </a:t>
            </a:r>
            <a:endParaRPr lang="en-US" sz="2000" dirty="0" smtClean="0"/>
          </a:p>
          <a:p>
            <a:pPr algn="just"/>
            <a:r>
              <a:rPr lang="en-US" sz="2000" dirty="0" smtClean="0"/>
              <a:t>The </a:t>
            </a:r>
            <a:r>
              <a:rPr lang="en-US" sz="2000" dirty="0"/>
              <a:t>hydrostatic head also causes the </a:t>
            </a:r>
            <a:r>
              <a:rPr lang="en-US" sz="2000" dirty="0" err="1"/>
              <a:t>massecuite</a:t>
            </a:r>
            <a:r>
              <a:rPr lang="en-US" sz="2000" dirty="0"/>
              <a:t> at the bottom of the batch pan to be more viscous. </a:t>
            </a:r>
            <a:endParaRPr lang="en-US" sz="2000" dirty="0" smtClean="0"/>
          </a:p>
          <a:p>
            <a:pPr algn="just"/>
            <a:r>
              <a:rPr lang="en-US" sz="2000" dirty="0" smtClean="0"/>
              <a:t>This </a:t>
            </a:r>
            <a:r>
              <a:rPr lang="en-US" sz="2000" dirty="0"/>
              <a:t>necessitates the use of movement water to ensure circulation. </a:t>
            </a:r>
            <a:endParaRPr lang="en-US" sz="2000" dirty="0" smtClean="0"/>
          </a:p>
          <a:p>
            <a:pPr algn="just"/>
            <a:r>
              <a:rPr lang="en-US" sz="2000" dirty="0" smtClean="0"/>
              <a:t>The </a:t>
            </a:r>
            <a:r>
              <a:rPr lang="en-US" sz="2000" dirty="0"/>
              <a:t>effect of hydrostatic head limits the height of </a:t>
            </a:r>
            <a:r>
              <a:rPr lang="en-ZA" sz="2000" dirty="0" err="1"/>
              <a:t>massecuites</a:t>
            </a:r>
            <a:r>
              <a:rPr lang="en-US" sz="2000" dirty="0"/>
              <a:t> in batch pans to 1.35m. </a:t>
            </a:r>
            <a:endParaRPr lang="en-US" sz="2000" dirty="0" smtClean="0"/>
          </a:p>
          <a:p>
            <a:pPr algn="just"/>
            <a:r>
              <a:rPr lang="en-US" sz="2000" dirty="0" smtClean="0"/>
              <a:t>The </a:t>
            </a:r>
            <a:r>
              <a:rPr lang="en-US" sz="2000" dirty="0"/>
              <a:t>movement water used is at a temperature such that it will flash (boil violently) as it enters the pan, thus causing turbulence and promoting circulation.</a:t>
            </a:r>
          </a:p>
          <a:p>
            <a:pPr algn="just"/>
            <a:endParaRPr lang="en-US" sz="2000" dirty="0"/>
          </a:p>
        </p:txBody>
      </p:sp>
    </p:spTree>
    <p:extLst>
      <p:ext uri="{BB962C8B-B14F-4D97-AF65-F5344CB8AC3E}">
        <p14:creationId xmlns:p14="http://schemas.microsoft.com/office/powerpoint/2010/main" val="1200216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a:t>Boiling Point Elevation – Due to </a:t>
            </a:r>
            <a:r>
              <a:rPr lang="en-ZA" sz="3600" dirty="0" smtClean="0"/>
              <a:t>Brix</a:t>
            </a:r>
            <a:endParaRPr lang="en-ZA" sz="3600" dirty="0"/>
          </a:p>
        </p:txBody>
      </p:sp>
      <p:sp>
        <p:nvSpPr>
          <p:cNvPr id="5" name="Content Placeholder 2"/>
          <p:cNvSpPr>
            <a:spLocks noGrp="1"/>
          </p:cNvSpPr>
          <p:nvPr>
            <p:ph idx="1"/>
          </p:nvPr>
        </p:nvSpPr>
        <p:spPr>
          <a:xfrm>
            <a:off x="251520" y="1556792"/>
            <a:ext cx="8568952" cy="5184576"/>
          </a:xfrm>
          <a:solidFill>
            <a:schemeClr val="bg1">
              <a:lumMod val="95000"/>
              <a:alpha val="75000"/>
            </a:schemeClr>
          </a:solidFill>
          <a:scene3d>
            <a:camera prst="orthographicFront"/>
            <a:lightRig rig="threePt" dir="t"/>
          </a:scene3d>
          <a:sp3d>
            <a:bevelT/>
          </a:sp3d>
        </p:spPr>
        <p:txBody>
          <a:bodyPr>
            <a:noAutofit/>
          </a:bodyPr>
          <a:lstStyle/>
          <a:p>
            <a:r>
              <a:rPr lang="en-US" sz="2300" dirty="0"/>
              <a:t>Sugars and salts dissolved in water always raise the boiling point. </a:t>
            </a:r>
            <a:endParaRPr lang="en-US" sz="2300" dirty="0" smtClean="0"/>
          </a:p>
          <a:p>
            <a:r>
              <a:rPr lang="en-US" sz="2300" dirty="0" smtClean="0"/>
              <a:t>This </a:t>
            </a:r>
            <a:r>
              <a:rPr lang="en-US" sz="2300" dirty="0"/>
              <a:t>boiling point elevation is dependent on the quantity of dissolved material and is independent of pressure. </a:t>
            </a:r>
            <a:endParaRPr lang="en-US" sz="2300" dirty="0" smtClean="0"/>
          </a:p>
          <a:p>
            <a:r>
              <a:rPr lang="en-US" sz="2300" dirty="0" smtClean="0"/>
              <a:t>The Boiling </a:t>
            </a:r>
            <a:r>
              <a:rPr lang="en-US" sz="2300" dirty="0"/>
              <a:t>P</a:t>
            </a:r>
            <a:r>
              <a:rPr lang="en-US" sz="2300" dirty="0" smtClean="0"/>
              <a:t>oint </a:t>
            </a:r>
            <a:r>
              <a:rPr lang="en-US" sz="2300" dirty="0"/>
              <a:t>E</a:t>
            </a:r>
            <a:r>
              <a:rPr lang="en-US" sz="2300" dirty="0" smtClean="0"/>
              <a:t>levation </a:t>
            </a:r>
            <a:r>
              <a:rPr lang="en-US" sz="2300" dirty="0"/>
              <a:t>T</a:t>
            </a:r>
            <a:r>
              <a:rPr lang="en-US" sz="2300" dirty="0" smtClean="0"/>
              <a:t>able </a:t>
            </a:r>
            <a:r>
              <a:rPr lang="en-US" sz="2300" dirty="0"/>
              <a:t>shows the increase in the boiling point of cane juices at different </a:t>
            </a:r>
            <a:r>
              <a:rPr lang="en-US" sz="2300" dirty="0" err="1"/>
              <a:t>brixes</a:t>
            </a:r>
            <a:r>
              <a:rPr lang="en-US" sz="2300" dirty="0"/>
              <a:t> and purities.</a:t>
            </a:r>
          </a:p>
          <a:p>
            <a:r>
              <a:rPr lang="en-US" sz="2300" dirty="0"/>
              <a:t>Using the boiling point vs. pressure table and the boiling point elevation table the boiling point of any sugar solution can be found.</a:t>
            </a:r>
          </a:p>
          <a:p>
            <a:pPr marL="0" indent="0">
              <a:buNone/>
            </a:pPr>
            <a:r>
              <a:rPr lang="en-US" sz="2300" b="1" dirty="0"/>
              <a:t>Example:</a:t>
            </a:r>
            <a:endParaRPr lang="en-US" sz="2300" dirty="0"/>
          </a:p>
          <a:p>
            <a:r>
              <a:rPr lang="en-US" sz="2300" dirty="0"/>
              <a:t>What is the boiling point of 80°Bx </a:t>
            </a:r>
            <a:r>
              <a:rPr lang="en-US" sz="2300" dirty="0" err="1"/>
              <a:t>massecuite</a:t>
            </a:r>
            <a:r>
              <a:rPr lang="en-US" sz="2300" dirty="0"/>
              <a:t> of 50% purity at 25kPa?</a:t>
            </a:r>
          </a:p>
          <a:p>
            <a:r>
              <a:rPr lang="en-US" sz="2300" dirty="0"/>
              <a:t>Boiling point of water @ 25kPa	=   65°C</a:t>
            </a:r>
          </a:p>
          <a:p>
            <a:r>
              <a:rPr lang="en-US" sz="2300" dirty="0"/>
              <a:t>BPE due to Brix		</a:t>
            </a:r>
            <a:r>
              <a:rPr lang="en-US" sz="2300" dirty="0" smtClean="0"/>
              <a:t>=   </a:t>
            </a:r>
            <a:r>
              <a:rPr lang="en-US" sz="2300" dirty="0"/>
              <a:t>13.1°C</a:t>
            </a:r>
          </a:p>
          <a:p>
            <a:r>
              <a:rPr lang="en-US" sz="2300" dirty="0"/>
              <a:t>Boiling point of </a:t>
            </a:r>
            <a:r>
              <a:rPr lang="en-US" sz="2300" dirty="0" err="1"/>
              <a:t>massecuite</a:t>
            </a:r>
            <a:r>
              <a:rPr lang="en-US" sz="2300" dirty="0"/>
              <a:t>	</a:t>
            </a:r>
            <a:r>
              <a:rPr lang="en-US" sz="2300" dirty="0" smtClean="0"/>
              <a:t>=   </a:t>
            </a:r>
            <a:r>
              <a:rPr lang="en-US" sz="2300" dirty="0"/>
              <a:t>65°C + 13.1°C = </a:t>
            </a:r>
            <a:r>
              <a:rPr lang="en-US" sz="2300" dirty="0" smtClean="0"/>
              <a:t>78.1°C</a:t>
            </a:r>
            <a:endParaRPr lang="en-US" sz="2300" dirty="0"/>
          </a:p>
        </p:txBody>
      </p:sp>
    </p:spTree>
    <p:extLst>
      <p:ext uri="{BB962C8B-B14F-4D97-AF65-F5344CB8AC3E}">
        <p14:creationId xmlns:p14="http://schemas.microsoft.com/office/powerpoint/2010/main" val="478128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Measurement of Super Saturation</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r>
              <a:rPr lang="en-US" sz="2400" dirty="0"/>
              <a:t>For good crystal growth the supersaturation coefficient (SSC) of the sugar solution must be known. </a:t>
            </a:r>
            <a:endParaRPr lang="en-US" sz="2400" dirty="0" smtClean="0"/>
          </a:p>
          <a:p>
            <a:r>
              <a:rPr lang="en-US" sz="2400" dirty="0" smtClean="0"/>
              <a:t>Instruments </a:t>
            </a:r>
            <a:r>
              <a:rPr lang="en-US" sz="2400" dirty="0"/>
              <a:t>used to control a boiling measure some property of the solution which is related to Brix and then to SSC i.e. the SSC is measured indirectly.</a:t>
            </a:r>
          </a:p>
          <a:p>
            <a:pPr marL="0" indent="0">
              <a:buNone/>
            </a:pPr>
            <a:r>
              <a:rPr lang="en-US" sz="2400" b="1" dirty="0" smtClean="0"/>
              <a:t>Using Conductivity </a:t>
            </a:r>
            <a:endParaRPr lang="en-US" sz="2400" b="1" dirty="0"/>
          </a:p>
          <a:p>
            <a:r>
              <a:rPr lang="en-US" sz="2400" dirty="0"/>
              <a:t>SSC can be obtained indirectly by measuring the conductivity of solution or </a:t>
            </a:r>
            <a:r>
              <a:rPr lang="en-US" sz="2400" dirty="0" err="1"/>
              <a:t>massecuite</a:t>
            </a:r>
            <a:r>
              <a:rPr lang="en-US" sz="2400" dirty="0"/>
              <a:t>. </a:t>
            </a:r>
            <a:endParaRPr lang="en-US" sz="2400" dirty="0" smtClean="0"/>
          </a:p>
          <a:p>
            <a:r>
              <a:rPr lang="en-US" sz="2400" dirty="0" smtClean="0"/>
              <a:t>Sucrose </a:t>
            </a:r>
            <a:r>
              <a:rPr lang="en-US" sz="2400" dirty="0"/>
              <a:t>itself does not conduct but some of the impurities present do, especially the salts present</a:t>
            </a:r>
            <a:r>
              <a:rPr lang="en-US" sz="2400" dirty="0" smtClean="0"/>
              <a:t>.</a:t>
            </a:r>
          </a:p>
          <a:p>
            <a:r>
              <a:rPr lang="en-US" sz="2400" dirty="0"/>
              <a:t>For concentrations up to 30 Brix the conductivity of solution increases due to an increasing concentration of ions. </a:t>
            </a:r>
            <a:endParaRPr lang="en-US" sz="2400" dirty="0" smtClean="0"/>
          </a:p>
        </p:txBody>
      </p:sp>
    </p:spTree>
    <p:extLst>
      <p:ext uri="{BB962C8B-B14F-4D97-AF65-F5344CB8AC3E}">
        <p14:creationId xmlns:p14="http://schemas.microsoft.com/office/powerpoint/2010/main" val="1280049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Measurement of Super Saturation (cont.)</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Using Conductivity (cont.) </a:t>
            </a:r>
            <a:endParaRPr lang="en-US" sz="2400" b="1" dirty="0"/>
          </a:p>
          <a:p>
            <a:r>
              <a:rPr lang="en-US" sz="2200" dirty="0" smtClean="0"/>
              <a:t>Above </a:t>
            </a:r>
            <a:r>
              <a:rPr lang="en-US" sz="2200" dirty="0"/>
              <a:t>30 Brix the conductivity reaches a maximum before falling due to the effect of viscosity reducing the mobility of the ions. </a:t>
            </a:r>
            <a:endParaRPr lang="en-US" sz="2200" dirty="0" smtClean="0"/>
          </a:p>
          <a:p>
            <a:r>
              <a:rPr lang="en-US" sz="2200" dirty="0" smtClean="0"/>
              <a:t>The </a:t>
            </a:r>
            <a:r>
              <a:rPr lang="en-US" sz="2200" dirty="0"/>
              <a:t>part of the curve which applies in sugar </a:t>
            </a:r>
            <a:r>
              <a:rPr lang="en-US" sz="2200" dirty="0" err="1"/>
              <a:t>boilings</a:t>
            </a:r>
            <a:r>
              <a:rPr lang="en-US" sz="2200" dirty="0"/>
              <a:t> is indicated. It is clear that increases in supersaturation correspond with decreasing conductivity.</a:t>
            </a:r>
          </a:p>
          <a:p>
            <a:r>
              <a:rPr lang="en-US" sz="2200" dirty="0"/>
              <a:t>The conductivity between a pair of electrodes mounted in the wall of a pan is measured in milliamps when a constant low potential (32V AC) is applied to them. </a:t>
            </a:r>
            <a:endParaRPr lang="en-US" sz="2200" dirty="0" smtClean="0"/>
          </a:p>
          <a:p>
            <a:r>
              <a:rPr lang="en-US" sz="2200" dirty="0" smtClean="0"/>
              <a:t>As </a:t>
            </a:r>
            <a:r>
              <a:rPr lang="en-US" sz="2200" dirty="0"/>
              <a:t>the brix of a sucrose solution increases, the density and viscosity of the sucrose solution increases, and the electrical conductance decreases due to the restriction of free ions. </a:t>
            </a:r>
            <a:endParaRPr lang="en-US" sz="2200" dirty="0" smtClean="0"/>
          </a:p>
          <a:p>
            <a:r>
              <a:rPr lang="en-US" sz="2200" dirty="0" smtClean="0"/>
              <a:t>This </a:t>
            </a:r>
            <a:r>
              <a:rPr lang="en-US" sz="2200" dirty="0"/>
              <a:t>can be used as an indirect method to measure the supersaturation coefficient</a:t>
            </a:r>
            <a:r>
              <a:rPr lang="en-US" sz="2200" dirty="0" smtClean="0"/>
              <a:t>.</a:t>
            </a:r>
            <a:endParaRPr lang="en-US" sz="2200" dirty="0"/>
          </a:p>
        </p:txBody>
      </p:sp>
    </p:spTree>
    <p:extLst>
      <p:ext uri="{BB962C8B-B14F-4D97-AF65-F5344CB8AC3E}">
        <p14:creationId xmlns:p14="http://schemas.microsoft.com/office/powerpoint/2010/main" val="3596501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Measurement of Super Saturation (cont.)</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Using Conductivity (cont.) </a:t>
            </a:r>
            <a:endParaRPr lang="en-US" sz="2400" b="1" dirty="0"/>
          </a:p>
          <a:p>
            <a:r>
              <a:rPr lang="en-US" sz="2600" dirty="0" smtClean="0"/>
              <a:t>Several </a:t>
            </a:r>
            <a:r>
              <a:rPr lang="en-US" sz="2600" dirty="0"/>
              <a:t>trial </a:t>
            </a:r>
            <a:r>
              <a:rPr lang="en-US" sz="2600" dirty="0" err="1"/>
              <a:t>boilings</a:t>
            </a:r>
            <a:r>
              <a:rPr lang="en-US" sz="2600" dirty="0"/>
              <a:t> are done and a conductivity curve is plotted that will maintain the correct supersaturation for good crystal growth. </a:t>
            </a:r>
            <a:endParaRPr lang="en-US" sz="2600" dirty="0" smtClean="0"/>
          </a:p>
          <a:p>
            <a:r>
              <a:rPr lang="en-US" sz="2600" dirty="0" smtClean="0"/>
              <a:t>Once </a:t>
            </a:r>
            <a:r>
              <a:rPr lang="en-US" sz="2600" dirty="0"/>
              <a:t>the curve is drawn, a </a:t>
            </a:r>
            <a:r>
              <a:rPr lang="en-US" sz="2600" dirty="0" err="1"/>
              <a:t>massecuite</a:t>
            </a:r>
            <a:r>
              <a:rPr lang="en-US" sz="2600" dirty="0"/>
              <a:t> can be boiled according to conductivity. </a:t>
            </a:r>
            <a:endParaRPr lang="en-US" sz="2600" dirty="0" smtClean="0"/>
          </a:p>
          <a:p>
            <a:r>
              <a:rPr lang="en-US" sz="2600" dirty="0" smtClean="0"/>
              <a:t>As </a:t>
            </a:r>
            <a:r>
              <a:rPr lang="en-US" sz="2600" dirty="0"/>
              <a:t>the Brix increases the conductivity is kept as prescribed by the curve by regulating the feed or – in emergency feeding - with water.</a:t>
            </a:r>
          </a:p>
          <a:p>
            <a:r>
              <a:rPr lang="en-US" sz="2600" dirty="0"/>
              <a:t>To draw a conductivity curve, conductivity readings must be related to supersaturation coefficient</a:t>
            </a:r>
            <a:r>
              <a:rPr lang="en-US" sz="2600" dirty="0" smtClean="0"/>
              <a:t>.</a:t>
            </a:r>
            <a:endParaRPr lang="en-US" sz="2600" dirty="0"/>
          </a:p>
        </p:txBody>
      </p:sp>
    </p:spTree>
    <p:extLst>
      <p:ext uri="{BB962C8B-B14F-4D97-AF65-F5344CB8AC3E}">
        <p14:creationId xmlns:p14="http://schemas.microsoft.com/office/powerpoint/2010/main" val="3418384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Measurement of Super Saturation (cont.)</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Using Conductivity (cont.) </a:t>
            </a:r>
            <a:endParaRPr lang="en-US" sz="2400" b="1" dirty="0"/>
          </a:p>
          <a:p>
            <a:r>
              <a:rPr lang="en-US" sz="2400" dirty="0" smtClean="0"/>
              <a:t>The </a:t>
            </a:r>
            <a:r>
              <a:rPr lang="en-US" sz="2400" dirty="0"/>
              <a:t>conductivity is noted:</a:t>
            </a:r>
          </a:p>
          <a:p>
            <a:pPr lvl="1"/>
            <a:r>
              <a:rPr lang="en-US" sz="2400" dirty="0"/>
              <a:t>Where crystals in a </a:t>
            </a:r>
            <a:r>
              <a:rPr lang="en-US" sz="2400" dirty="0" err="1"/>
              <a:t>massecuite</a:t>
            </a:r>
            <a:r>
              <a:rPr lang="en-US" sz="2400" dirty="0"/>
              <a:t> just start to dissolve. This is detected by rounding edges and corners of crystals - this is the conductivity of the saturated solution.</a:t>
            </a:r>
          </a:p>
          <a:p>
            <a:pPr lvl="1"/>
            <a:r>
              <a:rPr lang="en-US" sz="2400" dirty="0"/>
              <a:t>When false grain (i.e. new crystals) start to form in the presence of other crystals- this is the lower limit of the intermediate zone.</a:t>
            </a:r>
          </a:p>
          <a:p>
            <a:pPr lvl="1"/>
            <a:r>
              <a:rPr lang="en-US" sz="2400" dirty="0"/>
              <a:t>When a solution without crystals present starts to </a:t>
            </a:r>
            <a:r>
              <a:rPr lang="en-ZA" sz="2400" dirty="0"/>
              <a:t>crystallise</a:t>
            </a:r>
            <a:r>
              <a:rPr lang="en-US" sz="2400" dirty="0"/>
              <a:t> spontaneously - this is the upper limit of the intermediate zone and hence the start of the labile zone.</a:t>
            </a:r>
          </a:p>
          <a:p>
            <a:r>
              <a:rPr lang="en-US" sz="2400" dirty="0"/>
              <a:t>The conductivity probe consists of a cylindrical outer electrode insulated from a second electrode placed inside</a:t>
            </a:r>
            <a:r>
              <a:rPr lang="en-US" sz="2400" dirty="0" smtClean="0"/>
              <a:t>.</a:t>
            </a:r>
            <a:endParaRPr lang="en-US" sz="2400" dirty="0"/>
          </a:p>
        </p:txBody>
      </p:sp>
    </p:spTree>
    <p:extLst>
      <p:ext uri="{BB962C8B-B14F-4D97-AF65-F5344CB8AC3E}">
        <p14:creationId xmlns:p14="http://schemas.microsoft.com/office/powerpoint/2010/main" val="645500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Measurement of Super Saturation (cont.)</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smtClean="0"/>
              <a:t>Using Conductivity (cont.) </a:t>
            </a:r>
            <a:endParaRPr lang="en-US" sz="2800" b="1" dirty="0"/>
          </a:p>
          <a:p>
            <a:r>
              <a:rPr lang="en-US" sz="2800" b="1" dirty="0" smtClean="0"/>
              <a:t>Advantages</a:t>
            </a:r>
            <a:r>
              <a:rPr lang="en-US" sz="2800" b="1" dirty="0"/>
              <a:t>:</a:t>
            </a:r>
            <a:endParaRPr lang="en-US" sz="2800" dirty="0"/>
          </a:p>
          <a:p>
            <a:pPr lvl="1"/>
            <a:r>
              <a:rPr lang="en-US" sz="2200" dirty="0"/>
              <a:t>Useful for </a:t>
            </a:r>
            <a:r>
              <a:rPr lang="en-US" sz="2200" dirty="0" err="1"/>
              <a:t>massecuite</a:t>
            </a:r>
            <a:r>
              <a:rPr lang="en-US" sz="2200" dirty="0"/>
              <a:t> strikes of below 95% purity (i.e. Raw House pans)</a:t>
            </a:r>
          </a:p>
          <a:p>
            <a:pPr lvl="1"/>
            <a:r>
              <a:rPr lang="en-US" sz="2200" dirty="0"/>
              <a:t>Price of equipment and maintenance is low.</a:t>
            </a:r>
          </a:p>
          <a:p>
            <a:pPr lvl="1"/>
            <a:r>
              <a:rPr lang="en-US" sz="2200" dirty="0"/>
              <a:t>Variation with temperature is very small for constant supersaturation. On increasing the temperature of a crystal/liquor mixture the tendency towards increase in conductivity is compensated for by an increase in Brix due to solution of part of the crystals. Such a mixture is in a constant state of saturation and shows small fluctuations in conductance with temperature variations.</a:t>
            </a:r>
          </a:p>
          <a:p>
            <a:pPr lvl="1"/>
            <a:r>
              <a:rPr lang="en-US" sz="2200" dirty="0"/>
              <a:t>Measurement is quick and simple</a:t>
            </a:r>
            <a:r>
              <a:rPr lang="en-US" sz="2200" dirty="0" smtClean="0"/>
              <a:t>.</a:t>
            </a:r>
            <a:endParaRPr lang="en-US" sz="2200" dirty="0"/>
          </a:p>
        </p:txBody>
      </p:sp>
    </p:spTree>
    <p:extLst>
      <p:ext uri="{BB962C8B-B14F-4D97-AF65-F5344CB8AC3E}">
        <p14:creationId xmlns:p14="http://schemas.microsoft.com/office/powerpoint/2010/main" val="3718125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Measurement of Super Saturation (cont.)</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smtClean="0"/>
              <a:t>Using Conductivity (cont.) </a:t>
            </a:r>
            <a:endParaRPr lang="en-US" sz="2800" b="1" dirty="0"/>
          </a:p>
          <a:p>
            <a:r>
              <a:rPr lang="en-US" sz="2800" b="1" dirty="0" smtClean="0"/>
              <a:t>Disadvantages</a:t>
            </a:r>
            <a:r>
              <a:rPr lang="en-US" sz="2800" b="1" dirty="0"/>
              <a:t>:</a:t>
            </a:r>
            <a:endParaRPr lang="en-US" sz="2800" dirty="0"/>
          </a:p>
          <a:p>
            <a:pPr lvl="1"/>
            <a:r>
              <a:rPr lang="en-US" sz="2000" dirty="0"/>
              <a:t>Unsuitable for high purity </a:t>
            </a:r>
            <a:r>
              <a:rPr lang="en-US" sz="2000" dirty="0" err="1"/>
              <a:t>boilings</a:t>
            </a:r>
            <a:r>
              <a:rPr lang="en-US" sz="2000" dirty="0"/>
              <a:t> such as refined </a:t>
            </a:r>
            <a:r>
              <a:rPr lang="en-US" sz="2000" dirty="0" err="1"/>
              <a:t>boilings</a:t>
            </a:r>
            <a:r>
              <a:rPr lang="en-US" sz="2000" dirty="0"/>
              <a:t> because of the low ion concentration.</a:t>
            </a:r>
          </a:p>
          <a:p>
            <a:pPr lvl="1"/>
            <a:r>
              <a:rPr lang="en-US" sz="2000" dirty="0"/>
              <a:t>Scale build-up and metal corrosion due to electrolytic action makes frequent recalibration and cleaning necessary.</a:t>
            </a:r>
          </a:p>
          <a:p>
            <a:pPr lvl="1"/>
            <a:r>
              <a:rPr lang="en-US" sz="2000" dirty="0"/>
              <a:t>The measurement is sensitive to temperature fluctuation </a:t>
            </a:r>
          </a:p>
          <a:p>
            <a:pPr lvl="1"/>
            <a:r>
              <a:rPr lang="en-US" sz="2000" dirty="0"/>
              <a:t>Boiling house products in cane sugar mills with a purity between 69 and 85%, and temperature 65 to 75°C, show the following relation between conductance and supersaturation:</a:t>
            </a:r>
          </a:p>
        </p:txBody>
      </p:sp>
      <p:graphicFrame>
        <p:nvGraphicFramePr>
          <p:cNvPr id="2" name="Table 1"/>
          <p:cNvGraphicFramePr>
            <a:graphicFrameLocks noGrp="1"/>
          </p:cNvGraphicFramePr>
          <p:nvPr>
            <p:extLst>
              <p:ext uri="{D42A27DB-BD31-4B8C-83A1-F6EECF244321}">
                <p14:modId xmlns:p14="http://schemas.microsoft.com/office/powerpoint/2010/main" val="2343958683"/>
              </p:ext>
            </p:extLst>
          </p:nvPr>
        </p:nvGraphicFramePr>
        <p:xfrm>
          <a:off x="2267744" y="5373216"/>
          <a:ext cx="4112260" cy="1371600"/>
        </p:xfrm>
        <a:graphic>
          <a:graphicData uri="http://schemas.openxmlformats.org/drawingml/2006/table">
            <a:tbl>
              <a:tblPr firstRow="1" firstCol="1" bandRow="1"/>
              <a:tblGrid>
                <a:gridCol w="2042160"/>
                <a:gridCol w="2070100"/>
              </a:tblGrid>
              <a:tr h="0">
                <a:tc>
                  <a:txBody>
                    <a:bodyPr/>
                    <a:lstStyle/>
                    <a:p>
                      <a:pPr algn="ctr">
                        <a:spcBef>
                          <a:spcPts val="300"/>
                        </a:spcBef>
                        <a:spcAft>
                          <a:spcPts val="300"/>
                        </a:spcAft>
                      </a:pPr>
                      <a:r>
                        <a:rPr lang="en-ZA" sz="1800" b="1" dirty="0" err="1">
                          <a:solidFill>
                            <a:srgbClr val="000000"/>
                          </a:solidFill>
                          <a:effectLst/>
                          <a:latin typeface="Arial"/>
                          <a:ea typeface="Times New Roman"/>
                          <a:cs typeface="Times New Roman"/>
                        </a:rPr>
                        <a:t>Milli</a:t>
                      </a:r>
                      <a:r>
                        <a:rPr lang="en-ZA" sz="1800" b="1" dirty="0">
                          <a:solidFill>
                            <a:srgbClr val="000000"/>
                          </a:solidFill>
                          <a:effectLst/>
                          <a:latin typeface="Arial"/>
                          <a:ea typeface="Times New Roman"/>
                          <a:cs typeface="Times New Roman"/>
                        </a:rPr>
                        <a:t>-amperes</a:t>
                      </a:r>
                      <a:endParaRPr lang="en-US" sz="1800" dirty="0">
                        <a:effectLst/>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ctr">
                        <a:spcBef>
                          <a:spcPts val="300"/>
                        </a:spcBef>
                        <a:spcAft>
                          <a:spcPts val="300"/>
                        </a:spcAft>
                      </a:pPr>
                      <a:r>
                        <a:rPr lang="en-ZA" sz="1800" b="1">
                          <a:solidFill>
                            <a:srgbClr val="000000"/>
                          </a:solidFill>
                          <a:effectLst/>
                          <a:latin typeface="Arial"/>
                          <a:ea typeface="Times New Roman"/>
                          <a:cs typeface="Times New Roman"/>
                        </a:rPr>
                        <a:t>Supersaturation</a:t>
                      </a:r>
                      <a:endParaRPr lang="en-US" sz="1800">
                        <a:effectLst/>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r>
              <a:tr h="0">
                <a:tc>
                  <a:txBody>
                    <a:bodyPr/>
                    <a:lstStyle/>
                    <a:p>
                      <a:pPr algn="ctr">
                        <a:spcBef>
                          <a:spcPts val="300"/>
                        </a:spcBef>
                        <a:spcAft>
                          <a:spcPts val="300"/>
                        </a:spcAft>
                      </a:pPr>
                      <a:r>
                        <a:rPr lang="en-ZA" sz="1800" dirty="0">
                          <a:effectLst/>
                          <a:latin typeface="Arial"/>
                          <a:ea typeface="Times New Roman"/>
                          <a:cs typeface="Times New Roman"/>
                        </a:rPr>
                        <a:t>88</a:t>
                      </a:r>
                      <a:endParaRPr lang="en-US" sz="1800" dirty="0">
                        <a:effectLst/>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Bef>
                          <a:spcPts val="300"/>
                        </a:spcBef>
                        <a:spcAft>
                          <a:spcPts val="300"/>
                        </a:spcAft>
                      </a:pPr>
                      <a:r>
                        <a:rPr lang="en-ZA" sz="1800">
                          <a:effectLst/>
                          <a:latin typeface="Arial"/>
                          <a:ea typeface="Times New Roman"/>
                          <a:cs typeface="Times New Roman"/>
                        </a:rPr>
                        <a:t>1.00</a:t>
                      </a:r>
                      <a:endParaRPr lang="en-US" sz="1800">
                        <a:effectLst/>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a:txBody>
                    <a:bodyPr/>
                    <a:lstStyle/>
                    <a:p>
                      <a:pPr algn="ctr">
                        <a:spcBef>
                          <a:spcPts val="300"/>
                        </a:spcBef>
                        <a:spcAft>
                          <a:spcPts val="300"/>
                        </a:spcAft>
                      </a:pPr>
                      <a:r>
                        <a:rPr lang="en-ZA" sz="1800">
                          <a:effectLst/>
                          <a:latin typeface="Arial"/>
                          <a:ea typeface="Times New Roman"/>
                          <a:cs typeface="Times New Roman"/>
                        </a:rPr>
                        <a:t>70</a:t>
                      </a:r>
                      <a:endParaRPr lang="en-US" sz="1800">
                        <a:effectLst/>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Bef>
                          <a:spcPts val="300"/>
                        </a:spcBef>
                        <a:spcAft>
                          <a:spcPts val="300"/>
                        </a:spcAft>
                      </a:pPr>
                      <a:r>
                        <a:rPr lang="en-ZA" sz="1800" dirty="0">
                          <a:effectLst/>
                          <a:latin typeface="Arial"/>
                          <a:ea typeface="Times New Roman"/>
                          <a:cs typeface="Times New Roman"/>
                        </a:rPr>
                        <a:t>1.10</a:t>
                      </a:r>
                      <a:endParaRPr lang="en-US" sz="1800" dirty="0">
                        <a:effectLst/>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a:txBody>
                    <a:bodyPr/>
                    <a:lstStyle/>
                    <a:p>
                      <a:pPr algn="ctr">
                        <a:spcBef>
                          <a:spcPts val="300"/>
                        </a:spcBef>
                        <a:spcAft>
                          <a:spcPts val="300"/>
                        </a:spcAft>
                      </a:pPr>
                      <a:r>
                        <a:rPr lang="en-ZA" sz="1800">
                          <a:effectLst/>
                          <a:latin typeface="Arial"/>
                          <a:ea typeface="Times New Roman"/>
                          <a:cs typeface="Times New Roman"/>
                        </a:rPr>
                        <a:t>54</a:t>
                      </a:r>
                      <a:endParaRPr lang="en-US" sz="1800">
                        <a:effectLst/>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Bef>
                          <a:spcPts val="300"/>
                        </a:spcBef>
                        <a:spcAft>
                          <a:spcPts val="300"/>
                        </a:spcAft>
                      </a:pPr>
                      <a:r>
                        <a:rPr lang="en-ZA" sz="1800" dirty="0">
                          <a:effectLst/>
                          <a:latin typeface="Arial"/>
                          <a:ea typeface="Times New Roman"/>
                          <a:cs typeface="Times New Roman"/>
                        </a:rPr>
                        <a:t>1.20</a:t>
                      </a:r>
                      <a:endParaRPr lang="en-US" sz="1800" dirty="0">
                        <a:effectLst/>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a:txBody>
                    <a:bodyPr/>
                    <a:lstStyle/>
                    <a:p>
                      <a:pPr algn="ctr">
                        <a:spcBef>
                          <a:spcPts val="300"/>
                        </a:spcBef>
                        <a:spcAft>
                          <a:spcPts val="300"/>
                        </a:spcAft>
                      </a:pPr>
                      <a:r>
                        <a:rPr lang="en-ZA" sz="1800">
                          <a:effectLst/>
                          <a:latin typeface="Arial"/>
                          <a:ea typeface="Times New Roman"/>
                          <a:cs typeface="Times New Roman"/>
                        </a:rPr>
                        <a:t>44</a:t>
                      </a:r>
                      <a:endParaRPr lang="en-US" sz="1800">
                        <a:effectLst/>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Bef>
                          <a:spcPts val="300"/>
                        </a:spcBef>
                        <a:spcAft>
                          <a:spcPts val="300"/>
                        </a:spcAft>
                      </a:pPr>
                      <a:r>
                        <a:rPr lang="en-ZA" sz="1800" dirty="0">
                          <a:effectLst/>
                          <a:latin typeface="Arial"/>
                          <a:ea typeface="Times New Roman"/>
                          <a:cs typeface="Times New Roman"/>
                        </a:rPr>
                        <a:t>1.30</a:t>
                      </a:r>
                      <a:endParaRPr lang="en-US" sz="1800" dirty="0">
                        <a:effectLst/>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08604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Measurement of Super Saturation (Cont.)</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smtClean="0"/>
              <a:t>Using Boiling Point Elevation</a:t>
            </a:r>
          </a:p>
          <a:p>
            <a:r>
              <a:rPr lang="en-US" sz="2600" dirty="0"/>
              <a:t>When sugar is dissolved in water the boiling point of the water is higher than that of pure </a:t>
            </a:r>
            <a:r>
              <a:rPr lang="en-US" sz="2600" dirty="0" smtClean="0"/>
              <a:t>water. </a:t>
            </a:r>
          </a:p>
          <a:p>
            <a:r>
              <a:rPr lang="en-US" sz="2600" dirty="0" smtClean="0"/>
              <a:t>The </a:t>
            </a:r>
            <a:r>
              <a:rPr lang="en-US" sz="2600" dirty="0"/>
              <a:t>higher the Brix, the higher is its boiling point above the corresponding boiling point of water (at the same pressure).</a:t>
            </a:r>
          </a:p>
          <a:p>
            <a:r>
              <a:rPr lang="en-US" sz="2600" dirty="0"/>
              <a:t>The difference between the boiling point of a sugar solution and the boiling point of pure water is called the boiling point elevation (BPE) and its value changes with the temperature at which the solution is boiling.</a:t>
            </a:r>
          </a:p>
          <a:p>
            <a:pPr marL="0" indent="0">
              <a:buNone/>
            </a:pPr>
            <a:endParaRPr lang="en-US" sz="2400" b="1" dirty="0"/>
          </a:p>
        </p:txBody>
      </p:sp>
    </p:spTree>
    <p:extLst>
      <p:ext uri="{BB962C8B-B14F-4D97-AF65-F5344CB8AC3E}">
        <p14:creationId xmlns:p14="http://schemas.microsoft.com/office/powerpoint/2010/main" val="3048022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Measurement of Super Saturation (Cont.)</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smtClean="0"/>
              <a:t>Using Boiling Point Elevation (cont.)</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r>
              <a:rPr lang="en-US" sz="1800" dirty="0" smtClean="0"/>
              <a:t>At </a:t>
            </a:r>
            <a:r>
              <a:rPr lang="en-US" sz="1800" dirty="0"/>
              <a:t>a pressure P</a:t>
            </a:r>
            <a:r>
              <a:rPr lang="en-US" sz="1800" baseline="-25000" dirty="0"/>
              <a:t>1</a:t>
            </a:r>
            <a:r>
              <a:rPr lang="en-US" sz="1800" dirty="0"/>
              <a:t> water boils at T°C and the water and </a:t>
            </a:r>
            <a:r>
              <a:rPr lang="en-ZA" sz="1800" dirty="0"/>
              <a:t>vapour</a:t>
            </a:r>
            <a:r>
              <a:rPr lang="en-US" sz="1800" dirty="0"/>
              <a:t> temperature is T°C.</a:t>
            </a:r>
          </a:p>
          <a:p>
            <a:r>
              <a:rPr lang="en-US" sz="1800" dirty="0"/>
              <a:t>At the same pressure P</a:t>
            </a:r>
            <a:r>
              <a:rPr lang="en-US" sz="1800" baseline="-25000" dirty="0"/>
              <a:t>1</a:t>
            </a:r>
            <a:r>
              <a:rPr lang="en-US" sz="1800" dirty="0"/>
              <a:t>, a sugar solution has to be heated to higher temperature before its </a:t>
            </a:r>
            <a:r>
              <a:rPr lang="en-ZA" sz="1800" dirty="0"/>
              <a:t>vapour</a:t>
            </a:r>
            <a:r>
              <a:rPr lang="en-US" sz="1800" dirty="0"/>
              <a:t> pressure is to P</a:t>
            </a:r>
            <a:r>
              <a:rPr lang="en-US" sz="1800" baseline="-25000" dirty="0"/>
              <a:t>1</a:t>
            </a:r>
            <a:r>
              <a:rPr lang="en-US" sz="1800" dirty="0"/>
              <a:t> and it boils. </a:t>
            </a:r>
            <a:endParaRPr lang="en-US" sz="1800" dirty="0" smtClean="0"/>
          </a:p>
          <a:p>
            <a:r>
              <a:rPr lang="en-US" sz="1800" dirty="0" smtClean="0"/>
              <a:t>The </a:t>
            </a:r>
            <a:r>
              <a:rPr lang="en-US" sz="1800" dirty="0"/>
              <a:t>temperature of the solution is thus (T + t) °C, while the temperature of the </a:t>
            </a:r>
            <a:r>
              <a:rPr lang="en-ZA" sz="1800" dirty="0"/>
              <a:t>vapour</a:t>
            </a:r>
            <a:r>
              <a:rPr lang="en-US" sz="1800" dirty="0"/>
              <a:t> above the solution remains T°C</a:t>
            </a:r>
            <a:r>
              <a:rPr lang="en-US" sz="1800" dirty="0" smtClean="0"/>
              <a:t>.</a:t>
            </a:r>
            <a:endParaRPr lang="en-US" sz="1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2060848"/>
            <a:ext cx="55054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516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400" dirty="0" smtClean="0"/>
              <a:t>Solutions (cont.)</a:t>
            </a:r>
            <a:endParaRPr lang="en-US" sz="4400" dirty="0"/>
          </a:p>
        </p:txBody>
      </p:sp>
      <p:sp>
        <p:nvSpPr>
          <p:cNvPr id="2" name="Content Placeholder 1"/>
          <p:cNvSpPr>
            <a:spLocks noGrp="1"/>
          </p:cNvSpPr>
          <p:nvPr>
            <p:ph idx="1"/>
          </p:nvPr>
        </p:nvSpPr>
        <p:spPr>
          <a:xfrm>
            <a:off x="457200" y="1600200"/>
            <a:ext cx="8229600" cy="4925144"/>
          </a:xfrm>
        </p:spPr>
        <p:txBody>
          <a:bodyPr>
            <a:noAutofit/>
          </a:bodyPr>
          <a:lstStyle/>
          <a:p>
            <a:pPr marL="0" indent="0" algn="ctr">
              <a:buNone/>
            </a:pPr>
            <a:r>
              <a:rPr lang="en-US" sz="2100" b="1" dirty="0"/>
              <a:t>An unsaturated solution is one that contains less than its maximum amount of dissolved substance (solute) at a particular temperature.</a:t>
            </a:r>
            <a:endParaRPr lang="en-US" sz="2100" dirty="0"/>
          </a:p>
          <a:p>
            <a:r>
              <a:rPr lang="en-US" sz="2100" dirty="0"/>
              <a:t>Sucrose can be added to the above 150g sucrose/100g water solution and it will dissolve. </a:t>
            </a:r>
            <a:endParaRPr lang="en-US" sz="2100" dirty="0" smtClean="0"/>
          </a:p>
          <a:p>
            <a:r>
              <a:rPr lang="en-US" sz="2100" dirty="0" smtClean="0"/>
              <a:t>However</a:t>
            </a:r>
            <a:r>
              <a:rPr lang="en-US" sz="2100" dirty="0"/>
              <a:t>, a point is reached where the solution contains the maximum amount of sucrose possible at 60°C and the solution is then said to be saturated. </a:t>
            </a:r>
            <a:endParaRPr lang="en-US" sz="2100" dirty="0" smtClean="0"/>
          </a:p>
          <a:p>
            <a:pPr marL="0" indent="0" algn="ctr">
              <a:buNone/>
            </a:pPr>
            <a:r>
              <a:rPr lang="en-US" sz="2100" b="1" dirty="0" smtClean="0"/>
              <a:t>A </a:t>
            </a:r>
            <a:r>
              <a:rPr lang="en-US" sz="2100" b="1" dirty="0"/>
              <a:t>saturated solution is one that contains the maximum amount of dissolved substances (solute) at a particular temperature. </a:t>
            </a:r>
            <a:endParaRPr lang="en-US" sz="2100" b="1" dirty="0" smtClean="0"/>
          </a:p>
          <a:p>
            <a:r>
              <a:rPr lang="en-US" sz="2100" dirty="0" smtClean="0"/>
              <a:t>At </a:t>
            </a:r>
            <a:r>
              <a:rPr lang="en-US" sz="2100" dirty="0"/>
              <a:t>60°C the saturation point is reached at approximately 290g sucrose/100g water. The brix of the saturated solution at 60°C is 74.4°Bx</a:t>
            </a:r>
            <a:r>
              <a:rPr lang="en-US" sz="2100" dirty="0" smtClean="0"/>
              <a:t>.</a:t>
            </a:r>
          </a:p>
        </p:txBody>
      </p:sp>
    </p:spTree>
    <p:extLst>
      <p:ext uri="{BB962C8B-B14F-4D97-AF65-F5344CB8AC3E}">
        <p14:creationId xmlns:p14="http://schemas.microsoft.com/office/powerpoint/2010/main" val="4043317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Measurement of Super Saturation (Cont.)</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500" b="1" dirty="0" smtClean="0"/>
              <a:t>Using Boiling Point Elevation (cont.)</a:t>
            </a:r>
          </a:p>
          <a:p>
            <a:r>
              <a:rPr lang="en-US" sz="2500" dirty="0" smtClean="0"/>
              <a:t>The </a:t>
            </a:r>
            <a:r>
              <a:rPr lang="en-US" sz="2500" dirty="0"/>
              <a:t>BPE of a boiling sugar solution can be correlated with the concentration and hence SSC. </a:t>
            </a:r>
            <a:endParaRPr lang="en-US" sz="2500" dirty="0" smtClean="0"/>
          </a:p>
          <a:p>
            <a:r>
              <a:rPr lang="en-US" sz="2500" dirty="0" smtClean="0"/>
              <a:t>Since </a:t>
            </a:r>
            <a:r>
              <a:rPr lang="en-US" sz="2500" dirty="0"/>
              <a:t>boiling is carried out at a reduced pressure, it is necessary to compare the elevated boiling point under exactly the same pressure.</a:t>
            </a:r>
          </a:p>
          <a:p>
            <a:r>
              <a:rPr lang="en-US" sz="2500" dirty="0"/>
              <a:t>The BPE is practically found by inserting one temperature probe in the </a:t>
            </a:r>
            <a:r>
              <a:rPr lang="en-US" sz="2500" dirty="0" err="1"/>
              <a:t>massecuite</a:t>
            </a:r>
            <a:r>
              <a:rPr lang="en-US" sz="2500" dirty="0"/>
              <a:t> and another in the </a:t>
            </a:r>
            <a:r>
              <a:rPr lang="en-ZA" sz="2500" dirty="0"/>
              <a:t>vapour</a:t>
            </a:r>
            <a:r>
              <a:rPr lang="en-US" sz="2500" dirty="0"/>
              <a:t> steam above it</a:t>
            </a:r>
            <a:r>
              <a:rPr lang="en-US" sz="2500" dirty="0" smtClean="0"/>
              <a:t>.</a:t>
            </a:r>
          </a:p>
          <a:p>
            <a:pPr marL="0" indent="0">
              <a:buNone/>
            </a:pPr>
            <a:r>
              <a:rPr lang="en-US" sz="2500" b="1" dirty="0" smtClean="0"/>
              <a:t>Advantages of using Boiling Point Elevation:</a:t>
            </a:r>
            <a:endParaRPr lang="en-US" sz="2500" dirty="0"/>
          </a:p>
          <a:p>
            <a:pPr lvl="0"/>
            <a:r>
              <a:rPr lang="en-US" sz="2500" dirty="0"/>
              <a:t>Can be used on all solutions.</a:t>
            </a:r>
          </a:p>
          <a:p>
            <a:pPr lvl="0"/>
            <a:r>
              <a:rPr lang="en-US" sz="2500" dirty="0"/>
              <a:t>It is particularly applicable to pure solutions</a:t>
            </a:r>
            <a:r>
              <a:rPr lang="en-US" sz="2500" dirty="0" smtClean="0"/>
              <a:t>.</a:t>
            </a:r>
            <a:endParaRPr lang="en-US" sz="2500" dirty="0"/>
          </a:p>
        </p:txBody>
      </p:sp>
    </p:spTree>
    <p:extLst>
      <p:ext uri="{BB962C8B-B14F-4D97-AF65-F5344CB8AC3E}">
        <p14:creationId xmlns:p14="http://schemas.microsoft.com/office/powerpoint/2010/main" val="27861565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Measurement of Super Saturation (Cont.)</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500" b="1" dirty="0" smtClean="0"/>
              <a:t>Using Boiling Point Elevation (cont.)</a:t>
            </a:r>
          </a:p>
          <a:p>
            <a:pPr marL="0" indent="0">
              <a:buNone/>
            </a:pPr>
            <a:r>
              <a:rPr lang="en-US" sz="2500" b="1" dirty="0" smtClean="0"/>
              <a:t>Disadvantages of using Boiling Point Elevation:</a:t>
            </a:r>
            <a:endParaRPr lang="en-US" sz="2500" dirty="0"/>
          </a:p>
          <a:p>
            <a:pPr lvl="0"/>
            <a:r>
              <a:rPr lang="en-US" sz="2800" dirty="0" smtClean="0"/>
              <a:t>Constant </a:t>
            </a:r>
            <a:r>
              <a:rPr lang="en-US" sz="2800" dirty="0"/>
              <a:t>vacuum is essential to get a good measurement</a:t>
            </a:r>
          </a:p>
          <a:p>
            <a:pPr lvl="0"/>
            <a:r>
              <a:rPr lang="en-US" sz="2800" dirty="0"/>
              <a:t>The changing level in the pan complicates the measurements thus requiring compensation.</a:t>
            </a:r>
          </a:p>
          <a:p>
            <a:r>
              <a:rPr lang="en-US" sz="2800" dirty="0"/>
              <a:t>With impure substances the BPE only measures the dry substance (Brix), not the sucrose concentration of the mother liquor; therefore supersaturation cannot be defined accurately.</a:t>
            </a:r>
            <a:endParaRPr lang="en-US" sz="2500" dirty="0"/>
          </a:p>
        </p:txBody>
      </p:sp>
    </p:spTree>
    <p:extLst>
      <p:ext uri="{BB962C8B-B14F-4D97-AF65-F5344CB8AC3E}">
        <p14:creationId xmlns:p14="http://schemas.microsoft.com/office/powerpoint/2010/main" val="864565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a:t>Measurement of Super Saturation (Cont.)</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Using a Radio Frequency Probe</a:t>
            </a:r>
          </a:p>
          <a:p>
            <a:pPr>
              <a:spcBef>
                <a:spcPts val="0"/>
              </a:spcBef>
            </a:pPr>
            <a:r>
              <a:rPr lang="en-US" sz="2200" dirty="0"/>
              <a:t>Conductivity measurements generally work well for raw sugar </a:t>
            </a:r>
            <a:r>
              <a:rPr lang="en-US" sz="2200" dirty="0" err="1"/>
              <a:t>boilings</a:t>
            </a:r>
            <a:r>
              <a:rPr lang="en-US" sz="2200" dirty="0"/>
              <a:t> but not for refined sugar </a:t>
            </a:r>
            <a:r>
              <a:rPr lang="en-US" sz="2200" dirty="0" err="1"/>
              <a:t>boilings</a:t>
            </a:r>
            <a:r>
              <a:rPr lang="en-US" sz="2200" dirty="0"/>
              <a:t>.</a:t>
            </a:r>
          </a:p>
          <a:p>
            <a:pPr>
              <a:spcBef>
                <a:spcPts val="0"/>
              </a:spcBef>
            </a:pPr>
            <a:r>
              <a:rPr lang="en-US" sz="2200" dirty="0"/>
              <a:t>M</a:t>
            </a:r>
            <a:r>
              <a:rPr lang="en-US" sz="2200" dirty="0" smtClean="0"/>
              <a:t>easures </a:t>
            </a:r>
            <a:r>
              <a:rPr lang="en-US" sz="2200" dirty="0"/>
              <a:t>the electrical properties of </a:t>
            </a:r>
            <a:r>
              <a:rPr lang="en-US" sz="2200" dirty="0" err="1"/>
              <a:t>massecuite</a:t>
            </a:r>
            <a:r>
              <a:rPr lang="en-US" sz="2200" dirty="0"/>
              <a:t> i.e. the resistance and capacitance at radio frequencies. </a:t>
            </a:r>
            <a:endParaRPr lang="en-US" sz="2200" dirty="0" smtClean="0"/>
          </a:p>
          <a:p>
            <a:pPr>
              <a:spcBef>
                <a:spcPts val="0"/>
              </a:spcBef>
            </a:pPr>
            <a:r>
              <a:rPr lang="en-US" sz="2200" dirty="0" smtClean="0"/>
              <a:t>Either </a:t>
            </a:r>
            <a:r>
              <a:rPr lang="en-US" sz="2200" dirty="0"/>
              <a:t>one of the signals can be related to the SSC and hence used to control the pan.</a:t>
            </a:r>
          </a:p>
          <a:p>
            <a:pPr>
              <a:spcBef>
                <a:spcPts val="0"/>
              </a:spcBef>
            </a:pPr>
            <a:r>
              <a:rPr lang="en-US" sz="2200" dirty="0"/>
              <a:t>The RF signal combines the conductivity and capacitance of the </a:t>
            </a:r>
            <a:r>
              <a:rPr lang="en-US" sz="2200" dirty="0" err="1"/>
              <a:t>massecuite</a:t>
            </a:r>
            <a:r>
              <a:rPr lang="en-US" sz="2200" dirty="0"/>
              <a:t> and the magnitude (size) of the RF readings increase with increase in supersaturation coefficient.</a:t>
            </a:r>
          </a:p>
          <a:p>
            <a:pPr>
              <a:spcBef>
                <a:spcPts val="0"/>
              </a:spcBef>
            </a:pPr>
            <a:r>
              <a:rPr lang="en-US" sz="2200" b="1" dirty="0" smtClean="0"/>
              <a:t>Advantage</a:t>
            </a:r>
            <a:r>
              <a:rPr lang="en-US" sz="2200" dirty="0" smtClean="0"/>
              <a:t>: Can </a:t>
            </a:r>
            <a:r>
              <a:rPr lang="en-US" sz="2200" dirty="0"/>
              <a:t>be used on impure solutions (resistance signal) and pure solutions (capacitance signal). Control of supersaturation in refinery pans is usually done using RF probes, in A-pans by RF probes and in B - and C - by conductivity.</a:t>
            </a:r>
          </a:p>
          <a:p>
            <a:pPr>
              <a:spcBef>
                <a:spcPts val="0"/>
              </a:spcBef>
            </a:pPr>
            <a:r>
              <a:rPr lang="en-US" sz="2200" b="1" dirty="0" smtClean="0"/>
              <a:t>Disadvantage: </a:t>
            </a:r>
            <a:r>
              <a:rPr lang="en-US" sz="2200" dirty="0" smtClean="0"/>
              <a:t>Encrustation </a:t>
            </a:r>
            <a:r>
              <a:rPr lang="en-US" sz="2200" dirty="0"/>
              <a:t>and scaling occurs in raw sugar pans.</a:t>
            </a:r>
          </a:p>
        </p:txBody>
      </p:sp>
    </p:spTree>
    <p:extLst>
      <p:ext uri="{BB962C8B-B14F-4D97-AF65-F5344CB8AC3E}">
        <p14:creationId xmlns:p14="http://schemas.microsoft.com/office/powerpoint/2010/main" val="4181822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a:t>Measurement of Super Saturation (Cont.)</a:t>
            </a:r>
            <a:endParaRPr lang="en-ZA" sz="3600" dirty="0"/>
          </a:p>
        </p:txBody>
      </p:sp>
      <p:sp>
        <p:nvSpPr>
          <p:cNvPr id="5" name="Content Placeholder 2"/>
          <p:cNvSpPr>
            <a:spLocks noGrp="1"/>
          </p:cNvSpPr>
          <p:nvPr>
            <p:ph idx="1"/>
          </p:nvPr>
        </p:nvSpPr>
        <p:spPr>
          <a:xfrm>
            <a:off x="467544" y="1556792"/>
            <a:ext cx="8208912"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smtClean="0"/>
              <a:t>Using Stirrer Torque</a:t>
            </a:r>
          </a:p>
          <a:p>
            <a:r>
              <a:rPr lang="en-US" sz="2400" dirty="0"/>
              <a:t>This method makes use of measuring the stirrer motor power consumption. </a:t>
            </a:r>
            <a:endParaRPr lang="en-US" sz="2400" dirty="0" smtClean="0"/>
          </a:p>
          <a:p>
            <a:r>
              <a:rPr lang="en-US" sz="2400" dirty="0" smtClean="0"/>
              <a:t>The </a:t>
            </a:r>
            <a:r>
              <a:rPr lang="en-US" sz="2400" dirty="0"/>
              <a:t>Torque required to turn the stirrer in a solution increases with increase in concentration.</a:t>
            </a:r>
          </a:p>
          <a:p>
            <a:r>
              <a:rPr lang="en-US" sz="2400" b="1" dirty="0"/>
              <a:t>Advantages:</a:t>
            </a:r>
            <a:endParaRPr lang="en-US" sz="2400" dirty="0"/>
          </a:p>
          <a:p>
            <a:pPr lvl="1"/>
            <a:r>
              <a:rPr lang="en-US" sz="2000" dirty="0"/>
              <a:t>It can be used on all purities.</a:t>
            </a:r>
          </a:p>
          <a:p>
            <a:pPr lvl="1"/>
            <a:r>
              <a:rPr lang="en-US" sz="2000" dirty="0"/>
              <a:t>It is particularly useful for determining the end point of a boiling.</a:t>
            </a:r>
          </a:p>
          <a:p>
            <a:r>
              <a:rPr lang="en-US" sz="2400" b="1" dirty="0"/>
              <a:t>Disadvantages:</a:t>
            </a:r>
            <a:endParaRPr lang="en-US" sz="2400" dirty="0"/>
          </a:p>
          <a:p>
            <a:pPr lvl="1"/>
            <a:r>
              <a:rPr lang="en-US" sz="2000" dirty="0"/>
              <a:t>The measurements are very much dependent on the crystal content.</a:t>
            </a:r>
          </a:p>
          <a:p>
            <a:pPr lvl="1"/>
            <a:r>
              <a:rPr lang="en-US" sz="2000" dirty="0"/>
              <a:t>When there is little or no crystals as around seeding point, the sensitivity of the signal is low and very temperature dependent.</a:t>
            </a:r>
            <a:endParaRPr lang="en-US" sz="2000" dirty="0" smtClean="0"/>
          </a:p>
        </p:txBody>
      </p:sp>
    </p:spTree>
    <p:extLst>
      <p:ext uri="{BB962C8B-B14F-4D97-AF65-F5344CB8AC3E}">
        <p14:creationId xmlns:p14="http://schemas.microsoft.com/office/powerpoint/2010/main" val="42479335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a:t>Measurement of Super Saturation (Cont.)</a:t>
            </a:r>
            <a:endParaRPr lang="en-ZA" sz="3600" dirty="0"/>
          </a:p>
        </p:txBody>
      </p:sp>
      <p:sp>
        <p:nvSpPr>
          <p:cNvPr id="5" name="Content Placeholder 2"/>
          <p:cNvSpPr>
            <a:spLocks noGrp="1"/>
          </p:cNvSpPr>
          <p:nvPr>
            <p:ph idx="1"/>
          </p:nvPr>
        </p:nvSpPr>
        <p:spPr>
          <a:xfrm>
            <a:off x="323528" y="1556792"/>
            <a:ext cx="8496944"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smtClean="0"/>
              <a:t>Using a Crystal Scope</a:t>
            </a:r>
          </a:p>
          <a:p>
            <a:pPr>
              <a:spcBef>
                <a:spcPts val="0"/>
              </a:spcBef>
            </a:pPr>
            <a:r>
              <a:rPr lang="en-ZA" sz="1900" dirty="0"/>
              <a:t>G</a:t>
            </a:r>
            <a:r>
              <a:rPr lang="en-ZA" sz="1900" dirty="0" smtClean="0"/>
              <a:t>ood </a:t>
            </a:r>
            <a:r>
              <a:rPr lang="en-ZA" sz="1900" dirty="0"/>
              <a:t>instrument for observing the crystal growth and its uniformity in the pan during sugar boiling process.</a:t>
            </a:r>
            <a:endParaRPr lang="en-US" sz="1900" dirty="0"/>
          </a:p>
          <a:p>
            <a:pPr lvl="0">
              <a:spcBef>
                <a:spcPts val="0"/>
              </a:spcBef>
            </a:pPr>
            <a:r>
              <a:rPr lang="en-US" sz="1900" b="1" dirty="0"/>
              <a:t>Crystal size</a:t>
            </a:r>
          </a:p>
          <a:p>
            <a:pPr lvl="1">
              <a:spcBef>
                <a:spcPts val="0"/>
              </a:spcBef>
            </a:pPr>
            <a:r>
              <a:rPr lang="en-ZA" sz="1900" dirty="0"/>
              <a:t>False </a:t>
            </a:r>
            <a:r>
              <a:rPr lang="en-ZA" sz="1900" dirty="0" smtClean="0"/>
              <a:t>grain affects </a:t>
            </a:r>
            <a:r>
              <a:rPr lang="en-ZA" sz="1900" dirty="0"/>
              <a:t>the crystal size distribution.</a:t>
            </a:r>
            <a:endParaRPr lang="en-US" sz="1900" dirty="0"/>
          </a:p>
          <a:p>
            <a:pPr lvl="0">
              <a:spcBef>
                <a:spcPts val="0"/>
              </a:spcBef>
            </a:pPr>
            <a:r>
              <a:rPr lang="en-US" sz="1900" b="1" dirty="0"/>
              <a:t>Crystal type (Crystal Habit)</a:t>
            </a:r>
          </a:p>
          <a:p>
            <a:pPr>
              <a:spcBef>
                <a:spcPts val="0"/>
              </a:spcBef>
            </a:pPr>
            <a:r>
              <a:rPr lang="en-ZA" sz="1900" dirty="0"/>
              <a:t>Crystals can be deformed in many ways:</a:t>
            </a:r>
            <a:endParaRPr lang="en-US" sz="1900" dirty="0"/>
          </a:p>
          <a:p>
            <a:pPr lvl="1">
              <a:spcBef>
                <a:spcPts val="0"/>
              </a:spcBef>
            </a:pPr>
            <a:r>
              <a:rPr lang="en-ZA" sz="1900" dirty="0"/>
              <a:t>Conglomerates (multiple crystal joined).Two types are:</a:t>
            </a:r>
            <a:endParaRPr lang="en-US" sz="1900" dirty="0"/>
          </a:p>
          <a:p>
            <a:pPr lvl="2">
              <a:spcBef>
                <a:spcPts val="0"/>
              </a:spcBef>
            </a:pPr>
            <a:r>
              <a:rPr lang="en-ZA" sz="1900" dirty="0" smtClean="0"/>
              <a:t>Twinning: This </a:t>
            </a:r>
            <a:r>
              <a:rPr lang="en-ZA" sz="1900" dirty="0"/>
              <a:t>is the phenomenon whereby two or more crystals share a common face or edge.</a:t>
            </a:r>
            <a:endParaRPr lang="en-US" sz="1900" dirty="0"/>
          </a:p>
          <a:p>
            <a:pPr lvl="2">
              <a:spcBef>
                <a:spcPts val="0"/>
              </a:spcBef>
            </a:pPr>
            <a:r>
              <a:rPr lang="en-ZA" sz="1900" dirty="0" smtClean="0"/>
              <a:t>Aggregate: This </a:t>
            </a:r>
            <a:r>
              <a:rPr lang="en-ZA" sz="1900" dirty="0"/>
              <a:t>refers to a “starry” mass of crystals.</a:t>
            </a:r>
            <a:endParaRPr lang="en-US" sz="1900" dirty="0"/>
          </a:p>
          <a:p>
            <a:pPr lvl="1">
              <a:spcBef>
                <a:spcPts val="0"/>
              </a:spcBef>
            </a:pPr>
            <a:r>
              <a:rPr lang="en-ZA" sz="1900" dirty="0"/>
              <a:t>Elongated crystals </a:t>
            </a:r>
            <a:r>
              <a:rPr lang="en-ZA" sz="1900" dirty="0" smtClean="0"/>
              <a:t>formed (Due </a:t>
            </a:r>
            <a:r>
              <a:rPr lang="en-ZA" sz="1900" dirty="0"/>
              <a:t>to the presence of </a:t>
            </a:r>
            <a:r>
              <a:rPr lang="en-ZA" sz="1900" dirty="0" smtClean="0"/>
              <a:t>dextran, small </a:t>
            </a:r>
            <a:r>
              <a:rPr lang="en-ZA" sz="1900" dirty="0"/>
              <a:t>polysaccharides i.e. </a:t>
            </a:r>
            <a:r>
              <a:rPr lang="en-ZA" sz="1900" dirty="0" err="1"/>
              <a:t>kestoses</a:t>
            </a:r>
            <a:r>
              <a:rPr lang="en-ZA" sz="1900" dirty="0"/>
              <a:t> (Glucose-Glucose-Fructose</a:t>
            </a:r>
            <a:r>
              <a:rPr lang="en-ZA" sz="1900" dirty="0" smtClean="0"/>
              <a:t>), and </a:t>
            </a:r>
            <a:r>
              <a:rPr lang="en-ZA" sz="1900" dirty="0" err="1" smtClean="0"/>
              <a:t>Theanderose</a:t>
            </a:r>
            <a:r>
              <a:rPr lang="en-ZA" sz="1900" dirty="0" smtClean="0"/>
              <a:t> </a:t>
            </a:r>
            <a:r>
              <a:rPr lang="en-ZA" sz="1900" dirty="0"/>
              <a:t>(Fructose-Fructose-Glucose).</a:t>
            </a:r>
            <a:endParaRPr lang="en-US" sz="1900" dirty="0"/>
          </a:p>
          <a:p>
            <a:pPr lvl="1">
              <a:spcBef>
                <a:spcPts val="0"/>
              </a:spcBef>
            </a:pPr>
            <a:r>
              <a:rPr lang="en-ZA" sz="1900" dirty="0" smtClean="0"/>
              <a:t>Impurities </a:t>
            </a:r>
            <a:r>
              <a:rPr lang="en-ZA" sz="1900" dirty="0"/>
              <a:t>are trapped in crystal (occluded impurities).</a:t>
            </a:r>
            <a:endParaRPr lang="en-US" sz="1900" dirty="0"/>
          </a:p>
          <a:p>
            <a:pPr>
              <a:spcBef>
                <a:spcPts val="0"/>
              </a:spcBef>
            </a:pPr>
            <a:r>
              <a:rPr lang="en-ZA" sz="1900" dirty="0" smtClean="0"/>
              <a:t>Perfect </a:t>
            </a:r>
            <a:r>
              <a:rPr lang="en-ZA" sz="1900" dirty="0"/>
              <a:t>crystals will only be </a:t>
            </a:r>
            <a:r>
              <a:rPr lang="en-ZA" sz="1900" dirty="0" smtClean="0"/>
              <a:t>formed </a:t>
            </a:r>
            <a:r>
              <a:rPr lang="en-ZA" sz="1900" dirty="0"/>
              <a:t>if there is a slow rate of growth at a low supersaturation.</a:t>
            </a:r>
            <a:endParaRPr lang="en-US" sz="1900" dirty="0"/>
          </a:p>
        </p:txBody>
      </p:sp>
    </p:spTree>
    <p:extLst>
      <p:ext uri="{BB962C8B-B14F-4D97-AF65-F5344CB8AC3E}">
        <p14:creationId xmlns:p14="http://schemas.microsoft.com/office/powerpoint/2010/main" val="2133745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Solutions (cont.)</a:t>
            </a:r>
            <a:endParaRPr lang="en-ZA" sz="4800" dirty="0"/>
          </a:p>
        </p:txBody>
      </p:sp>
      <p:sp>
        <p:nvSpPr>
          <p:cNvPr id="5"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Autofit/>
          </a:bodyPr>
          <a:lstStyle/>
          <a:p>
            <a:r>
              <a:rPr lang="en-US" sz="2400" dirty="0"/>
              <a:t>If any additional sugar is added to the saturated solution at 60°C, it will not dissolve but will simply lie at the bottom of the container.</a:t>
            </a:r>
          </a:p>
          <a:p>
            <a:endParaRPr lang="en-US" sz="2400" b="1" dirty="0"/>
          </a:p>
          <a:p>
            <a:endParaRPr lang="en-US" sz="2400" b="1" dirty="0" smtClean="0"/>
          </a:p>
          <a:p>
            <a:endParaRPr lang="en-US" sz="2400" b="1" dirty="0"/>
          </a:p>
          <a:p>
            <a:endParaRPr lang="en-US" sz="2400" b="1" dirty="0" smtClean="0"/>
          </a:p>
          <a:p>
            <a:endParaRPr lang="en-US" sz="2400" b="1" dirty="0" smtClean="0"/>
          </a:p>
          <a:p>
            <a:r>
              <a:rPr lang="en-US" sz="2400" b="1" dirty="0" smtClean="0"/>
              <a:t>It </a:t>
            </a:r>
            <a:r>
              <a:rPr lang="en-US" sz="2400" b="1" dirty="0"/>
              <a:t>is possible to prepare a supersaturated solution that contains more solute at a certain temperature than a saturated solution at this temperature.</a:t>
            </a:r>
            <a:r>
              <a:rPr lang="en-US" sz="2400" dirty="0"/>
              <a:t> </a:t>
            </a:r>
            <a:endParaRPr lang="en-US"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996952"/>
            <a:ext cx="4458589" cy="176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824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Solutions (cont.)</a:t>
            </a:r>
            <a:endParaRPr lang="en-ZA" sz="4800" dirty="0"/>
          </a:p>
        </p:txBody>
      </p:sp>
      <p:sp>
        <p:nvSpPr>
          <p:cNvPr id="5" name="Content Placeholder 2"/>
          <p:cNvSpPr>
            <a:spLocks noGrp="1"/>
          </p:cNvSpPr>
          <p:nvPr>
            <p:ph idx="1"/>
          </p:nvPr>
        </p:nvSpPr>
        <p:spPr>
          <a:xfrm>
            <a:off x="395536" y="1600200"/>
            <a:ext cx="8352928" cy="4925144"/>
          </a:xfrm>
          <a:solidFill>
            <a:schemeClr val="bg1">
              <a:lumMod val="95000"/>
              <a:alpha val="75000"/>
            </a:schemeClr>
          </a:solidFill>
          <a:scene3d>
            <a:camera prst="orthographicFront"/>
            <a:lightRig rig="threePt" dir="t"/>
          </a:scene3d>
          <a:sp3d>
            <a:bevelT/>
          </a:sp3d>
        </p:spPr>
        <p:txBody>
          <a:bodyPr>
            <a:noAutofit/>
          </a:bodyPr>
          <a:lstStyle/>
          <a:p>
            <a:r>
              <a:rPr lang="en-US" sz="2000" dirty="0"/>
              <a:t>A saturated solution can be prepared by evaporating water from a saturated solution.</a:t>
            </a:r>
          </a:p>
          <a:p>
            <a:r>
              <a:rPr lang="en-US" sz="2000" dirty="0" smtClean="0"/>
              <a:t>When </a:t>
            </a:r>
            <a:r>
              <a:rPr lang="en-US" sz="2000" dirty="0"/>
              <a:t>20g of water is evaporated from a 290g sucrose/100g water saturated sucrose solution at 60°C, a supersaturated solution of 78.4°Bx is formed</a:t>
            </a:r>
            <a:r>
              <a:rPr lang="en-US" sz="2000" dirty="0" smtClean="0"/>
              <a:t>.</a:t>
            </a:r>
          </a:p>
          <a:p>
            <a:endParaRPr lang="en-US" sz="2000" dirty="0"/>
          </a:p>
          <a:p>
            <a:endParaRPr lang="en-US" sz="2000" dirty="0" smtClean="0"/>
          </a:p>
          <a:p>
            <a:endParaRPr lang="en-US" sz="2000" dirty="0"/>
          </a:p>
          <a:p>
            <a:endParaRPr lang="en-US" sz="2000" dirty="0" smtClean="0"/>
          </a:p>
          <a:p>
            <a:r>
              <a:rPr lang="en-US" sz="2000" dirty="0" smtClean="0"/>
              <a:t> </a:t>
            </a:r>
          </a:p>
          <a:p>
            <a:r>
              <a:rPr lang="en-US" sz="2000" dirty="0" smtClean="0"/>
              <a:t>This </a:t>
            </a:r>
            <a:r>
              <a:rPr lang="en-US" sz="2000" dirty="0"/>
              <a:t>new supersaturated solution is unstable since it contains more dissolved sucrose than a saturated solution at the same temperature. </a:t>
            </a:r>
            <a:endParaRPr lang="en-US" sz="2000" dirty="0" smtClean="0"/>
          </a:p>
          <a:p>
            <a:r>
              <a:rPr lang="en-US" sz="2000" dirty="0" smtClean="0"/>
              <a:t>This </a:t>
            </a:r>
            <a:r>
              <a:rPr lang="en-US" sz="2000" dirty="0"/>
              <a:t>solution will seek to return to its saturated state by expelling the “extra” sucrose it contains.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068960"/>
            <a:ext cx="3822775" cy="195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274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Solutions (cont.)</a:t>
            </a:r>
            <a:endParaRPr lang="en-ZA" sz="4800" dirty="0"/>
          </a:p>
        </p:txBody>
      </p:sp>
      <p:sp>
        <p:nvSpPr>
          <p:cNvPr id="5" name="Content Placeholder 2"/>
          <p:cNvSpPr>
            <a:spLocks noGrp="1"/>
          </p:cNvSpPr>
          <p:nvPr>
            <p:ph idx="1"/>
          </p:nvPr>
        </p:nvSpPr>
        <p:spPr>
          <a:xfrm>
            <a:off x="467544" y="1600200"/>
            <a:ext cx="8136904" cy="4925144"/>
          </a:xfrm>
          <a:solidFill>
            <a:schemeClr val="bg1">
              <a:lumMod val="95000"/>
              <a:alpha val="75000"/>
            </a:schemeClr>
          </a:solidFill>
          <a:scene3d>
            <a:camera prst="orthographicFront"/>
            <a:lightRig rig="threePt" dir="t"/>
          </a:scene3d>
          <a:sp3d>
            <a:bevelT/>
          </a:sp3d>
        </p:spPr>
        <p:txBody>
          <a:bodyPr>
            <a:normAutofit fontScale="77500" lnSpcReduction="20000"/>
          </a:bodyPr>
          <a:lstStyle/>
          <a:p>
            <a:r>
              <a:rPr lang="en-US" sz="2800" dirty="0"/>
              <a:t>The saturated solution contains 290g sucrose/100g water.</a:t>
            </a:r>
          </a:p>
          <a:p>
            <a:r>
              <a:rPr lang="en-US" sz="2800" dirty="0"/>
              <a:t>The supersaturated solution contains 290g sucrose/80g water which is equivalent to 363.5g sucrose/100g water.</a:t>
            </a:r>
          </a:p>
          <a:p>
            <a:pPr marL="0" indent="0">
              <a:buNone/>
            </a:pPr>
            <a:r>
              <a:rPr lang="en-US" sz="2800" dirty="0"/>
              <a:t>Reason:</a:t>
            </a:r>
          </a:p>
          <a:p>
            <a:pPr marL="0" indent="0">
              <a:buNone/>
            </a:pPr>
            <a:r>
              <a:rPr lang="en-ZA" sz="2800" dirty="0" smtClean="0"/>
              <a:t>    290g </a:t>
            </a:r>
            <a:r>
              <a:rPr lang="en-ZA" sz="2800" dirty="0"/>
              <a:t>sucrose in 80 g</a:t>
            </a:r>
            <a:endParaRPr lang="en-US" sz="2800" dirty="0"/>
          </a:p>
          <a:p>
            <a:pPr marL="0" indent="0">
              <a:buNone/>
            </a:pPr>
            <a:r>
              <a:rPr lang="en-ZA" sz="2800" dirty="0"/>
              <a:t>= (290 x 1.25)g sucrose in (80 x 1.25)g water</a:t>
            </a:r>
            <a:endParaRPr lang="en-US" sz="2800" dirty="0"/>
          </a:p>
          <a:p>
            <a:pPr marL="0" indent="0">
              <a:buNone/>
            </a:pPr>
            <a:r>
              <a:rPr lang="en-ZA" sz="2800" dirty="0"/>
              <a:t>= 362.5g sucrose in 100g water</a:t>
            </a:r>
            <a:endParaRPr lang="en-US" sz="2800" dirty="0"/>
          </a:p>
          <a:p>
            <a:r>
              <a:rPr lang="en-US" sz="2800" dirty="0" smtClean="0"/>
              <a:t>The </a:t>
            </a:r>
            <a:r>
              <a:rPr lang="en-US" sz="2800" dirty="0"/>
              <a:t>supersaturated sucrose solution (362.5g sucrose/100g water) thus contains 72.5g more sucrose for every 100g of water than the saturated solution (290g sucrose/100g water) at 60°C</a:t>
            </a:r>
            <a:r>
              <a:rPr lang="en-US" sz="2800" dirty="0" smtClean="0"/>
              <a:t>.</a:t>
            </a:r>
          </a:p>
          <a:p>
            <a:r>
              <a:rPr lang="en-US" sz="2800" dirty="0" smtClean="0"/>
              <a:t>If </a:t>
            </a:r>
            <a:r>
              <a:rPr lang="en-US" sz="2800" dirty="0"/>
              <a:t>some small sugar crystals are added to the supersaturated solution, it will return to its saturated state by depositing sucrose onto those crystals and in the process the crystals will grow.</a:t>
            </a:r>
          </a:p>
          <a:p>
            <a:r>
              <a:rPr lang="en-US" sz="2800" dirty="0"/>
              <a:t>However, if the supersaturation is increased too much, then the solution expels sucrose spontaneously as many tiny crystals instead of just growing existing crystal.</a:t>
            </a:r>
          </a:p>
        </p:txBody>
      </p:sp>
    </p:spTree>
    <p:extLst>
      <p:ext uri="{BB962C8B-B14F-4D97-AF65-F5344CB8AC3E}">
        <p14:creationId xmlns:p14="http://schemas.microsoft.com/office/powerpoint/2010/main" val="3292041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Solutions (cont.)</a:t>
            </a:r>
            <a:endParaRPr lang="en-ZA" sz="4800" dirty="0"/>
          </a:p>
        </p:txBody>
      </p:sp>
      <p:sp>
        <p:nvSpPr>
          <p:cNvPr id="5" name="Content Placeholder 2"/>
          <p:cNvSpPr>
            <a:spLocks noGrp="1"/>
          </p:cNvSpPr>
          <p:nvPr>
            <p:ph idx="1"/>
          </p:nvPr>
        </p:nvSpPr>
        <p:spPr>
          <a:xfrm>
            <a:off x="395536" y="1628800"/>
            <a:ext cx="8291264" cy="5040560"/>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1800" dirty="0"/>
              <a:t>It is also possible to prepare a supersaturated solution by cooling a saturated solution.</a:t>
            </a:r>
          </a:p>
          <a:p>
            <a:pPr marL="0" indent="0">
              <a:spcBef>
                <a:spcPts val="0"/>
              </a:spcBef>
              <a:buNone/>
            </a:pPr>
            <a:r>
              <a:rPr lang="en-US" sz="1800" b="1" dirty="0"/>
              <a:t>Example:</a:t>
            </a:r>
            <a:endParaRPr lang="en-US" sz="1800" dirty="0"/>
          </a:p>
          <a:p>
            <a:pPr>
              <a:spcBef>
                <a:spcPts val="0"/>
              </a:spcBef>
            </a:pPr>
            <a:r>
              <a:rPr lang="en-US" sz="1800" dirty="0"/>
              <a:t>At 60°C a saturated sucrose solution contains 290g sucrose/100g water and 70°C a saturated sucrose solution contains 320g sucrose/100g water.</a:t>
            </a:r>
          </a:p>
          <a:p>
            <a:pPr>
              <a:spcBef>
                <a:spcPts val="0"/>
              </a:spcBef>
            </a:pPr>
            <a:r>
              <a:rPr lang="en-US" sz="1800" dirty="0"/>
              <a:t>If a saturated sucrose solution at 60°C is heated to 70°C it will be able to dissolve 40g more sucrose per 100g of water before it again becomes saturated at the new temperature of 70°C</a:t>
            </a:r>
            <a:r>
              <a:rPr lang="en-US" sz="1800" dirty="0" smtClean="0"/>
              <a:t>.</a:t>
            </a:r>
          </a:p>
          <a:p>
            <a:pPr>
              <a:spcBef>
                <a:spcPts val="0"/>
              </a:spcBef>
            </a:pPr>
            <a:endParaRPr lang="en-US" sz="1800" dirty="0"/>
          </a:p>
          <a:p>
            <a:pPr>
              <a:spcBef>
                <a:spcPts val="0"/>
              </a:spcBef>
            </a:pPr>
            <a:endParaRPr lang="en-US" sz="1800" dirty="0" smtClean="0"/>
          </a:p>
          <a:p>
            <a:pPr>
              <a:spcBef>
                <a:spcPts val="0"/>
              </a:spcBef>
            </a:pPr>
            <a:endParaRPr lang="en-US" sz="1800" dirty="0"/>
          </a:p>
          <a:p>
            <a:pPr>
              <a:spcBef>
                <a:spcPts val="0"/>
              </a:spcBef>
            </a:pPr>
            <a:endParaRPr lang="en-US" sz="1800" dirty="0" smtClean="0"/>
          </a:p>
          <a:p>
            <a:pPr>
              <a:spcBef>
                <a:spcPts val="0"/>
              </a:spcBef>
            </a:pPr>
            <a:endParaRPr lang="en-US" sz="1800" dirty="0"/>
          </a:p>
          <a:p>
            <a:pPr>
              <a:spcBef>
                <a:spcPts val="0"/>
              </a:spcBef>
            </a:pPr>
            <a:endParaRPr lang="en-US" sz="1800" dirty="0" smtClean="0"/>
          </a:p>
          <a:p>
            <a:pPr>
              <a:spcBef>
                <a:spcPts val="0"/>
              </a:spcBef>
            </a:pPr>
            <a:endParaRPr lang="en-US" sz="1800" dirty="0"/>
          </a:p>
          <a:p>
            <a:pPr>
              <a:spcBef>
                <a:spcPts val="0"/>
              </a:spcBef>
            </a:pPr>
            <a:endParaRPr lang="en-US" sz="1800" dirty="0" smtClean="0"/>
          </a:p>
          <a:p>
            <a:pPr>
              <a:spcBef>
                <a:spcPts val="0"/>
              </a:spcBef>
            </a:pPr>
            <a:r>
              <a:rPr lang="en-US" sz="1800" dirty="0"/>
              <a:t>Note that in this the supersaturated sucrose solution holds 330g sucrose/100g water instead of 290g sucrose/100g water</a:t>
            </a:r>
            <a:r>
              <a:rPr lang="en-US" sz="1800" dirty="0" smtClean="0"/>
              <a:t>.</a:t>
            </a:r>
            <a:endParaRPr lang="en-US" sz="1800"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8419" y="3645024"/>
            <a:ext cx="3383781" cy="236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785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Solutions (cont.)</a:t>
            </a:r>
            <a:endParaRPr lang="en-ZA" sz="4800" dirty="0"/>
          </a:p>
        </p:txBody>
      </p:sp>
      <p:sp>
        <p:nvSpPr>
          <p:cNvPr id="5" name="Content Placeholder 2"/>
          <p:cNvSpPr>
            <a:spLocks noGrp="1"/>
          </p:cNvSpPr>
          <p:nvPr>
            <p:ph idx="1"/>
          </p:nvPr>
        </p:nvSpPr>
        <p:spPr>
          <a:xfrm>
            <a:off x="179512" y="1628800"/>
            <a:ext cx="8784976" cy="5112568"/>
          </a:xfrm>
          <a:solidFill>
            <a:schemeClr val="bg1">
              <a:lumMod val="95000"/>
              <a:alpha val="75000"/>
            </a:schemeClr>
          </a:solidFill>
          <a:scene3d>
            <a:camera prst="orthographicFront"/>
            <a:lightRig rig="threePt" dir="t"/>
          </a:scene3d>
          <a:sp3d>
            <a:bevelT/>
          </a:sp3d>
        </p:spPr>
        <p:txBody>
          <a:bodyPr>
            <a:noAutofit/>
          </a:bodyPr>
          <a:lstStyle/>
          <a:p>
            <a:r>
              <a:rPr lang="en-US" sz="1800" dirty="0"/>
              <a:t>The degree of supersaturation is defined by the supersaturation co-efficient (SSC</a:t>
            </a:r>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r>
              <a:rPr lang="en-US" sz="1800" dirty="0" smtClean="0"/>
              <a:t>A </a:t>
            </a:r>
            <a:r>
              <a:rPr lang="en-US" sz="1800" dirty="0"/>
              <a:t>solution with a SSC of 1.1 at 60°C contains 1.1 times the amount of sucrose that it would have contained had it been saturated at 60°C.</a:t>
            </a:r>
          </a:p>
          <a:p>
            <a:r>
              <a:rPr lang="en-US" sz="1800" dirty="0"/>
              <a:t>The supersaturated coefficient is the “driving force” in sugar boiling. </a:t>
            </a:r>
            <a:endParaRPr lang="en-US" sz="1800" dirty="0" smtClean="0"/>
          </a:p>
          <a:p>
            <a:r>
              <a:rPr lang="en-US" sz="1800" dirty="0" smtClean="0"/>
              <a:t>Supersaturation </a:t>
            </a:r>
            <a:r>
              <a:rPr lang="en-US" sz="1800" dirty="0"/>
              <a:t>is a state of tension and the solution strives to return to its saturated state by expelling sucrose - that is - by forming new crystals or by depositing sucrose onto existing crystals</a:t>
            </a:r>
            <a:r>
              <a:rPr lang="en-US" sz="1800" dirty="0" smtClean="0"/>
              <a:t>.</a:t>
            </a:r>
            <a:endParaRPr lang="en-US"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988840"/>
            <a:ext cx="5761037"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570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1D90D2-FC58-4946-B077-9732BDE440F9}"/>
</file>

<file path=customXml/itemProps2.xml><?xml version="1.0" encoding="utf-8"?>
<ds:datastoreItem xmlns:ds="http://schemas.openxmlformats.org/officeDocument/2006/customXml" ds:itemID="{E47C9232-1475-4312-BB79-BC004232B547}"/>
</file>

<file path=customXml/itemProps3.xml><?xml version="1.0" encoding="utf-8"?>
<ds:datastoreItem xmlns:ds="http://schemas.openxmlformats.org/officeDocument/2006/customXml" ds:itemID="{76F09D60-D3B6-4908-A8E6-447D26A32C06}"/>
</file>

<file path=docProps/app.xml><?xml version="1.0" encoding="utf-8"?>
<Properties xmlns="http://schemas.openxmlformats.org/officeDocument/2006/extended-properties" xmlns:vt="http://schemas.openxmlformats.org/officeDocument/2006/docPropsVTypes">
  <Template/>
  <TotalTime>5214</TotalTime>
  <Words>4381</Words>
  <Application>Microsoft Office PowerPoint</Application>
  <PresentationFormat>On-screen Show (4:3)</PresentationFormat>
  <Paragraphs>344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Introduction</vt:lpstr>
      <vt:lpstr>Solutions</vt:lpstr>
      <vt:lpstr>Solutions (cont.)</vt:lpstr>
      <vt:lpstr>Solutions (cont.)</vt:lpstr>
      <vt:lpstr>Solutions (cont.)</vt:lpstr>
      <vt:lpstr>Solutions (cont.)</vt:lpstr>
      <vt:lpstr>Solutions (cont.)</vt:lpstr>
      <vt:lpstr>Solutions (cont.)</vt:lpstr>
      <vt:lpstr>Solutions (cont.)</vt:lpstr>
      <vt:lpstr>Solutions (cont.)</vt:lpstr>
      <vt:lpstr>Affect of Purity on Saturation</vt:lpstr>
      <vt:lpstr>Affect of Purity on Saturation (cont.)</vt:lpstr>
      <vt:lpstr>Affect of Purity on Saturation (cont.)</vt:lpstr>
      <vt:lpstr>Affect of Purity on Saturation (cont.)</vt:lpstr>
      <vt:lpstr>Affect of Purity on Saturation (cont.)</vt:lpstr>
      <vt:lpstr>Crystal Growth Rate</vt:lpstr>
      <vt:lpstr>Crystal Growth Rate (cont.)</vt:lpstr>
      <vt:lpstr>Factors that affect the rate of crystallisation</vt:lpstr>
      <vt:lpstr>Factors that affect the rate of crystallisation</vt:lpstr>
      <vt:lpstr>Factors that affect the rate of crystallisation</vt:lpstr>
      <vt:lpstr>Factors that affect the rate of crystallisation</vt:lpstr>
      <vt:lpstr>Factors that affect the rate of crystallisation</vt:lpstr>
      <vt:lpstr>Crystal Formation</vt:lpstr>
      <vt:lpstr>Crystal Formation (cont.)</vt:lpstr>
      <vt:lpstr>Crystal Formation (cont.)</vt:lpstr>
      <vt:lpstr>Crystal Formation (cont.)</vt:lpstr>
      <vt:lpstr>Crystal Formation (cont.)</vt:lpstr>
      <vt:lpstr>Effect of Impurities on Crystal Formation</vt:lpstr>
      <vt:lpstr>Boiling Point Elevation – Due to Pressure</vt:lpstr>
      <vt:lpstr>Boiling Point Elevation – Due to Brix</vt:lpstr>
      <vt:lpstr>Measurement of Super Saturation</vt:lpstr>
      <vt:lpstr>Measurement of Super Saturation (cont.)</vt:lpstr>
      <vt:lpstr>Measurement of Super Saturation (cont.)</vt:lpstr>
      <vt:lpstr>Measurement of Super Saturation (cont.)</vt:lpstr>
      <vt:lpstr>Measurement of Super Saturation (cont.)</vt:lpstr>
      <vt:lpstr>Measurement of Super Saturation (cont.)</vt:lpstr>
      <vt:lpstr>Measurement of Super Saturation (Cont.)</vt:lpstr>
      <vt:lpstr>Measurement of Super Saturation (Cont.)</vt:lpstr>
      <vt:lpstr>Measurement of Super Saturation (Cont.)</vt:lpstr>
      <vt:lpstr>Measurement of Super Saturation (Cont.)</vt:lpstr>
      <vt:lpstr>Measurement of Super Saturation (Cont.)</vt:lpstr>
      <vt:lpstr>Measurement of Super Saturation (Cont.)</vt:lpstr>
      <vt:lpstr>Measurement of Super Saturation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247</cp:revision>
  <dcterms:created xsi:type="dcterms:W3CDTF">2016-11-15T07:03:29Z</dcterms:created>
  <dcterms:modified xsi:type="dcterms:W3CDTF">2019-05-02T13:19:49Z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