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373" r:id="rId3"/>
    <p:sldId id="550" r:id="rId4"/>
    <p:sldId id="555" r:id="rId5"/>
    <p:sldId id="556" r:id="rId6"/>
    <p:sldId id="557" r:id="rId7"/>
    <p:sldId id="558" r:id="rId8"/>
    <p:sldId id="5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75" autoAdjust="0"/>
    <p:restoredTop sz="94582" autoAdjust="0"/>
  </p:normalViewPr>
  <p:slideViewPr>
    <p:cSldViewPr>
      <p:cViewPr>
        <p:scale>
          <a:sx n="66" d="100"/>
          <a:sy n="66" d="100"/>
        </p:scale>
        <p:origin x="-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395536" y="476672"/>
            <a:ext cx="5544616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C00000"/>
                </a:solidFill>
                <a:latin typeface="+mj-lt"/>
              </a:rPr>
              <a:t>NQF 5: OCCUPATIONAL CERTIFICATE: SUGAR PROCESSING CONTROLLER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01695"/>
            <a:ext cx="2160240" cy="133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91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583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44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28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08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666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92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7775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46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D3F1-B886-4AA3-90B5-F60263DF2F6E}" type="datetimeFigureOut">
              <a:rPr lang="en-ZA" smtClean="0"/>
              <a:t>2019/05/05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5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91680" y="2996952"/>
            <a:ext cx="7056784" cy="2232248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KNOWLEDGE COMPONENT: MODULE 7: </a:t>
            </a: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PAN BOILING: KT 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10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: CONTROL FORMULAE</a:t>
            </a:r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US" sz="24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ZA" sz="2400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000" dirty="0" smtClean="0"/>
              <a:t>Crystal content of the </a:t>
            </a:r>
            <a:r>
              <a:rPr lang="en-US" sz="4000" dirty="0" err="1" smtClean="0"/>
              <a:t>Massecuite</a:t>
            </a:r>
            <a:endParaRPr lang="en-US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000" dirty="0"/>
              <a:t>To control the operation of the pan floor and ensure maximum recovery of sucrose, we need to calculate certain performance parameters.</a:t>
            </a:r>
          </a:p>
          <a:p>
            <a:r>
              <a:rPr lang="en-US" sz="2000" dirty="0"/>
              <a:t>Crystal content is the mass of crystals as a percentage of the mass of </a:t>
            </a:r>
            <a:r>
              <a:rPr lang="en-US" sz="2000" dirty="0" err="1"/>
              <a:t>massecuite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It </a:t>
            </a:r>
            <a:r>
              <a:rPr lang="en-US" sz="2000" dirty="0"/>
              <a:t>is obviously desirable to maximize the crystal content of a </a:t>
            </a:r>
            <a:r>
              <a:rPr lang="en-US" sz="2000" dirty="0" err="1"/>
              <a:t>massecuite</a:t>
            </a:r>
            <a:r>
              <a:rPr lang="en-US" sz="2000" dirty="0"/>
              <a:t> but there are certain factors that limit crystal content:</a:t>
            </a:r>
          </a:p>
          <a:p>
            <a:pPr lvl="1"/>
            <a:r>
              <a:rPr lang="en-US" sz="2000" dirty="0"/>
              <a:t>Impurities</a:t>
            </a:r>
          </a:p>
          <a:p>
            <a:pPr lvl="1"/>
            <a:r>
              <a:rPr lang="en-US" sz="2000" dirty="0" smtClean="0"/>
              <a:t>Viscosity/handling </a:t>
            </a:r>
          </a:p>
          <a:p>
            <a:pPr lvl="2"/>
            <a:r>
              <a:rPr lang="en-US" sz="2000" dirty="0" smtClean="0"/>
              <a:t>The </a:t>
            </a:r>
            <a:r>
              <a:rPr lang="en-US" sz="2000" dirty="0"/>
              <a:t>viscosity increases as the crystal content increases. </a:t>
            </a:r>
            <a:endParaRPr lang="en-US" sz="2000" dirty="0" smtClean="0"/>
          </a:p>
          <a:p>
            <a:pPr lvl="2"/>
            <a:r>
              <a:rPr lang="en-US" sz="2000" dirty="0" smtClean="0"/>
              <a:t>The </a:t>
            </a:r>
            <a:r>
              <a:rPr lang="en-US" sz="2000" dirty="0"/>
              <a:t>crystal content can thus not be too high or the </a:t>
            </a:r>
            <a:r>
              <a:rPr lang="en-US" sz="2000" dirty="0" err="1"/>
              <a:t>massecuite</a:t>
            </a:r>
            <a:r>
              <a:rPr lang="en-US" sz="2000" dirty="0"/>
              <a:t> cannot be handled in the factory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8" name="Picture 7" descr="C:\Users\Scientific Roets\Pictures\Crystal content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4" t="16970" r="4628" b="65620"/>
          <a:stretch/>
        </p:blipFill>
        <p:spPr bwMode="auto">
          <a:xfrm>
            <a:off x="971600" y="3068960"/>
            <a:ext cx="7002343" cy="93610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7007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dirty="0"/>
              <a:t>Crystal content of the </a:t>
            </a:r>
            <a:r>
              <a:rPr lang="en-US" sz="3600" dirty="0" err="1" smtClean="0"/>
              <a:t>Massecuite</a:t>
            </a:r>
            <a:r>
              <a:rPr lang="en-US" sz="3600" dirty="0" smtClean="0"/>
              <a:t> (cont.)</a:t>
            </a:r>
            <a:endParaRPr lang="en-ZA" sz="36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US" dirty="0"/>
              <a:t>In the raw house impurities limit the crystal content, while in refineries the viscosity /handling limits the crystal content.</a:t>
            </a:r>
          </a:p>
          <a:p>
            <a:r>
              <a:rPr lang="en-US" dirty="0"/>
              <a:t>In the raw house the crystal content is as follows:</a:t>
            </a:r>
          </a:p>
          <a:p>
            <a:pPr lvl="1"/>
            <a:r>
              <a:rPr lang="en-US" dirty="0"/>
              <a:t>A-</a:t>
            </a:r>
            <a:r>
              <a:rPr lang="en-US" dirty="0" err="1"/>
              <a:t>massecuite</a:t>
            </a:r>
            <a:r>
              <a:rPr lang="en-US" dirty="0"/>
              <a:t> 55</a:t>
            </a:r>
          </a:p>
          <a:p>
            <a:pPr lvl="1"/>
            <a:r>
              <a:rPr lang="en-US" dirty="0"/>
              <a:t>B-</a:t>
            </a:r>
            <a:r>
              <a:rPr lang="en-US" dirty="0" err="1"/>
              <a:t>massecuite</a:t>
            </a:r>
            <a:r>
              <a:rPr lang="en-US" dirty="0"/>
              <a:t> 43</a:t>
            </a:r>
          </a:p>
          <a:p>
            <a:pPr lvl="1"/>
            <a:r>
              <a:rPr lang="en-US" dirty="0"/>
              <a:t>C-</a:t>
            </a:r>
            <a:r>
              <a:rPr lang="en-US" dirty="0" err="1"/>
              <a:t>massecuite</a:t>
            </a:r>
            <a:r>
              <a:rPr lang="en-US" dirty="0"/>
              <a:t> 30-35</a:t>
            </a:r>
          </a:p>
          <a:p>
            <a:r>
              <a:rPr lang="en-US" dirty="0"/>
              <a:t>In refineries the crystal content can be as high as 50%.</a:t>
            </a:r>
          </a:p>
        </p:txBody>
      </p:sp>
    </p:spTree>
    <p:extLst>
      <p:ext uri="{BB962C8B-B14F-4D97-AF65-F5344CB8AC3E}">
        <p14:creationId xmlns:p14="http://schemas.microsoft.com/office/powerpoint/2010/main" val="201237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5400" dirty="0" smtClean="0"/>
              <a:t>Exhaustion</a:t>
            </a:r>
            <a:endParaRPr lang="en-ZA" sz="5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/>
          </a:bodyPr>
          <a:lstStyle/>
          <a:p>
            <a:r>
              <a:rPr lang="en-US" sz="2600" dirty="0"/>
              <a:t>This gives the amount of crystals of sucrose recovered as a percentage compared to the amount of sucrose available</a:t>
            </a:r>
            <a:r>
              <a:rPr lang="en-US" sz="2600" dirty="0" smtClean="0"/>
              <a:t>.</a:t>
            </a:r>
          </a:p>
          <a:p>
            <a:endParaRPr lang="en-US" sz="2600" dirty="0"/>
          </a:p>
          <a:p>
            <a:endParaRPr lang="en-US" sz="2600" dirty="0" smtClean="0"/>
          </a:p>
          <a:p>
            <a:r>
              <a:rPr lang="en-US" sz="2600" dirty="0" smtClean="0"/>
              <a:t>The </a:t>
            </a:r>
            <a:r>
              <a:rPr lang="en-US" sz="2600" dirty="0"/>
              <a:t>normal exhaustions obtained in South African factories are:</a:t>
            </a:r>
          </a:p>
          <a:p>
            <a:pPr lvl="1"/>
            <a:r>
              <a:rPr lang="en-US" sz="2600" dirty="0"/>
              <a:t>A-</a:t>
            </a:r>
            <a:r>
              <a:rPr lang="en-US" sz="2600" dirty="0" err="1"/>
              <a:t>massecuite</a:t>
            </a:r>
            <a:r>
              <a:rPr lang="en-US" sz="2600" dirty="0"/>
              <a:t> (typically 68%</a:t>
            </a:r>
          </a:p>
          <a:p>
            <a:pPr lvl="1"/>
            <a:r>
              <a:rPr lang="en-US" sz="2600" dirty="0"/>
              <a:t>B-</a:t>
            </a:r>
            <a:r>
              <a:rPr lang="en-US" sz="2600" dirty="0" err="1"/>
              <a:t>massecuite</a:t>
            </a:r>
            <a:r>
              <a:rPr lang="en-US" sz="2600" dirty="0"/>
              <a:t> (typically 65%)</a:t>
            </a:r>
          </a:p>
          <a:p>
            <a:pPr lvl="1"/>
            <a:r>
              <a:rPr lang="en-US" sz="2600" dirty="0"/>
              <a:t>C-</a:t>
            </a:r>
            <a:r>
              <a:rPr lang="en-US" sz="2600" dirty="0" err="1"/>
              <a:t>massecuite</a:t>
            </a:r>
            <a:r>
              <a:rPr lang="en-US" sz="2600" dirty="0"/>
              <a:t> (55 - 60%)</a:t>
            </a:r>
          </a:p>
          <a:p>
            <a:r>
              <a:rPr lang="en-US" sz="2600" dirty="0"/>
              <a:t>The factor (purity </a:t>
            </a:r>
            <a:r>
              <a:rPr lang="en-US" sz="2600" dirty="0" err="1"/>
              <a:t>massecuite</a:t>
            </a:r>
            <a:r>
              <a:rPr lang="en-US" sz="2600" dirty="0"/>
              <a:t> – purity molasses) or “</a:t>
            </a:r>
            <a:r>
              <a:rPr lang="en-US" sz="2600" dirty="0" err="1"/>
              <a:t>massecuite</a:t>
            </a:r>
            <a:r>
              <a:rPr lang="en-US" sz="2600" dirty="0"/>
              <a:t> purity drop” is important to exhaustion. </a:t>
            </a:r>
            <a:endParaRPr lang="en-US" sz="2600" dirty="0" smtClean="0"/>
          </a:p>
          <a:p>
            <a:r>
              <a:rPr lang="en-US" sz="2600" dirty="0" smtClean="0"/>
              <a:t>In </a:t>
            </a:r>
            <a:r>
              <a:rPr lang="en-US" sz="2600" dirty="0"/>
              <a:t>general, the greater the purity drop the better the exhaustion.</a:t>
            </a:r>
          </a:p>
          <a:p>
            <a:endParaRPr lang="en-US" dirty="0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225" y="2546796"/>
            <a:ext cx="5797550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593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5400" dirty="0" smtClean="0"/>
              <a:t>Exhaustion (cont.)</a:t>
            </a:r>
            <a:endParaRPr lang="en-ZA" sz="5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Factors that affect exhaustion</a:t>
            </a:r>
            <a:endParaRPr lang="en-US" dirty="0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383" y="2276872"/>
            <a:ext cx="5145087" cy="404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423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 smtClean="0"/>
              <a:t>SJM Formula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US" sz="2400" dirty="0"/>
              <a:t>This formula gives the % recovery of sucrose from a given feed, where sugar and molasses are made.</a:t>
            </a:r>
          </a:p>
          <a:p>
            <a:r>
              <a:rPr lang="en-US" sz="2400" dirty="0"/>
              <a:t>It ignores all losses except to molasses.</a:t>
            </a: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140969"/>
            <a:ext cx="6908438" cy="2970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114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/>
              <a:t>SJM </a:t>
            </a:r>
            <a:r>
              <a:rPr lang="en-US" sz="4800" dirty="0" smtClean="0"/>
              <a:t>Formula (cont.)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800" dirty="0"/>
              <a:t>The SJM formula can be applied to all the following cases: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552454"/>
            <a:ext cx="5016709" cy="3885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558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/>
              <a:t>SJM Formula </a:t>
            </a:r>
            <a:r>
              <a:rPr lang="en-US" sz="4800" dirty="0" smtClean="0"/>
              <a:t>- Example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800" dirty="0" smtClean="0"/>
              <a:t>Calculate </a:t>
            </a:r>
            <a:r>
              <a:rPr lang="en-US" sz="2800" dirty="0"/>
              <a:t>the SJM recovery if the syrup purity is 85%, the sugar purity 99.5 % and the purity of the molasses is 35</a:t>
            </a:r>
            <a:r>
              <a:rPr lang="en-US" sz="2800" dirty="0" smtClean="0"/>
              <a:t>%.</a:t>
            </a:r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ZA" sz="2800" dirty="0"/>
              <a:t>This means that 90.7% of the sucrose in syrup has been recovered in sugar</a:t>
            </a:r>
            <a:r>
              <a:rPr lang="en-ZA" sz="2800" dirty="0" smtClean="0"/>
              <a:t>.</a:t>
            </a:r>
            <a:endParaRPr lang="en-US" sz="2800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780928"/>
            <a:ext cx="5146568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770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83F3D944B9D242BC2B2B737E9F12DD" ma:contentTypeVersion="0" ma:contentTypeDescription="Create a new document." ma:contentTypeScope="" ma:versionID="ed1326efab41682ffb28ddec261807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0957FC4-1DE5-4C7C-B629-1F0E988FEE94}"/>
</file>

<file path=customXml/itemProps2.xml><?xml version="1.0" encoding="utf-8"?>
<ds:datastoreItem xmlns:ds="http://schemas.openxmlformats.org/officeDocument/2006/customXml" ds:itemID="{0D12A785-B5DC-4F83-B372-4A6711EC0034}"/>
</file>

<file path=customXml/itemProps3.xml><?xml version="1.0" encoding="utf-8"?>
<ds:datastoreItem xmlns:ds="http://schemas.openxmlformats.org/officeDocument/2006/customXml" ds:itemID="{64420397-4FC8-440F-83E9-0CFFEB20830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5940</TotalTime>
  <Words>349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Crystal content of the Massecuite</vt:lpstr>
      <vt:lpstr>Crystal content of the Massecuite (cont.)</vt:lpstr>
      <vt:lpstr>Exhaustion</vt:lpstr>
      <vt:lpstr>Exhaustion (cont.)</vt:lpstr>
      <vt:lpstr>SJM Formula</vt:lpstr>
      <vt:lpstr>SJM Formula (cont.)</vt:lpstr>
      <vt:lpstr>SJM Formula - 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Merida Roets</dc:creator>
  <cp:lastModifiedBy>User</cp:lastModifiedBy>
  <cp:revision>293</cp:revision>
  <dcterms:created xsi:type="dcterms:W3CDTF">2016-11-15T07:03:29Z</dcterms:created>
  <dcterms:modified xsi:type="dcterms:W3CDTF">2019-05-05T15:44:48Z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0x010100D883F3D944B9D242BC2B2B737E9F12DD</vt:lpwstr>
  </property>
</Properties>
</file>