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30.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29.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6.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83" r:id="rId2"/>
    <p:sldId id="373" r:id="rId3"/>
    <p:sldId id="384" r:id="rId4"/>
    <p:sldId id="386" r:id="rId5"/>
    <p:sldId id="517" r:id="rId6"/>
    <p:sldId id="292" r:id="rId7"/>
    <p:sldId id="518" r:id="rId8"/>
    <p:sldId id="404" r:id="rId9"/>
    <p:sldId id="519" r:id="rId10"/>
    <p:sldId id="520" r:id="rId11"/>
    <p:sldId id="336" r:id="rId12"/>
    <p:sldId id="335" r:id="rId13"/>
    <p:sldId id="416" r:id="rId14"/>
    <p:sldId id="521" r:id="rId15"/>
    <p:sldId id="417" r:id="rId16"/>
    <p:sldId id="418" r:id="rId17"/>
    <p:sldId id="391" r:id="rId18"/>
    <p:sldId id="495" r:id="rId19"/>
    <p:sldId id="522" r:id="rId20"/>
    <p:sldId id="501" r:id="rId21"/>
    <p:sldId id="496" r:id="rId22"/>
    <p:sldId id="392" r:id="rId23"/>
    <p:sldId id="395" r:id="rId24"/>
    <p:sldId id="397" r:id="rId25"/>
    <p:sldId id="502" r:id="rId26"/>
    <p:sldId id="503" r:id="rId27"/>
    <p:sldId id="504" r:id="rId28"/>
    <p:sldId id="505" r:id="rId29"/>
    <p:sldId id="405" r:id="rId30"/>
    <p:sldId id="506" r:id="rId31"/>
    <p:sldId id="497" r:id="rId32"/>
    <p:sldId id="406" r:id="rId33"/>
    <p:sldId id="507" r:id="rId34"/>
    <p:sldId id="498" r:id="rId35"/>
    <p:sldId id="407" r:id="rId36"/>
    <p:sldId id="499" r:id="rId37"/>
    <p:sldId id="411" r:id="rId38"/>
    <p:sldId id="509" r:id="rId39"/>
    <p:sldId id="523" r:id="rId40"/>
    <p:sldId id="510" r:id="rId41"/>
    <p:sldId id="512" r:id="rId42"/>
    <p:sldId id="513" r:id="rId43"/>
    <p:sldId id="508" r:id="rId44"/>
    <p:sldId id="514"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75" autoAdjust="0"/>
    <p:restoredTop sz="94582" autoAdjust="0"/>
  </p:normalViewPr>
  <p:slideViewPr>
    <p:cSldViewPr>
      <p:cViewPr>
        <p:scale>
          <a:sx n="66" d="100"/>
          <a:sy n="66" d="100"/>
        </p:scale>
        <p:origin x="-41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TextBox 10"/>
          <p:cNvSpPr txBox="1"/>
          <p:nvPr userDrawn="1"/>
        </p:nvSpPr>
        <p:spPr>
          <a:xfrm>
            <a:off x="395536" y="476672"/>
            <a:ext cx="5544616" cy="1754326"/>
          </a:xfrm>
          <a:prstGeom prst="rect">
            <a:avLst/>
          </a:prstGeom>
          <a:solidFill>
            <a:schemeClr val="bg1">
              <a:lumMod val="75000"/>
            </a:schemeClr>
          </a:solidFill>
          <a:scene3d>
            <a:camera prst="orthographicFront"/>
            <a:lightRig rig="threePt" dir="t"/>
          </a:scene3d>
          <a:sp3d>
            <a:bevelT/>
          </a:sp3d>
        </p:spPr>
        <p:txBody>
          <a:bodyPr wrap="square" rtlCol="0">
            <a:spAutoFit/>
          </a:bodyPr>
          <a:lstStyle/>
          <a:p>
            <a:pPr algn="ctr"/>
            <a:r>
              <a:rPr lang="it-IT" sz="3600" b="1" dirty="0" smtClean="0">
                <a:solidFill>
                  <a:srgbClr val="C00000"/>
                </a:solidFill>
                <a:latin typeface="+mj-lt"/>
              </a:rPr>
              <a:t>NQF 5: OCCUPATIONAL CERTIFICATE: SUGAR PROCESSING CONTROLLER</a:t>
            </a: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505" y="5501695"/>
            <a:ext cx="2160240" cy="1334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92423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933D3F1-B886-4AA3-90B5-F60263DF2F6E}" type="datetimeFigureOut">
              <a:rPr lang="en-ZA" smtClean="0"/>
              <a:t>2019/05/04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1349108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933D3F1-B886-4AA3-90B5-F60263DF2F6E}" type="datetimeFigureOut">
              <a:rPr lang="en-ZA" smtClean="0"/>
              <a:t>2019/05/04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40583392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933D3F1-B886-4AA3-90B5-F60263DF2F6E}" type="datetimeFigureOut">
              <a:rPr lang="en-ZA" smtClean="0"/>
              <a:t>2019/05/04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1965831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33D3F1-B886-4AA3-90B5-F60263DF2F6E}" type="datetimeFigureOut">
              <a:rPr lang="en-ZA" smtClean="0"/>
              <a:t>2019/05/04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2534459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1933D3F1-B886-4AA3-90B5-F60263DF2F6E}" type="datetimeFigureOut">
              <a:rPr lang="en-ZA" smtClean="0"/>
              <a:t>2019/05/04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3622875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1933D3F1-B886-4AA3-90B5-F60263DF2F6E}" type="datetimeFigureOut">
              <a:rPr lang="en-ZA" smtClean="0"/>
              <a:t>2019/05/04</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2860080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1933D3F1-B886-4AA3-90B5-F60263DF2F6E}" type="datetimeFigureOut">
              <a:rPr lang="en-ZA" smtClean="0"/>
              <a:t>2019/05/04</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2136660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33D3F1-B886-4AA3-90B5-F60263DF2F6E}" type="datetimeFigureOut">
              <a:rPr lang="en-ZA" smtClean="0"/>
              <a:t>2019/05/04</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2199279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33D3F1-B886-4AA3-90B5-F60263DF2F6E}" type="datetimeFigureOut">
              <a:rPr lang="en-ZA" smtClean="0"/>
              <a:t>2019/05/04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1177752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33D3F1-B886-4AA3-90B5-F60263DF2F6E}" type="datetimeFigureOut">
              <a:rPr lang="en-ZA" smtClean="0"/>
              <a:t>2019/05/04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884622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33D3F1-B886-4AA3-90B5-F60263DF2F6E}" type="datetimeFigureOut">
              <a:rPr lang="en-ZA" smtClean="0"/>
              <a:t>2019/05/04</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FF74FE-4481-45CF-9C4D-C8C0AA2C6835}" type="slidenum">
              <a:rPr lang="en-ZA" smtClean="0"/>
              <a:t>‹#›</a:t>
            </a:fld>
            <a:endParaRPr lang="en-ZA"/>
          </a:p>
        </p:txBody>
      </p:sp>
    </p:spTree>
    <p:extLst>
      <p:ext uri="{BB962C8B-B14F-4D97-AF65-F5344CB8AC3E}">
        <p14:creationId xmlns:p14="http://schemas.microsoft.com/office/powerpoint/2010/main" val="485008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691680" y="2996952"/>
            <a:ext cx="7056784" cy="2232248"/>
          </a:xfrm>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ctr"/>
            <a:endParaRPr lang="en-US" sz="2800" dirty="0" smtClean="0">
              <a:solidFill>
                <a:srgbClr val="C0504D">
                  <a:lumMod val="75000"/>
                </a:srgbClr>
              </a:solidFill>
            </a:endParaRPr>
          </a:p>
          <a:p>
            <a:pPr algn="ctr"/>
            <a:r>
              <a:rPr lang="en-US" sz="2800" dirty="0" smtClean="0">
                <a:solidFill>
                  <a:srgbClr val="C0504D">
                    <a:lumMod val="75000"/>
                  </a:srgbClr>
                </a:solidFill>
              </a:rPr>
              <a:t>KNOWLEDGE COMPONENT: MODULE 7: </a:t>
            </a:r>
          </a:p>
          <a:p>
            <a:pPr algn="ctr"/>
            <a:r>
              <a:rPr lang="en-US" sz="2800" dirty="0" smtClean="0">
                <a:solidFill>
                  <a:srgbClr val="C0504D">
                    <a:lumMod val="75000"/>
                  </a:srgbClr>
                </a:solidFill>
              </a:rPr>
              <a:t>PAN BOILING: </a:t>
            </a:r>
          </a:p>
          <a:p>
            <a:pPr algn="ctr"/>
            <a:r>
              <a:rPr lang="en-US" sz="2800" dirty="0" smtClean="0">
                <a:solidFill>
                  <a:srgbClr val="C0504D">
                    <a:lumMod val="75000"/>
                  </a:srgbClr>
                </a:solidFill>
              </a:rPr>
              <a:t>KT 2: EQUIPMENT DESIGN AND OPERATION</a:t>
            </a:r>
          </a:p>
          <a:p>
            <a:endParaRPr lang="en-US" sz="2400" dirty="0" smtClean="0">
              <a:solidFill>
                <a:srgbClr val="C0504D">
                  <a:lumMod val="75000"/>
                </a:srgbClr>
              </a:solidFill>
            </a:endParaRPr>
          </a:p>
          <a:p>
            <a:endParaRPr lang="en-ZA" sz="2400" dirty="0">
              <a:solidFill>
                <a:srgbClr val="C0504D">
                  <a:lumMod val="75000"/>
                </a:srgbClr>
              </a:solidFill>
            </a:endParaRPr>
          </a:p>
        </p:txBody>
      </p:sp>
    </p:spTree>
    <p:extLst>
      <p:ext uri="{BB962C8B-B14F-4D97-AF65-F5344CB8AC3E}">
        <p14:creationId xmlns:p14="http://schemas.microsoft.com/office/powerpoint/2010/main" val="16590958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fontScale="9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a:t>Batch Pans – The </a:t>
            </a:r>
            <a:r>
              <a:rPr lang="en-ZA" sz="4800" dirty="0" err="1"/>
              <a:t>Calandria</a:t>
            </a:r>
            <a:r>
              <a:rPr lang="en-ZA" sz="4800" dirty="0"/>
              <a:t> (cont.)</a:t>
            </a:r>
          </a:p>
        </p:txBody>
      </p:sp>
      <p:sp>
        <p:nvSpPr>
          <p:cNvPr id="5" name="Content Placeholder 2"/>
          <p:cNvSpPr>
            <a:spLocks noGrp="1"/>
          </p:cNvSpPr>
          <p:nvPr>
            <p:ph idx="1"/>
          </p:nvPr>
        </p:nvSpPr>
        <p:spPr>
          <a:xfrm>
            <a:off x="395536" y="1600200"/>
            <a:ext cx="8352928" cy="4925144"/>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2400" b="1" dirty="0" smtClean="0"/>
              <a:t>Vacuum system – Condensers (cont.)</a:t>
            </a:r>
          </a:p>
          <a:p>
            <a:r>
              <a:rPr lang="en-US" sz="2000" dirty="0" smtClean="0"/>
              <a:t>The </a:t>
            </a:r>
            <a:r>
              <a:rPr lang="en-US" sz="2000" dirty="0"/>
              <a:t>vacuum can be controlled by adjusting the amount of water entering the condenser. </a:t>
            </a:r>
            <a:endParaRPr lang="en-US" sz="2000" dirty="0" smtClean="0"/>
          </a:p>
          <a:p>
            <a:r>
              <a:rPr lang="en-US" sz="2000" dirty="0" smtClean="0"/>
              <a:t>An </a:t>
            </a:r>
            <a:r>
              <a:rPr lang="en-US" sz="2000" dirty="0"/>
              <a:t>increase in the amount of water increases the vacuum (to a maximum of approximately- 90kPa). </a:t>
            </a:r>
            <a:endParaRPr lang="en-US" sz="2000" dirty="0" smtClean="0"/>
          </a:p>
          <a:p>
            <a:r>
              <a:rPr lang="en-US" sz="2000" dirty="0" smtClean="0"/>
              <a:t>A </a:t>
            </a:r>
            <a:r>
              <a:rPr lang="en-US" sz="2000" dirty="0"/>
              <a:t>decrease in the amount of water decreases the vacuum (i.e. increases the absolute pressure).</a:t>
            </a:r>
          </a:p>
          <a:p>
            <a:r>
              <a:rPr lang="en-US" sz="2000" dirty="0"/>
              <a:t>An increase in vacuum (reduced absolute pressure) reduces the </a:t>
            </a:r>
            <a:r>
              <a:rPr lang="en-US" sz="2000" dirty="0" err="1"/>
              <a:t>massecuite</a:t>
            </a:r>
            <a:r>
              <a:rPr lang="en-US" sz="2000" dirty="0"/>
              <a:t> boiling temperature and increases the rate of evaporation. </a:t>
            </a:r>
            <a:endParaRPr lang="en-US" sz="2000" dirty="0" smtClean="0"/>
          </a:p>
          <a:p>
            <a:r>
              <a:rPr lang="en-US" sz="2000" dirty="0" smtClean="0"/>
              <a:t>A </a:t>
            </a:r>
            <a:r>
              <a:rPr lang="en-US" sz="2000" dirty="0"/>
              <a:t>decrease in vacuum (increase in absolute pressure) increases the </a:t>
            </a:r>
            <a:r>
              <a:rPr lang="en-US" sz="2000" dirty="0" err="1"/>
              <a:t>massecuite</a:t>
            </a:r>
            <a:r>
              <a:rPr lang="en-US" sz="2000" dirty="0"/>
              <a:t> boiling temperature and decreases the rate of evaporation. </a:t>
            </a:r>
            <a:endParaRPr lang="en-US" sz="2000" dirty="0" smtClean="0"/>
          </a:p>
          <a:p>
            <a:r>
              <a:rPr lang="en-US" sz="2000" dirty="0" smtClean="0"/>
              <a:t>Taking </a:t>
            </a:r>
            <a:r>
              <a:rPr lang="en-US" sz="2000" dirty="0"/>
              <a:t>this information into consideration it is easy to see why it is easy to raise vacuum in a hot pan and extremely difficult to raise vacuum in </a:t>
            </a:r>
            <a:r>
              <a:rPr lang="en-US" sz="2000" dirty="0" smtClean="0"/>
              <a:t>a cold </a:t>
            </a:r>
            <a:r>
              <a:rPr lang="en-US" sz="2000" dirty="0"/>
              <a:t>pan.</a:t>
            </a:r>
          </a:p>
        </p:txBody>
      </p:sp>
    </p:spTree>
    <p:extLst>
      <p:ext uri="{BB962C8B-B14F-4D97-AF65-F5344CB8AC3E}">
        <p14:creationId xmlns:p14="http://schemas.microsoft.com/office/powerpoint/2010/main" val="7475321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400" dirty="0"/>
              <a:t>Batch Pans – The </a:t>
            </a:r>
            <a:r>
              <a:rPr lang="en-ZA" sz="4400" dirty="0" err="1"/>
              <a:t>Calandria</a:t>
            </a:r>
            <a:r>
              <a:rPr lang="en-ZA" sz="4400" dirty="0"/>
              <a:t> (cont.)</a:t>
            </a:r>
          </a:p>
        </p:txBody>
      </p:sp>
      <p:sp>
        <p:nvSpPr>
          <p:cNvPr id="5" name="Content Placeholder 2"/>
          <p:cNvSpPr>
            <a:spLocks noGrp="1"/>
          </p:cNvSpPr>
          <p:nvPr>
            <p:ph idx="1"/>
          </p:nvPr>
        </p:nvSpPr>
        <p:spPr>
          <a:xfrm>
            <a:off x="467544" y="1600200"/>
            <a:ext cx="8136904" cy="4925144"/>
          </a:xfrm>
          <a:solidFill>
            <a:schemeClr val="bg1">
              <a:lumMod val="95000"/>
              <a:alpha val="75000"/>
            </a:schemeClr>
          </a:solidFill>
          <a:scene3d>
            <a:camera prst="orthographicFront"/>
            <a:lightRig rig="threePt" dir="t"/>
          </a:scene3d>
          <a:sp3d>
            <a:bevelT/>
          </a:sp3d>
        </p:spPr>
        <p:txBody>
          <a:bodyPr>
            <a:normAutofit lnSpcReduction="10000"/>
          </a:bodyPr>
          <a:lstStyle/>
          <a:p>
            <a:pPr marL="0" indent="0">
              <a:buNone/>
            </a:pPr>
            <a:r>
              <a:rPr lang="en-US" sz="2800" b="1" dirty="0"/>
              <a:t>Vacuum system - Barometric </a:t>
            </a:r>
            <a:r>
              <a:rPr lang="en-US" sz="2800" b="1" dirty="0" smtClean="0"/>
              <a:t>Leg</a:t>
            </a:r>
          </a:p>
          <a:p>
            <a:r>
              <a:rPr lang="en-US" sz="2500" dirty="0"/>
              <a:t>As the pan and condenser is under vacuum and the water in the sealing well is at atmospheric pressure there must be a seal to prevent the water in the sealing well from being sucked into the pan.</a:t>
            </a:r>
          </a:p>
          <a:p>
            <a:r>
              <a:rPr lang="en-US" sz="2500" dirty="0"/>
              <a:t>This is done by means of a barometric leg or tail pipe. </a:t>
            </a:r>
            <a:endParaRPr lang="en-US" sz="2500" dirty="0" smtClean="0"/>
          </a:p>
          <a:p>
            <a:r>
              <a:rPr lang="en-US" sz="2500" dirty="0" smtClean="0"/>
              <a:t>The </a:t>
            </a:r>
            <a:r>
              <a:rPr lang="en-US" sz="2500" dirty="0"/>
              <a:t>tail pipe must be at least 10.4 </a:t>
            </a:r>
            <a:r>
              <a:rPr lang="en-ZA" sz="2500" dirty="0"/>
              <a:t>metres</a:t>
            </a:r>
            <a:r>
              <a:rPr lang="en-US" sz="2500" dirty="0"/>
              <a:t> long to balance the difference in pressure between – 80kPa (gauge pressure) in the condenser and the atmospheric pressure at </a:t>
            </a:r>
            <a:r>
              <a:rPr lang="en-US" sz="2500" dirty="0" smtClean="0"/>
              <a:t>sealing </a:t>
            </a:r>
            <a:r>
              <a:rPr lang="en-US" sz="2500" dirty="0"/>
              <a:t>well. </a:t>
            </a:r>
            <a:endParaRPr lang="en-US" sz="2500" dirty="0" smtClean="0"/>
          </a:p>
          <a:p>
            <a:r>
              <a:rPr lang="en-US" sz="2500" dirty="0" smtClean="0"/>
              <a:t>If </a:t>
            </a:r>
            <a:r>
              <a:rPr lang="en-US" sz="2500" dirty="0"/>
              <a:t>the barometric leg is too short the condenser will fill up with water and possibly flood back into the pan.</a:t>
            </a:r>
          </a:p>
        </p:txBody>
      </p:sp>
    </p:spTree>
    <p:extLst>
      <p:ext uri="{BB962C8B-B14F-4D97-AF65-F5344CB8AC3E}">
        <p14:creationId xmlns:p14="http://schemas.microsoft.com/office/powerpoint/2010/main" val="32920414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400" dirty="0"/>
              <a:t>Batch Pans – The </a:t>
            </a:r>
            <a:r>
              <a:rPr lang="en-ZA" sz="4400" dirty="0" err="1"/>
              <a:t>Calandria</a:t>
            </a:r>
            <a:r>
              <a:rPr lang="en-ZA" sz="4400" dirty="0"/>
              <a:t> (cont.)</a:t>
            </a:r>
          </a:p>
        </p:txBody>
      </p:sp>
      <p:sp>
        <p:nvSpPr>
          <p:cNvPr id="5" name="Content Placeholder 2"/>
          <p:cNvSpPr>
            <a:spLocks noGrp="1"/>
          </p:cNvSpPr>
          <p:nvPr>
            <p:ph idx="1"/>
          </p:nvPr>
        </p:nvSpPr>
        <p:spPr>
          <a:xfrm>
            <a:off x="395536" y="1628800"/>
            <a:ext cx="8291264" cy="5040560"/>
          </a:xfrm>
          <a:solidFill>
            <a:schemeClr val="bg1">
              <a:lumMod val="95000"/>
              <a:alpha val="75000"/>
            </a:schemeClr>
          </a:solidFill>
          <a:scene3d>
            <a:camera prst="orthographicFront"/>
            <a:lightRig rig="threePt" dir="t"/>
          </a:scene3d>
          <a:sp3d>
            <a:bevelT/>
          </a:sp3d>
        </p:spPr>
        <p:txBody>
          <a:bodyPr>
            <a:noAutofit/>
          </a:bodyPr>
          <a:lstStyle/>
          <a:p>
            <a:pPr marL="0" indent="0">
              <a:spcBef>
                <a:spcPts val="0"/>
              </a:spcBef>
              <a:buNone/>
            </a:pPr>
            <a:r>
              <a:rPr lang="en-US" sz="2400" b="1" dirty="0"/>
              <a:t>Vacuum system - Approach </a:t>
            </a:r>
            <a:r>
              <a:rPr lang="en-US" sz="2400" b="1" dirty="0" smtClean="0"/>
              <a:t>Temperature</a:t>
            </a:r>
          </a:p>
          <a:p>
            <a:r>
              <a:rPr lang="en-US" sz="2400" dirty="0"/>
              <a:t>A condenser is said to be working well if the approach temperature is low.</a:t>
            </a:r>
          </a:p>
          <a:p>
            <a:r>
              <a:rPr lang="en-US" sz="2400" dirty="0"/>
              <a:t>This approach temperature is the difference between the inlet </a:t>
            </a:r>
            <a:r>
              <a:rPr lang="en-US" sz="2400" dirty="0" err="1"/>
              <a:t>vapour</a:t>
            </a:r>
            <a:r>
              <a:rPr lang="en-US" sz="2400" dirty="0"/>
              <a:t> temperature and the outlet water temperature (</a:t>
            </a:r>
            <a:r>
              <a:rPr lang="en-US" sz="2400" dirty="0" err="1"/>
              <a:t>tv</a:t>
            </a:r>
            <a:r>
              <a:rPr lang="en-US" sz="2400" dirty="0"/>
              <a:t> – t</a:t>
            </a:r>
            <a:r>
              <a:rPr lang="en-US" sz="2400" baseline="-25000" dirty="0"/>
              <a:t>0</a:t>
            </a:r>
            <a:r>
              <a:rPr lang="en-US" sz="2400" dirty="0"/>
              <a:t>).</a:t>
            </a:r>
          </a:p>
          <a:p>
            <a:r>
              <a:rPr lang="en-US" sz="2400" dirty="0"/>
              <a:t>The more water used the lower t</a:t>
            </a:r>
            <a:r>
              <a:rPr lang="en-US" sz="2400" baseline="-25000" dirty="0"/>
              <a:t>0</a:t>
            </a:r>
            <a:r>
              <a:rPr lang="en-US" sz="2400" dirty="0"/>
              <a:t> becomes. </a:t>
            </a:r>
            <a:endParaRPr lang="en-US" sz="2400" dirty="0" smtClean="0"/>
          </a:p>
          <a:p>
            <a:r>
              <a:rPr lang="en-US" sz="2400" dirty="0" smtClean="0"/>
              <a:t>This </a:t>
            </a:r>
            <a:r>
              <a:rPr lang="en-US" sz="2400" dirty="0"/>
              <a:t>increases the approach temperature and the condenser becomes less efficient.</a:t>
            </a:r>
          </a:p>
          <a:p>
            <a:r>
              <a:rPr lang="en-US" sz="2400" dirty="0"/>
              <a:t>Water control is thus important to ensure that the condenser is working efficiently</a:t>
            </a:r>
            <a:r>
              <a:rPr lang="en-US" sz="1800" dirty="0"/>
              <a:t>.</a:t>
            </a:r>
          </a:p>
        </p:txBody>
      </p:sp>
    </p:spTree>
    <p:extLst>
      <p:ext uri="{BB962C8B-B14F-4D97-AF65-F5344CB8AC3E}">
        <p14:creationId xmlns:p14="http://schemas.microsoft.com/office/powerpoint/2010/main" val="21727853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400" dirty="0"/>
              <a:t>Batch Pans – The </a:t>
            </a:r>
            <a:r>
              <a:rPr lang="en-ZA" sz="4400" dirty="0" err="1"/>
              <a:t>Calandria</a:t>
            </a:r>
            <a:r>
              <a:rPr lang="en-ZA" sz="4400" dirty="0"/>
              <a:t> (cont.)</a:t>
            </a:r>
          </a:p>
        </p:txBody>
      </p:sp>
      <mc:AlternateContent xmlns:mc="http://schemas.openxmlformats.org/markup-compatibility/2006" xmlns:a14="http://schemas.microsoft.com/office/drawing/2010/main">
        <mc:Choice Requires="a14">
          <p:sp>
            <p:nvSpPr>
              <p:cNvPr id="5" name="Content Placeholder 2"/>
              <p:cNvSpPr>
                <a:spLocks noGrp="1"/>
              </p:cNvSpPr>
              <p:nvPr>
                <p:ph idx="1"/>
              </p:nvPr>
            </p:nvSpPr>
            <p:spPr>
              <a:xfrm>
                <a:off x="179512" y="1628800"/>
                <a:ext cx="8784976" cy="5112568"/>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2400" b="1" dirty="0" err="1" smtClean="0"/>
                  <a:t>Incondensible</a:t>
                </a:r>
                <a:r>
                  <a:rPr lang="en-US" sz="2400" b="1" dirty="0" smtClean="0"/>
                  <a:t> Gas</a:t>
                </a:r>
                <a:endParaRPr lang="en-US" sz="2400" b="1" dirty="0"/>
              </a:p>
              <a:p>
                <a:r>
                  <a:rPr lang="en-US" sz="1800" dirty="0" smtClean="0"/>
                  <a:t>Steam also </a:t>
                </a:r>
                <a:r>
                  <a:rPr lang="en-US" sz="1800" dirty="0"/>
                  <a:t>contains some air and other gases that cannot be </a:t>
                </a:r>
                <a:r>
                  <a:rPr lang="en-US" sz="1800" dirty="0" smtClean="0"/>
                  <a:t>condensed - </a:t>
                </a:r>
                <a:r>
                  <a:rPr lang="en-US" sz="1800" dirty="0" err="1" smtClean="0"/>
                  <a:t>incondensible</a:t>
                </a:r>
                <a:r>
                  <a:rPr lang="en-US" sz="1800" dirty="0" smtClean="0"/>
                  <a:t> </a:t>
                </a:r>
                <a:r>
                  <a:rPr lang="en-US" sz="1800" dirty="0"/>
                  <a:t>gases. </a:t>
                </a:r>
                <a:endParaRPr lang="en-US" sz="1800" dirty="0" smtClean="0"/>
              </a:p>
              <a:p>
                <a:r>
                  <a:rPr lang="en-US" sz="1800" dirty="0" smtClean="0"/>
                  <a:t>If not </a:t>
                </a:r>
                <a:r>
                  <a:rPr lang="en-US" sz="1800" dirty="0"/>
                  <a:t>removed </a:t>
                </a:r>
                <a:r>
                  <a:rPr lang="en-US" sz="1800" dirty="0" smtClean="0"/>
                  <a:t>will accumulate </a:t>
                </a:r>
                <a:r>
                  <a:rPr lang="en-US" sz="1800" dirty="0"/>
                  <a:t>in the </a:t>
                </a:r>
                <a:r>
                  <a:rPr lang="en-US" sz="1800" dirty="0" err="1"/>
                  <a:t>calandria</a:t>
                </a:r>
                <a:r>
                  <a:rPr lang="en-US" sz="1800" dirty="0"/>
                  <a:t> r</a:t>
                </a:r>
                <a:r>
                  <a:rPr lang="en-US" sz="1800" dirty="0" smtClean="0"/>
                  <a:t>educing </a:t>
                </a:r>
                <a:r>
                  <a:rPr lang="en-US" sz="1800" dirty="0"/>
                  <a:t>the steam pressure </a:t>
                </a:r>
                <a:r>
                  <a:rPr lang="en-US" sz="1800" dirty="0" smtClean="0"/>
                  <a:t>and lowering </a:t>
                </a:r>
                <a:r>
                  <a:rPr lang="en-US" sz="1800" dirty="0"/>
                  <a:t>the temperature of the saturated steam. </a:t>
                </a:r>
                <a:endParaRPr lang="en-US" sz="1800" dirty="0" smtClean="0"/>
              </a:p>
              <a:p>
                <a:r>
                  <a:rPr lang="en-US" sz="1800" dirty="0" smtClean="0"/>
                  <a:t>This </a:t>
                </a:r>
                <a:r>
                  <a:rPr lang="en-US" sz="1800" dirty="0"/>
                  <a:t>will reduce the temperature difference (</a:t>
                </a:r>
                <a14:m>
                  <m:oMath xmlns:m="http://schemas.openxmlformats.org/officeDocument/2006/math">
                    <m:r>
                      <a:rPr lang="en-US" sz="1800" i="1">
                        <a:latin typeface="Cambria Math"/>
                      </a:rPr>
                      <m:t>∆</m:t>
                    </m:r>
                  </m:oMath>
                </a14:m>
                <a:r>
                  <a:rPr lang="en-US" sz="1800" dirty="0"/>
                  <a:t>T) between steam and boiling liquid and </a:t>
                </a:r>
                <a:r>
                  <a:rPr lang="en-US" sz="1800" dirty="0" smtClean="0"/>
                  <a:t>reduce </a:t>
                </a:r>
                <a:r>
                  <a:rPr lang="en-US" sz="1800" dirty="0"/>
                  <a:t>the heat transfer.</a:t>
                </a:r>
              </a:p>
              <a:p>
                <a:r>
                  <a:rPr lang="en-US" sz="1800" dirty="0" err="1"/>
                  <a:t>Incondensible</a:t>
                </a:r>
                <a:r>
                  <a:rPr lang="en-US" sz="1800" dirty="0"/>
                  <a:t> gases are removed by pipes extending to the bottom of the </a:t>
                </a:r>
                <a:r>
                  <a:rPr lang="en-US" sz="1800" dirty="0" err="1"/>
                  <a:t>calandria</a:t>
                </a:r>
                <a:r>
                  <a:rPr lang="en-US" sz="1800" dirty="0"/>
                  <a:t> which have holes along their length so that both heavy and light gasses are vented. </a:t>
                </a:r>
                <a:endParaRPr lang="en-US" sz="1800" dirty="0" smtClean="0"/>
              </a:p>
              <a:p>
                <a:r>
                  <a:rPr lang="en-US" sz="1800" dirty="0"/>
                  <a:t>V</a:t>
                </a:r>
                <a:r>
                  <a:rPr lang="en-US" sz="1800" dirty="0" smtClean="0"/>
                  <a:t>ent </a:t>
                </a:r>
                <a:r>
                  <a:rPr lang="en-US" sz="1800" dirty="0"/>
                  <a:t>pipes </a:t>
                </a:r>
                <a:r>
                  <a:rPr lang="en-US" sz="1800" dirty="0" smtClean="0"/>
                  <a:t>are </a:t>
                </a:r>
                <a:r>
                  <a:rPr lang="en-US" sz="1800" dirty="0"/>
                  <a:t>connected to regulating valves outside the pan. </a:t>
                </a:r>
                <a:endParaRPr lang="en-US" sz="1800" dirty="0" smtClean="0"/>
              </a:p>
              <a:p>
                <a:r>
                  <a:rPr lang="en-US" sz="1800" dirty="0" smtClean="0"/>
                  <a:t>The </a:t>
                </a:r>
                <a:r>
                  <a:rPr lang="en-US" sz="1800" dirty="0"/>
                  <a:t>pipe after the valve can lead </a:t>
                </a:r>
                <a:r>
                  <a:rPr lang="en-US" sz="1800" dirty="0" smtClean="0"/>
                  <a:t>two places: </a:t>
                </a:r>
              </a:p>
              <a:p>
                <a:pPr lvl="1"/>
                <a:r>
                  <a:rPr lang="en-US" sz="1400" dirty="0" smtClean="0"/>
                  <a:t>It </a:t>
                </a:r>
                <a:r>
                  <a:rPr lang="en-US" sz="1400" dirty="0"/>
                  <a:t>can vent to </a:t>
                </a:r>
                <a:r>
                  <a:rPr lang="en-US" sz="1400" dirty="0" smtClean="0"/>
                  <a:t>atmosphere (Not tidy - water </a:t>
                </a:r>
                <a:r>
                  <a:rPr lang="en-US" sz="1400" dirty="0"/>
                  <a:t>splashed on the floor and </a:t>
                </a:r>
                <a:r>
                  <a:rPr lang="en-US" sz="1400" dirty="0" smtClean="0"/>
                  <a:t>lagging </a:t>
                </a:r>
                <a:r>
                  <a:rPr lang="en-US" sz="1400" dirty="0"/>
                  <a:t>on the pan deteriorates </a:t>
                </a:r>
                <a:r>
                  <a:rPr lang="en-US" sz="1400" dirty="0" smtClean="0"/>
                  <a:t>quickly. Can be avoided with good control. Possible </a:t>
                </a:r>
                <a:r>
                  <a:rPr lang="en-US" sz="1400" dirty="0"/>
                  <a:t>to see if there is steam wastage. </a:t>
                </a:r>
                <a:r>
                  <a:rPr lang="en-US" sz="1400" dirty="0" smtClean="0"/>
                  <a:t>Steam </a:t>
                </a:r>
                <a:r>
                  <a:rPr lang="en-US" sz="1400" dirty="0"/>
                  <a:t>is lost to the atmosphere together with the </a:t>
                </a:r>
                <a:r>
                  <a:rPr lang="en-US" sz="1400" dirty="0" err="1"/>
                  <a:t>incondensible</a:t>
                </a:r>
                <a:r>
                  <a:rPr lang="en-US" sz="1400" dirty="0"/>
                  <a:t> gases</a:t>
                </a:r>
                <a:r>
                  <a:rPr lang="en-US" sz="1400" dirty="0" smtClean="0"/>
                  <a:t>.) </a:t>
                </a:r>
              </a:p>
              <a:p>
                <a:pPr lvl="1"/>
                <a:r>
                  <a:rPr lang="en-US" sz="1400" dirty="0" smtClean="0"/>
                  <a:t>It can vent into </a:t>
                </a:r>
                <a:r>
                  <a:rPr lang="en-US" sz="1400" dirty="0" err="1"/>
                  <a:t>vapour</a:t>
                </a:r>
                <a:r>
                  <a:rPr lang="en-US" sz="1400" dirty="0"/>
                  <a:t> space of the </a:t>
                </a:r>
                <a:r>
                  <a:rPr lang="en-US" sz="1400" dirty="0" smtClean="0"/>
                  <a:t>pan (Tidy setup. Impossible </a:t>
                </a:r>
                <a:r>
                  <a:rPr lang="en-US" sz="1400" dirty="0"/>
                  <a:t>to know whether </a:t>
                </a:r>
                <a:r>
                  <a:rPr lang="en-US" sz="1400" dirty="0" err="1"/>
                  <a:t>incondensible</a:t>
                </a:r>
                <a:r>
                  <a:rPr lang="en-US" sz="1400" dirty="0"/>
                  <a:t> gas and steam is going into the </a:t>
                </a:r>
                <a:r>
                  <a:rPr lang="en-US" sz="1400" dirty="0" err="1"/>
                  <a:t>saveall</a:t>
                </a:r>
                <a:r>
                  <a:rPr lang="en-US" sz="1400" dirty="0"/>
                  <a:t>. </a:t>
                </a:r>
                <a:r>
                  <a:rPr lang="en-US" sz="1400" dirty="0" smtClean="0"/>
                  <a:t>Thus </a:t>
                </a:r>
                <a:r>
                  <a:rPr lang="en-US" sz="1400" dirty="0"/>
                  <a:t>the possibility of the steam wastage</a:t>
                </a:r>
                <a:r>
                  <a:rPr lang="en-US" sz="1400" dirty="0" smtClean="0"/>
                  <a:t>.) </a:t>
                </a:r>
                <a:endParaRPr lang="en-US" sz="1400" dirty="0"/>
              </a:p>
            </p:txBody>
          </p:sp>
        </mc:Choice>
        <mc:Fallback xmlns="">
          <p:sp>
            <p:nvSpPr>
              <p:cNvPr id="5" name="Content Placeholder 2"/>
              <p:cNvSpPr>
                <a:spLocks noGrp="1" noRot="1" noChangeAspect="1" noMove="1" noResize="1" noEditPoints="1" noAdjustHandles="1" noChangeArrowheads="1" noChangeShapeType="1" noTextEdit="1"/>
              </p:cNvSpPr>
              <p:nvPr>
                <p:ph idx="1"/>
              </p:nvPr>
            </p:nvSpPr>
            <p:spPr>
              <a:xfrm>
                <a:off x="179512" y="1628800"/>
                <a:ext cx="8784976" cy="5112568"/>
              </a:xfrm>
              <a:blipFill rotWithShape="1">
                <a:blip r:embed="rId2"/>
                <a:stretch>
                  <a:fillRect l="-899" t="-712" r="-484"/>
                </a:stretch>
              </a:blipFill>
            </p:spPr>
            <p:txBody>
              <a:bodyPr/>
              <a:lstStyle/>
              <a:p>
                <a:r>
                  <a:rPr lang="en-US">
                    <a:noFill/>
                  </a:rPr>
                  <a:t> </a:t>
                </a:r>
              </a:p>
            </p:txBody>
          </p:sp>
        </mc:Fallback>
      </mc:AlternateContent>
    </p:spTree>
    <p:extLst>
      <p:ext uri="{BB962C8B-B14F-4D97-AF65-F5344CB8AC3E}">
        <p14:creationId xmlns:p14="http://schemas.microsoft.com/office/powerpoint/2010/main" val="29505705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400" dirty="0"/>
              <a:t>Batch Pans – The </a:t>
            </a:r>
            <a:r>
              <a:rPr lang="en-ZA" sz="4400" dirty="0" err="1"/>
              <a:t>Calandria</a:t>
            </a:r>
            <a:r>
              <a:rPr lang="en-ZA" sz="4400" dirty="0"/>
              <a:t> (cont.)</a:t>
            </a:r>
          </a:p>
        </p:txBody>
      </p:sp>
      <p:sp>
        <p:nvSpPr>
          <p:cNvPr id="5" name="Content Placeholder 2"/>
          <p:cNvSpPr>
            <a:spLocks noGrp="1"/>
          </p:cNvSpPr>
          <p:nvPr>
            <p:ph idx="1"/>
          </p:nvPr>
        </p:nvSpPr>
        <p:spPr>
          <a:xfrm>
            <a:off x="179512" y="1628800"/>
            <a:ext cx="8784976" cy="5112568"/>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2000" b="1" dirty="0" err="1" smtClean="0"/>
              <a:t>Incondensible</a:t>
            </a:r>
            <a:r>
              <a:rPr lang="en-US" sz="2000" b="1" dirty="0" smtClean="0"/>
              <a:t> Gas (cont.)</a:t>
            </a:r>
            <a:endParaRPr lang="en-US" sz="2000" b="1" dirty="0"/>
          </a:p>
          <a:p>
            <a:r>
              <a:rPr lang="en-US" sz="1900" dirty="0" err="1"/>
              <a:t>V</a:t>
            </a:r>
            <a:r>
              <a:rPr lang="en-US" sz="1900" dirty="0" err="1" smtClean="0"/>
              <a:t>apour</a:t>
            </a:r>
            <a:r>
              <a:rPr lang="en-US" sz="1900" dirty="0" smtClean="0"/>
              <a:t> </a:t>
            </a:r>
            <a:r>
              <a:rPr lang="en-US" sz="1900" dirty="0"/>
              <a:t>evaporated from boiling </a:t>
            </a:r>
            <a:r>
              <a:rPr lang="en-US" sz="1900" dirty="0" err="1"/>
              <a:t>massecuite</a:t>
            </a:r>
            <a:r>
              <a:rPr lang="en-US" sz="1900" dirty="0"/>
              <a:t> contains gasses like air that cannot be condensed in the condenser. </a:t>
            </a:r>
            <a:endParaRPr lang="en-US" sz="1900" dirty="0" smtClean="0"/>
          </a:p>
          <a:p>
            <a:r>
              <a:rPr lang="en-US" sz="1900" dirty="0" smtClean="0"/>
              <a:t>These </a:t>
            </a:r>
            <a:r>
              <a:rPr lang="en-US" sz="1900" dirty="0" err="1"/>
              <a:t>incondensible</a:t>
            </a:r>
            <a:r>
              <a:rPr lang="en-US" sz="1900" dirty="0"/>
              <a:t> gasses must be removed. </a:t>
            </a:r>
            <a:endParaRPr lang="en-US" sz="1900" dirty="0" smtClean="0"/>
          </a:p>
          <a:p>
            <a:r>
              <a:rPr lang="en-US" sz="1900" dirty="0" smtClean="0"/>
              <a:t>Air </a:t>
            </a:r>
            <a:r>
              <a:rPr lang="en-US" sz="1900" dirty="0"/>
              <a:t>pumps are used to extract </a:t>
            </a:r>
            <a:r>
              <a:rPr lang="en-US" sz="1900" dirty="0" err="1"/>
              <a:t>incondensible</a:t>
            </a:r>
            <a:r>
              <a:rPr lang="en-US" sz="1900" dirty="0"/>
              <a:t> gasses from vacuum pans via the condenser. </a:t>
            </a:r>
            <a:endParaRPr lang="en-US" sz="1900" dirty="0" smtClean="0"/>
          </a:p>
          <a:p>
            <a:r>
              <a:rPr lang="en-US" sz="1900" dirty="0" smtClean="0"/>
              <a:t>These </a:t>
            </a:r>
            <a:r>
              <a:rPr lang="en-US" sz="1900" dirty="0"/>
              <a:t>pumps do not pump vacuum so technically their usual name of “vacuum pump” is wrong. </a:t>
            </a:r>
          </a:p>
          <a:p>
            <a:r>
              <a:rPr lang="en-US" sz="1900" dirty="0"/>
              <a:t>Liquid ring air pumps are universally </a:t>
            </a:r>
            <a:r>
              <a:rPr lang="en-US" sz="1900" dirty="0" smtClean="0"/>
              <a:t>used.</a:t>
            </a:r>
          </a:p>
          <a:p>
            <a:r>
              <a:rPr lang="en-US" sz="1900" dirty="0"/>
              <a:t>C</a:t>
            </a:r>
            <a:r>
              <a:rPr lang="en-US" sz="1900" dirty="0" smtClean="0"/>
              <a:t>onsists </a:t>
            </a:r>
            <a:r>
              <a:rPr lang="en-US" sz="1900" dirty="0"/>
              <a:t>of a shaft carrying radial vanes rotating in a drum. </a:t>
            </a:r>
            <a:endParaRPr lang="en-US" sz="1900" dirty="0" smtClean="0"/>
          </a:p>
          <a:p>
            <a:r>
              <a:rPr lang="en-US" sz="1900" dirty="0"/>
              <a:t>S</a:t>
            </a:r>
            <a:r>
              <a:rPr lang="en-US" sz="1900" dirty="0" smtClean="0"/>
              <a:t>haft </a:t>
            </a:r>
            <a:r>
              <a:rPr lang="en-US" sz="1900" dirty="0"/>
              <a:t>is eccentric to the drum and in this way, as the vanes rotate, they enclose a space increasing for suction and then decreasing for compression of air and delivery. </a:t>
            </a:r>
            <a:endParaRPr lang="en-US" sz="1900" dirty="0" smtClean="0"/>
          </a:p>
          <a:p>
            <a:r>
              <a:rPr lang="en-US" sz="1900" dirty="0"/>
              <a:t>S</a:t>
            </a:r>
            <a:r>
              <a:rPr lang="en-US" sz="1900" dirty="0" smtClean="0"/>
              <a:t>pace </a:t>
            </a:r>
            <a:r>
              <a:rPr lang="en-US" sz="1900" dirty="0"/>
              <a:t>in the pump is limited by an annular ring of water lining the drum and held against the walls by centrifugal force. </a:t>
            </a:r>
            <a:endParaRPr lang="en-US" sz="1900" dirty="0" smtClean="0"/>
          </a:p>
          <a:p>
            <a:r>
              <a:rPr lang="en-US" sz="1900" dirty="0" smtClean="0"/>
              <a:t>Liquid </a:t>
            </a:r>
            <a:r>
              <a:rPr lang="en-US" sz="1900" dirty="0"/>
              <a:t>ring pumps take up little space and require little attention.</a:t>
            </a:r>
          </a:p>
        </p:txBody>
      </p:sp>
    </p:spTree>
    <p:extLst>
      <p:ext uri="{BB962C8B-B14F-4D97-AF65-F5344CB8AC3E}">
        <p14:creationId xmlns:p14="http://schemas.microsoft.com/office/powerpoint/2010/main" val="9648023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400" dirty="0"/>
              <a:t>Batch Pans – The </a:t>
            </a:r>
            <a:r>
              <a:rPr lang="en-ZA" sz="4400" dirty="0" err="1"/>
              <a:t>Calandria</a:t>
            </a:r>
            <a:r>
              <a:rPr lang="en-ZA" sz="4400" dirty="0"/>
              <a:t> (cont.)</a:t>
            </a:r>
          </a:p>
        </p:txBody>
      </p:sp>
      <p:sp>
        <p:nvSpPr>
          <p:cNvPr id="5" name="Content Placeholder 2"/>
          <p:cNvSpPr>
            <a:spLocks noGrp="1"/>
          </p:cNvSpPr>
          <p:nvPr>
            <p:ph idx="1"/>
          </p:nvPr>
        </p:nvSpPr>
        <p:spPr>
          <a:xfrm>
            <a:off x="457200" y="1628800"/>
            <a:ext cx="8291264" cy="4824536"/>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2600" b="1" dirty="0" smtClean="0"/>
              <a:t>Condensate Removal  using steam traps</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7547" y="2117771"/>
            <a:ext cx="2664296" cy="1793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9" y="4500633"/>
            <a:ext cx="3888432" cy="167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6055" y="4561509"/>
            <a:ext cx="3497521" cy="1728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724128" y="3861048"/>
            <a:ext cx="2451811" cy="707886"/>
          </a:xfrm>
          <a:prstGeom prst="rect">
            <a:avLst/>
          </a:prstGeom>
          <a:noFill/>
        </p:spPr>
        <p:txBody>
          <a:bodyPr wrap="square" rtlCol="0">
            <a:spAutoFit/>
          </a:bodyPr>
          <a:lstStyle/>
          <a:p>
            <a:pPr marL="6350" lvl="1" algn="ctr"/>
            <a:r>
              <a:rPr lang="en-US" sz="2000" dirty="0"/>
              <a:t>Thermodynamic traps with valve disc</a:t>
            </a:r>
          </a:p>
        </p:txBody>
      </p:sp>
      <p:sp>
        <p:nvSpPr>
          <p:cNvPr id="9" name="TextBox 8"/>
          <p:cNvSpPr txBox="1"/>
          <p:nvPr/>
        </p:nvSpPr>
        <p:spPr>
          <a:xfrm>
            <a:off x="1277634" y="4007104"/>
            <a:ext cx="2700301" cy="400110"/>
          </a:xfrm>
          <a:prstGeom prst="rect">
            <a:avLst/>
          </a:prstGeom>
          <a:noFill/>
        </p:spPr>
        <p:txBody>
          <a:bodyPr wrap="square" rtlCol="0">
            <a:spAutoFit/>
          </a:bodyPr>
          <a:lstStyle/>
          <a:p>
            <a:pPr marL="6350" lvl="1" algn="ctr"/>
            <a:r>
              <a:rPr lang="en-US" sz="2000" dirty="0" smtClean="0"/>
              <a:t>Thermostatic traps</a:t>
            </a:r>
            <a:endParaRPr lang="en-US" sz="2000" dirty="0"/>
          </a:p>
        </p:txBody>
      </p:sp>
      <p:sp>
        <p:nvSpPr>
          <p:cNvPr id="10" name="TextBox 9"/>
          <p:cNvSpPr txBox="1"/>
          <p:nvPr/>
        </p:nvSpPr>
        <p:spPr>
          <a:xfrm>
            <a:off x="2610588" y="2348880"/>
            <a:ext cx="1939066" cy="400110"/>
          </a:xfrm>
          <a:prstGeom prst="rect">
            <a:avLst/>
          </a:prstGeom>
          <a:noFill/>
        </p:spPr>
        <p:txBody>
          <a:bodyPr wrap="square" rtlCol="0">
            <a:spAutoFit/>
          </a:bodyPr>
          <a:lstStyle/>
          <a:p>
            <a:pPr marL="6350" lvl="1" algn="ctr"/>
            <a:r>
              <a:rPr lang="en-US" sz="2000" dirty="0"/>
              <a:t>Float type traps </a:t>
            </a:r>
          </a:p>
        </p:txBody>
      </p:sp>
    </p:spTree>
    <p:extLst>
      <p:ext uri="{BB962C8B-B14F-4D97-AF65-F5344CB8AC3E}">
        <p14:creationId xmlns:p14="http://schemas.microsoft.com/office/powerpoint/2010/main" val="31475423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400" dirty="0"/>
              <a:t>Batch Pans – The </a:t>
            </a:r>
            <a:r>
              <a:rPr lang="en-ZA" sz="4400" dirty="0" err="1"/>
              <a:t>Calandria</a:t>
            </a:r>
            <a:r>
              <a:rPr lang="en-ZA" sz="4400" dirty="0"/>
              <a:t> (cont.)</a:t>
            </a:r>
          </a:p>
        </p:txBody>
      </p:sp>
      <p:sp>
        <p:nvSpPr>
          <p:cNvPr id="5" name="Content Placeholder 2"/>
          <p:cNvSpPr>
            <a:spLocks noGrp="1"/>
          </p:cNvSpPr>
          <p:nvPr>
            <p:ph idx="1"/>
          </p:nvPr>
        </p:nvSpPr>
        <p:spPr>
          <a:xfrm>
            <a:off x="457200" y="1628800"/>
            <a:ext cx="4762872" cy="4824536"/>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2400" b="1" dirty="0"/>
              <a:t>Condensate Removal  using </a:t>
            </a:r>
            <a:r>
              <a:rPr lang="en-US" sz="2400" b="1" dirty="0" smtClean="0"/>
              <a:t>U-leg</a:t>
            </a:r>
            <a:endParaRPr lang="en-US" sz="2400" b="1" dirty="0"/>
          </a:p>
          <a:p>
            <a:r>
              <a:rPr lang="en-US" sz="2000" dirty="0" smtClean="0"/>
              <a:t>Consists of </a:t>
            </a:r>
            <a:r>
              <a:rPr lang="en-US" sz="2000" dirty="0"/>
              <a:t>a long U-shaped </a:t>
            </a:r>
            <a:r>
              <a:rPr lang="en-US" sz="2000" dirty="0" smtClean="0"/>
              <a:t>pipe.</a:t>
            </a:r>
          </a:p>
          <a:p>
            <a:r>
              <a:rPr lang="en-US" sz="2000" dirty="0"/>
              <a:t>T</a:t>
            </a:r>
            <a:r>
              <a:rPr lang="en-US" sz="2000" dirty="0" smtClean="0"/>
              <a:t>op </a:t>
            </a:r>
            <a:r>
              <a:rPr lang="en-US" sz="2000" dirty="0"/>
              <a:t>of one leg is connected to the </a:t>
            </a:r>
            <a:r>
              <a:rPr lang="en-US" sz="2000" dirty="0" err="1"/>
              <a:t>calandria</a:t>
            </a:r>
            <a:r>
              <a:rPr lang="en-US" sz="2000" dirty="0"/>
              <a:t> </a:t>
            </a:r>
            <a:r>
              <a:rPr lang="en-US" sz="2000" dirty="0" smtClean="0"/>
              <a:t>drain</a:t>
            </a:r>
          </a:p>
          <a:p>
            <a:r>
              <a:rPr lang="en-US" sz="2000" dirty="0" smtClean="0"/>
              <a:t>Top </a:t>
            </a:r>
            <a:r>
              <a:rPr lang="en-US" sz="2000" dirty="0"/>
              <a:t>of </a:t>
            </a:r>
            <a:r>
              <a:rPr lang="en-US" sz="2000" dirty="0" smtClean="0"/>
              <a:t>other </a:t>
            </a:r>
            <a:r>
              <a:rPr lang="en-US" sz="2000" dirty="0"/>
              <a:t>leg is connected to the condensate tank. </a:t>
            </a:r>
            <a:endParaRPr lang="en-US" sz="2000" dirty="0" smtClean="0"/>
          </a:p>
          <a:p>
            <a:r>
              <a:rPr lang="en-US" sz="2000" dirty="0"/>
              <a:t>B</a:t>
            </a:r>
            <a:r>
              <a:rPr lang="en-US" sz="2000" dirty="0" smtClean="0"/>
              <a:t>ottom </a:t>
            </a:r>
            <a:r>
              <a:rPr lang="en-US" sz="2000" dirty="0"/>
              <a:t>of the “U” </a:t>
            </a:r>
            <a:r>
              <a:rPr lang="en-US" sz="2000" dirty="0" smtClean="0"/>
              <a:t>as </a:t>
            </a:r>
            <a:r>
              <a:rPr lang="en-US" sz="2000" dirty="0"/>
              <a:t>low as the ground level will permit. </a:t>
            </a:r>
            <a:endParaRPr lang="en-US" sz="2000" dirty="0" smtClean="0"/>
          </a:p>
          <a:p>
            <a:r>
              <a:rPr lang="en-US" sz="2000" dirty="0" smtClean="0"/>
              <a:t>“</a:t>
            </a:r>
            <a:r>
              <a:rPr lang="en-US" sz="2000" dirty="0"/>
              <a:t>U” acts as a seal between </a:t>
            </a:r>
            <a:r>
              <a:rPr lang="en-US" sz="2000" dirty="0" err="1"/>
              <a:t>calandria</a:t>
            </a:r>
            <a:r>
              <a:rPr lang="en-US" sz="2000" dirty="0"/>
              <a:t> pressure and atmospheric pressure. </a:t>
            </a:r>
            <a:endParaRPr lang="en-US" sz="2000" dirty="0" smtClean="0"/>
          </a:p>
          <a:p>
            <a:r>
              <a:rPr lang="en-US" sz="2000" dirty="0" smtClean="0"/>
              <a:t>If </a:t>
            </a:r>
            <a:r>
              <a:rPr lang="en-US" sz="2000" dirty="0"/>
              <a:t>“U” is not long enough to balance this pressure difference, water will be forced out of the “U” allowing steam to escape.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2348880"/>
            <a:ext cx="335915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96629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400" dirty="0"/>
              <a:t>Batch Pans – The </a:t>
            </a:r>
            <a:r>
              <a:rPr lang="en-ZA" sz="4400" dirty="0" err="1"/>
              <a:t>Calandria</a:t>
            </a:r>
            <a:r>
              <a:rPr lang="en-ZA" sz="4400" dirty="0"/>
              <a:t> (cont.)</a:t>
            </a:r>
          </a:p>
        </p:txBody>
      </p:sp>
      <p:sp>
        <p:nvSpPr>
          <p:cNvPr id="5" name="Content Placeholder 2"/>
          <p:cNvSpPr>
            <a:spLocks noGrp="1"/>
          </p:cNvSpPr>
          <p:nvPr>
            <p:ph idx="1"/>
          </p:nvPr>
        </p:nvSpPr>
        <p:spPr>
          <a:xfrm>
            <a:off x="251520" y="1628800"/>
            <a:ext cx="8568952" cy="5040560"/>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2400" b="1" dirty="0" smtClean="0"/>
              <a:t>Pan Feed System</a:t>
            </a:r>
          </a:p>
          <a:p>
            <a:r>
              <a:rPr lang="en-US" sz="2400" dirty="0"/>
              <a:t>O</a:t>
            </a:r>
            <a:r>
              <a:rPr lang="en-US" sz="2400" dirty="0" smtClean="0"/>
              <a:t>bjective </a:t>
            </a:r>
            <a:r>
              <a:rPr lang="en-US" sz="2400" dirty="0"/>
              <a:t>is to give an even, unrestricted flow of feed into the pan. </a:t>
            </a:r>
            <a:endParaRPr lang="en-US" sz="2400" dirty="0" smtClean="0"/>
          </a:p>
          <a:p>
            <a:r>
              <a:rPr lang="en-US" sz="2400" dirty="0" smtClean="0"/>
              <a:t>The </a:t>
            </a:r>
            <a:r>
              <a:rPr lang="en-US" sz="2400" dirty="0"/>
              <a:t>best place for this to be done is under the </a:t>
            </a:r>
            <a:r>
              <a:rPr lang="en-US" sz="2400" dirty="0" err="1"/>
              <a:t>calandria</a:t>
            </a:r>
            <a:r>
              <a:rPr lang="en-US" sz="2400" dirty="0"/>
              <a:t>. </a:t>
            </a:r>
            <a:endParaRPr lang="en-US" sz="2400" dirty="0" smtClean="0"/>
          </a:p>
          <a:p>
            <a:r>
              <a:rPr lang="en-US" sz="2400" dirty="0" smtClean="0"/>
              <a:t>Here </a:t>
            </a:r>
            <a:r>
              <a:rPr lang="en-US" sz="2400" dirty="0"/>
              <a:t>the feed blends in with the natural circulation and good mixing is achieved as the </a:t>
            </a:r>
            <a:r>
              <a:rPr lang="en-US" sz="2400" dirty="0" err="1"/>
              <a:t>massecuite</a:t>
            </a:r>
            <a:r>
              <a:rPr lang="en-US" sz="2400" dirty="0"/>
              <a:t> rises up the tubes.</a:t>
            </a:r>
          </a:p>
          <a:p>
            <a:r>
              <a:rPr lang="en-US" sz="2400" dirty="0"/>
              <a:t>The feed ring or distribution pipe under the </a:t>
            </a:r>
            <a:r>
              <a:rPr lang="en-US" sz="2400" dirty="0" err="1"/>
              <a:t>calandria</a:t>
            </a:r>
            <a:r>
              <a:rPr lang="en-US" sz="2400" dirty="0"/>
              <a:t> should ideally be connected to the feed valve by a pipe entering under the </a:t>
            </a:r>
            <a:r>
              <a:rPr lang="en-US" sz="2400" dirty="0" err="1"/>
              <a:t>calandria</a:t>
            </a:r>
            <a:r>
              <a:rPr lang="en-US" sz="2400" dirty="0"/>
              <a:t>. </a:t>
            </a:r>
            <a:endParaRPr lang="en-US" sz="2400" dirty="0" smtClean="0"/>
          </a:p>
          <a:p>
            <a:r>
              <a:rPr lang="en-US" sz="2400" dirty="0" smtClean="0"/>
              <a:t>The </a:t>
            </a:r>
            <a:r>
              <a:rPr lang="en-US" sz="2400" dirty="0"/>
              <a:t>feed ring can be attached to the side of the pan, be halfway between the </a:t>
            </a:r>
            <a:r>
              <a:rPr lang="en-US" sz="2400" dirty="0" err="1"/>
              <a:t>downtake</a:t>
            </a:r>
            <a:r>
              <a:rPr lang="en-US" sz="2400" dirty="0"/>
              <a:t> and side of pan, or have a star arrangement.</a:t>
            </a:r>
          </a:p>
          <a:p>
            <a:endParaRPr lang="en-US" sz="2400" b="1" dirty="0" smtClean="0"/>
          </a:p>
          <a:p>
            <a:endParaRPr lang="en-US" sz="2400" dirty="0"/>
          </a:p>
        </p:txBody>
      </p:sp>
    </p:spTree>
    <p:extLst>
      <p:ext uri="{BB962C8B-B14F-4D97-AF65-F5344CB8AC3E}">
        <p14:creationId xmlns:p14="http://schemas.microsoft.com/office/powerpoint/2010/main" val="7464389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400" dirty="0"/>
              <a:t>Batch Pans – The </a:t>
            </a:r>
            <a:r>
              <a:rPr lang="en-ZA" sz="4400" dirty="0" err="1"/>
              <a:t>Calandria</a:t>
            </a:r>
            <a:r>
              <a:rPr lang="en-ZA" sz="4400" dirty="0"/>
              <a:t> (cont.)</a:t>
            </a:r>
          </a:p>
        </p:txBody>
      </p:sp>
      <p:sp>
        <p:nvSpPr>
          <p:cNvPr id="5" name="Content Placeholder 2"/>
          <p:cNvSpPr>
            <a:spLocks noGrp="1"/>
          </p:cNvSpPr>
          <p:nvPr>
            <p:ph idx="1"/>
          </p:nvPr>
        </p:nvSpPr>
        <p:spPr>
          <a:xfrm>
            <a:off x="467544" y="1700808"/>
            <a:ext cx="8280920" cy="4824536"/>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2300" b="1" dirty="0" smtClean="0"/>
              <a:t>Circulation</a:t>
            </a:r>
          </a:p>
          <a:p>
            <a:r>
              <a:rPr lang="en-US" sz="2400" dirty="0"/>
              <a:t>Good circulation </a:t>
            </a:r>
            <a:r>
              <a:rPr lang="en-US" sz="2400" dirty="0" smtClean="0"/>
              <a:t>critical </a:t>
            </a:r>
            <a:r>
              <a:rPr lang="en-US" sz="2400" dirty="0"/>
              <a:t>for good/effective pan boiling. </a:t>
            </a:r>
          </a:p>
          <a:p>
            <a:r>
              <a:rPr lang="en-US" sz="2400" dirty="0" smtClean="0"/>
              <a:t>Promoted </a:t>
            </a:r>
            <a:r>
              <a:rPr lang="en-US" sz="2400" dirty="0"/>
              <a:t>by </a:t>
            </a:r>
            <a:r>
              <a:rPr lang="en-US" sz="2400" dirty="0" smtClean="0"/>
              <a:t>bubbles </a:t>
            </a:r>
            <a:r>
              <a:rPr lang="en-US" sz="2400" dirty="0"/>
              <a:t>of </a:t>
            </a:r>
            <a:r>
              <a:rPr lang="en-US" sz="2400" dirty="0" err="1"/>
              <a:t>vapour</a:t>
            </a:r>
            <a:r>
              <a:rPr lang="en-US" sz="2400" dirty="0"/>
              <a:t> </a:t>
            </a:r>
            <a:r>
              <a:rPr lang="en-US" sz="2400" dirty="0" smtClean="0"/>
              <a:t>agitating or mixing </a:t>
            </a:r>
            <a:r>
              <a:rPr lang="en-US" sz="2400" dirty="0"/>
              <a:t>the </a:t>
            </a:r>
            <a:r>
              <a:rPr lang="en-US" sz="2400" dirty="0" err="1"/>
              <a:t>massecuite</a:t>
            </a:r>
            <a:r>
              <a:rPr lang="en-US" sz="2400" dirty="0"/>
              <a:t> as they lift it towards the surface.</a:t>
            </a:r>
          </a:p>
          <a:p>
            <a:r>
              <a:rPr lang="en-US" sz="2400" dirty="0" err="1"/>
              <a:t>M</a:t>
            </a:r>
            <a:r>
              <a:rPr lang="en-US" sz="2400" dirty="0" err="1" smtClean="0"/>
              <a:t>assecuite</a:t>
            </a:r>
            <a:r>
              <a:rPr lang="en-US" sz="2400" dirty="0" smtClean="0"/>
              <a:t> </a:t>
            </a:r>
            <a:r>
              <a:rPr lang="en-US" sz="2400" dirty="0"/>
              <a:t>boils and rises in the tubes and then moves down the central </a:t>
            </a:r>
            <a:r>
              <a:rPr lang="en-US" sz="2400" dirty="0" err="1"/>
              <a:t>downtake</a:t>
            </a:r>
            <a:r>
              <a:rPr lang="en-US" sz="2400" dirty="0"/>
              <a:t> to the bottom of the </a:t>
            </a:r>
            <a:r>
              <a:rPr lang="en-US" sz="2400" dirty="0" err="1"/>
              <a:t>calandria</a:t>
            </a:r>
            <a:r>
              <a:rPr lang="en-US" sz="2400" dirty="0"/>
              <a:t>.</a:t>
            </a:r>
          </a:p>
          <a:p>
            <a:r>
              <a:rPr lang="en-US" sz="2400" dirty="0" smtClean="0"/>
              <a:t>Heating thus causes circulation.</a:t>
            </a:r>
            <a:endParaRPr lang="en-US" sz="2400" dirty="0"/>
          </a:p>
          <a:p>
            <a:r>
              <a:rPr lang="en-US" sz="2400" dirty="0" smtClean="0"/>
              <a:t>Circulation </a:t>
            </a:r>
            <a:r>
              <a:rPr lang="en-US" sz="2400" dirty="0"/>
              <a:t>can be said to be good if the difference in temperature between the </a:t>
            </a:r>
            <a:r>
              <a:rPr lang="en-US" sz="2400" dirty="0" err="1"/>
              <a:t>massecuite</a:t>
            </a:r>
            <a:r>
              <a:rPr lang="en-US" sz="2400" dirty="0"/>
              <a:t> under the </a:t>
            </a:r>
            <a:r>
              <a:rPr lang="en-US" sz="2400" dirty="0" err="1"/>
              <a:t>calandria</a:t>
            </a:r>
            <a:r>
              <a:rPr lang="en-US" sz="2400" dirty="0"/>
              <a:t> and 40mm above the </a:t>
            </a:r>
            <a:r>
              <a:rPr lang="en-US" sz="2400" dirty="0" err="1"/>
              <a:t>calandria</a:t>
            </a:r>
            <a:r>
              <a:rPr lang="en-US" sz="2400" dirty="0"/>
              <a:t> is not more than 3˚C when the pan is nearly full</a:t>
            </a:r>
            <a:r>
              <a:rPr lang="en-US" sz="2400" dirty="0" smtClean="0"/>
              <a:t>.</a:t>
            </a:r>
            <a:endParaRPr lang="en-US" sz="2400" dirty="0"/>
          </a:p>
        </p:txBody>
      </p:sp>
    </p:spTree>
    <p:extLst>
      <p:ext uri="{BB962C8B-B14F-4D97-AF65-F5344CB8AC3E}">
        <p14:creationId xmlns:p14="http://schemas.microsoft.com/office/powerpoint/2010/main" val="36983042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400" dirty="0"/>
              <a:t>Batch Pans – The </a:t>
            </a:r>
            <a:r>
              <a:rPr lang="en-ZA" sz="4400" dirty="0" err="1"/>
              <a:t>Calandria</a:t>
            </a:r>
            <a:r>
              <a:rPr lang="en-ZA" sz="4400" dirty="0"/>
              <a:t> (cont.)</a:t>
            </a:r>
          </a:p>
        </p:txBody>
      </p:sp>
      <p:sp>
        <p:nvSpPr>
          <p:cNvPr id="5" name="Content Placeholder 2"/>
          <p:cNvSpPr>
            <a:spLocks noGrp="1"/>
          </p:cNvSpPr>
          <p:nvPr>
            <p:ph idx="1"/>
          </p:nvPr>
        </p:nvSpPr>
        <p:spPr>
          <a:xfrm>
            <a:off x="251520" y="1700808"/>
            <a:ext cx="8712968" cy="5040560"/>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2300" b="1" dirty="0" smtClean="0"/>
              <a:t>Circulation (cont.)</a:t>
            </a:r>
          </a:p>
          <a:p>
            <a:pPr>
              <a:spcBef>
                <a:spcPts val="0"/>
              </a:spcBef>
            </a:pPr>
            <a:r>
              <a:rPr lang="en-US" sz="2300" dirty="0"/>
              <a:t>H</a:t>
            </a:r>
            <a:r>
              <a:rPr lang="en-US" sz="2300" dirty="0" smtClean="0"/>
              <a:t>indered </a:t>
            </a:r>
            <a:r>
              <a:rPr lang="en-US" sz="2300" dirty="0"/>
              <a:t>by the resistance of the shape and position of the tubes and by obstructions in the </a:t>
            </a:r>
            <a:r>
              <a:rPr lang="en-US" sz="2300" dirty="0" err="1"/>
              <a:t>downtake</a:t>
            </a:r>
            <a:r>
              <a:rPr lang="en-US" sz="2300" dirty="0"/>
              <a:t>.</a:t>
            </a:r>
          </a:p>
          <a:p>
            <a:pPr>
              <a:spcBef>
                <a:spcPts val="0"/>
              </a:spcBef>
            </a:pPr>
            <a:r>
              <a:rPr lang="en-US" sz="2300" dirty="0"/>
              <a:t>I</a:t>
            </a:r>
            <a:r>
              <a:rPr lang="en-US" sz="2300" dirty="0" smtClean="0"/>
              <a:t>mportant for </a:t>
            </a:r>
            <a:r>
              <a:rPr lang="en-US" sz="2300" dirty="0"/>
              <a:t>bringing new mother liquor into contact with the crystal surface thus assisting </a:t>
            </a:r>
            <a:r>
              <a:rPr lang="en-US" sz="2300" dirty="0" err="1"/>
              <a:t>crystallisation</a:t>
            </a:r>
            <a:r>
              <a:rPr lang="en-US" sz="2300" dirty="0"/>
              <a:t>.</a:t>
            </a:r>
          </a:p>
          <a:p>
            <a:pPr>
              <a:spcBef>
                <a:spcPts val="0"/>
              </a:spcBef>
            </a:pPr>
            <a:r>
              <a:rPr lang="en-US" sz="2300" dirty="0" smtClean="0"/>
              <a:t>Stirrers </a:t>
            </a:r>
            <a:r>
              <a:rPr lang="en-US" sz="2300" dirty="0"/>
              <a:t>are </a:t>
            </a:r>
            <a:r>
              <a:rPr lang="en-US" sz="2300" dirty="0" smtClean="0"/>
              <a:t>used </a:t>
            </a:r>
            <a:r>
              <a:rPr lang="en-US" sz="2300" dirty="0"/>
              <a:t>in pans to improve the </a:t>
            </a:r>
            <a:r>
              <a:rPr lang="en-US" sz="2300" dirty="0" smtClean="0"/>
              <a:t>circulation (especially white sugar).</a:t>
            </a:r>
          </a:p>
          <a:p>
            <a:pPr lvl="1">
              <a:spcBef>
                <a:spcPts val="0"/>
              </a:spcBef>
            </a:pPr>
            <a:r>
              <a:rPr lang="en-US" sz="1900" dirty="0" smtClean="0"/>
              <a:t>Stirrer </a:t>
            </a:r>
            <a:r>
              <a:rPr lang="en-US" sz="1900" dirty="0"/>
              <a:t>speeds about 50rpm are used.</a:t>
            </a:r>
          </a:p>
          <a:p>
            <a:pPr lvl="1">
              <a:spcBef>
                <a:spcPts val="0"/>
              </a:spcBef>
            </a:pPr>
            <a:r>
              <a:rPr lang="en-US" sz="1900" dirty="0" smtClean="0"/>
              <a:t>Helps </a:t>
            </a:r>
            <a:r>
              <a:rPr lang="en-US" sz="1900" dirty="0"/>
              <a:t>to </a:t>
            </a:r>
            <a:r>
              <a:rPr lang="en-US" sz="1900" dirty="0" err="1"/>
              <a:t>minimise</a:t>
            </a:r>
            <a:r>
              <a:rPr lang="en-US" sz="1900" dirty="0"/>
              <a:t> the formation of clusters of crystals (known as conglomerates).</a:t>
            </a:r>
          </a:p>
          <a:p>
            <a:pPr lvl="1">
              <a:spcBef>
                <a:spcPts val="0"/>
              </a:spcBef>
            </a:pPr>
            <a:r>
              <a:rPr lang="en-US" sz="1900" dirty="0" smtClean="0"/>
              <a:t>Advantages</a:t>
            </a:r>
            <a:r>
              <a:rPr lang="en-US" sz="1900" dirty="0"/>
              <a:t>:</a:t>
            </a:r>
          </a:p>
          <a:p>
            <a:pPr lvl="2">
              <a:spcBef>
                <a:spcPts val="0"/>
              </a:spcBef>
            </a:pPr>
            <a:r>
              <a:rPr lang="en-US" sz="1600" dirty="0"/>
              <a:t>Shorter boil times</a:t>
            </a:r>
          </a:p>
          <a:p>
            <a:pPr lvl="2">
              <a:spcBef>
                <a:spcPts val="0"/>
              </a:spcBef>
            </a:pPr>
            <a:r>
              <a:rPr lang="en-US" sz="1600" dirty="0"/>
              <a:t>Lower steam  pressure requirement</a:t>
            </a:r>
          </a:p>
          <a:p>
            <a:pPr lvl="2">
              <a:spcBef>
                <a:spcPts val="0"/>
              </a:spcBef>
            </a:pPr>
            <a:r>
              <a:rPr lang="en-US" sz="1600" dirty="0"/>
              <a:t>Lower temperature requirement</a:t>
            </a:r>
          </a:p>
          <a:p>
            <a:pPr lvl="2">
              <a:spcBef>
                <a:spcPts val="0"/>
              </a:spcBef>
            </a:pPr>
            <a:r>
              <a:rPr lang="en-US" sz="1600" dirty="0"/>
              <a:t>Less </a:t>
            </a:r>
            <a:r>
              <a:rPr lang="en-US" sz="1600" dirty="0" err="1"/>
              <a:t>colour</a:t>
            </a:r>
            <a:r>
              <a:rPr lang="en-US" sz="1600" dirty="0"/>
              <a:t> formation due to lower temperature</a:t>
            </a:r>
          </a:p>
          <a:p>
            <a:pPr lvl="2">
              <a:spcBef>
                <a:spcPts val="0"/>
              </a:spcBef>
            </a:pPr>
            <a:r>
              <a:rPr lang="en-US" sz="1600" dirty="0"/>
              <a:t>Stirrer current requirement can be used as an indication of the strike point</a:t>
            </a:r>
            <a:r>
              <a:rPr lang="en-US" sz="1600" dirty="0" smtClean="0"/>
              <a:t>.</a:t>
            </a:r>
            <a:endParaRPr lang="en-US" sz="1600" dirty="0"/>
          </a:p>
        </p:txBody>
      </p:sp>
    </p:spTree>
    <p:extLst>
      <p:ext uri="{BB962C8B-B14F-4D97-AF65-F5344CB8AC3E}">
        <p14:creationId xmlns:p14="http://schemas.microsoft.com/office/powerpoint/2010/main" val="18650596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Introduction</a:t>
            </a:r>
            <a:endParaRPr lang="en-ZA" sz="4800" dirty="0"/>
          </a:p>
        </p:txBody>
      </p:sp>
      <p:sp>
        <p:nvSpPr>
          <p:cNvPr id="9" name="Content Placeholder 2"/>
          <p:cNvSpPr>
            <a:spLocks noGrp="1"/>
          </p:cNvSpPr>
          <p:nvPr>
            <p:ph idx="1"/>
          </p:nvPr>
        </p:nvSpPr>
        <p:spPr>
          <a:xfrm>
            <a:off x="457200" y="1600200"/>
            <a:ext cx="8229600" cy="4997152"/>
          </a:xfrm>
          <a:solidFill>
            <a:schemeClr val="bg1">
              <a:lumMod val="95000"/>
              <a:alpha val="75000"/>
            </a:schemeClr>
          </a:solidFill>
          <a:scene3d>
            <a:camera prst="orthographicFront"/>
            <a:lightRig rig="threePt" dir="t"/>
          </a:scene3d>
          <a:sp3d>
            <a:bevelT/>
          </a:sp3d>
        </p:spPr>
        <p:txBody>
          <a:bodyPr>
            <a:normAutofit fontScale="55000" lnSpcReduction="20000"/>
          </a:bodyPr>
          <a:lstStyle/>
          <a:p>
            <a:r>
              <a:rPr lang="en-US" dirty="0" smtClean="0"/>
              <a:t>Further evaporation of </a:t>
            </a:r>
            <a:r>
              <a:rPr lang="en-US" dirty="0"/>
              <a:t>water and </a:t>
            </a:r>
            <a:r>
              <a:rPr lang="en-US" dirty="0" smtClean="0"/>
              <a:t>the formation of </a:t>
            </a:r>
            <a:r>
              <a:rPr lang="en-US" dirty="0"/>
              <a:t>crystals is done in a vacuum pan. </a:t>
            </a:r>
            <a:endParaRPr lang="en-US" dirty="0" smtClean="0"/>
          </a:p>
          <a:p>
            <a:r>
              <a:rPr lang="en-US" dirty="0" smtClean="0"/>
              <a:t>A </a:t>
            </a:r>
            <a:r>
              <a:rPr lang="en-US" dirty="0"/>
              <a:t>vacuum pan is an evaporative </a:t>
            </a:r>
            <a:r>
              <a:rPr lang="en-US" dirty="0" err="1"/>
              <a:t>crystalliser</a:t>
            </a:r>
            <a:r>
              <a:rPr lang="en-US" dirty="0"/>
              <a:t> or single effect evaporator designed to handle highly viscous material. </a:t>
            </a:r>
            <a:endParaRPr lang="en-US" dirty="0" smtClean="0"/>
          </a:p>
          <a:p>
            <a:r>
              <a:rPr lang="en-US" dirty="0" smtClean="0"/>
              <a:t>A </a:t>
            </a:r>
            <a:r>
              <a:rPr lang="en-US" dirty="0"/>
              <a:t>device for starting and controlling the </a:t>
            </a:r>
            <a:r>
              <a:rPr lang="en-US" dirty="0" err="1"/>
              <a:t>crystallisation</a:t>
            </a:r>
            <a:r>
              <a:rPr lang="en-US" dirty="0"/>
              <a:t> of sugar by the evaporation of water from the concentrated sucrose solution (mother liquor) to maintain the desired concentration. </a:t>
            </a:r>
            <a:endParaRPr lang="en-US" dirty="0" smtClean="0"/>
          </a:p>
          <a:p>
            <a:r>
              <a:rPr lang="en-US" dirty="0" smtClean="0"/>
              <a:t>At </a:t>
            </a:r>
            <a:r>
              <a:rPr lang="en-US" dirty="0"/>
              <a:t>the correct supersaturation the pan is “grained” i.e. small crystals are added. </a:t>
            </a:r>
            <a:endParaRPr lang="en-US" dirty="0" smtClean="0"/>
          </a:p>
          <a:p>
            <a:r>
              <a:rPr lang="en-US" dirty="0" smtClean="0"/>
              <a:t>These </a:t>
            </a:r>
            <a:r>
              <a:rPr lang="en-US" dirty="0"/>
              <a:t>crystals are grown and the mixture of crystals and mother liquor is a called a </a:t>
            </a:r>
            <a:r>
              <a:rPr lang="en-US" dirty="0" err="1"/>
              <a:t>massecuite</a:t>
            </a:r>
            <a:r>
              <a:rPr lang="en-US" dirty="0"/>
              <a:t>. </a:t>
            </a:r>
            <a:endParaRPr lang="en-US" dirty="0" smtClean="0"/>
          </a:p>
          <a:p>
            <a:r>
              <a:rPr lang="en-US" dirty="0" smtClean="0"/>
              <a:t>A </a:t>
            </a:r>
            <a:r>
              <a:rPr lang="en-US" dirty="0" err="1"/>
              <a:t>massecuite</a:t>
            </a:r>
            <a:r>
              <a:rPr lang="en-US" dirty="0"/>
              <a:t> containing partially grown crystals is called a “seed” </a:t>
            </a:r>
            <a:r>
              <a:rPr lang="en-US" dirty="0" err="1"/>
              <a:t>massecuite</a:t>
            </a:r>
            <a:r>
              <a:rPr lang="en-US" dirty="0"/>
              <a:t> since it is the starting material from which a </a:t>
            </a:r>
            <a:r>
              <a:rPr lang="en-US" dirty="0" err="1"/>
              <a:t>massecuite</a:t>
            </a:r>
            <a:r>
              <a:rPr lang="en-US" dirty="0"/>
              <a:t> is grown that contains crystal of the required size.</a:t>
            </a:r>
          </a:p>
          <a:p>
            <a:r>
              <a:rPr lang="en-US" dirty="0"/>
              <a:t>The effect of vacuum is to reduce the boiling point of the solution. This has two main advantages. </a:t>
            </a:r>
            <a:endParaRPr lang="en-US" dirty="0" smtClean="0"/>
          </a:p>
          <a:p>
            <a:pPr lvl="1"/>
            <a:r>
              <a:rPr lang="en-US" dirty="0" smtClean="0"/>
              <a:t>It </a:t>
            </a:r>
            <a:r>
              <a:rPr lang="en-US" dirty="0"/>
              <a:t>reduces sucrose decomposition due to high temperature and </a:t>
            </a:r>
            <a:endParaRPr lang="en-US" dirty="0" smtClean="0"/>
          </a:p>
          <a:p>
            <a:pPr lvl="1"/>
            <a:r>
              <a:rPr lang="en-US" dirty="0"/>
              <a:t>I</a:t>
            </a:r>
            <a:r>
              <a:rPr lang="en-US" dirty="0" smtClean="0"/>
              <a:t>mproves </a:t>
            </a:r>
            <a:r>
              <a:rPr lang="en-US" dirty="0"/>
              <a:t>the heat transfer by maintaining sufficient temperature difference between the steam/</a:t>
            </a:r>
            <a:r>
              <a:rPr lang="en-ZA" dirty="0"/>
              <a:t>vapour</a:t>
            </a:r>
            <a:r>
              <a:rPr lang="en-US" dirty="0"/>
              <a:t> and the boiling liquid, thereby maintain a good evaporation rate.</a:t>
            </a:r>
          </a:p>
          <a:p>
            <a:r>
              <a:rPr lang="en-US" dirty="0"/>
              <a:t>Sugar boiling was traditionally carried out in batch pans, but the modern trend is to use continuous pans.</a:t>
            </a:r>
          </a:p>
        </p:txBody>
      </p:sp>
    </p:spTree>
    <p:extLst>
      <p:ext uri="{BB962C8B-B14F-4D97-AF65-F5344CB8AC3E}">
        <p14:creationId xmlns:p14="http://schemas.microsoft.com/office/powerpoint/2010/main" val="39700766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000" dirty="0"/>
              <a:t>Batch Pans – The </a:t>
            </a:r>
            <a:r>
              <a:rPr lang="en-ZA" sz="4000" dirty="0" err="1"/>
              <a:t>Calandria</a:t>
            </a:r>
            <a:r>
              <a:rPr lang="en-ZA" sz="4000" dirty="0"/>
              <a:t> (cont.)</a:t>
            </a:r>
          </a:p>
        </p:txBody>
      </p:sp>
      <p:sp>
        <p:nvSpPr>
          <p:cNvPr id="5" name="Content Placeholder 2"/>
          <p:cNvSpPr>
            <a:spLocks noGrp="1"/>
          </p:cNvSpPr>
          <p:nvPr>
            <p:ph idx="1"/>
          </p:nvPr>
        </p:nvSpPr>
        <p:spPr>
          <a:xfrm>
            <a:off x="323528" y="1628800"/>
            <a:ext cx="8424936" cy="4968552"/>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2400" b="1" dirty="0" smtClean="0"/>
              <a:t>Entrainment separators: </a:t>
            </a:r>
            <a:r>
              <a:rPr lang="en-US" sz="2400" b="1" dirty="0" err="1" smtClean="0"/>
              <a:t>Savealls</a:t>
            </a:r>
            <a:r>
              <a:rPr lang="en-US" sz="2400" b="1" dirty="0" smtClean="0"/>
              <a:t> or Catchalls</a:t>
            </a:r>
          </a:p>
          <a:p>
            <a:r>
              <a:rPr lang="en-US" sz="1800" dirty="0" smtClean="0"/>
              <a:t>Small drops </a:t>
            </a:r>
            <a:r>
              <a:rPr lang="en-US" sz="1800" dirty="0"/>
              <a:t>of mother liquor and/or crystals are thrown up into the </a:t>
            </a:r>
            <a:r>
              <a:rPr lang="en-US" sz="1800" dirty="0" err="1"/>
              <a:t>vapour</a:t>
            </a:r>
            <a:r>
              <a:rPr lang="en-US" sz="1800" dirty="0"/>
              <a:t> </a:t>
            </a:r>
            <a:r>
              <a:rPr lang="en-US" sz="1800" dirty="0" smtClean="0"/>
              <a:t>steam when </a:t>
            </a:r>
            <a:r>
              <a:rPr lang="en-US" sz="1800" dirty="0" err="1" smtClean="0"/>
              <a:t>massecuite</a:t>
            </a:r>
            <a:r>
              <a:rPr lang="en-US" sz="1800" dirty="0" smtClean="0"/>
              <a:t> boils - Called </a:t>
            </a:r>
            <a:r>
              <a:rPr lang="en-US" sz="1800" dirty="0"/>
              <a:t>entrainment.</a:t>
            </a:r>
          </a:p>
          <a:p>
            <a:r>
              <a:rPr lang="en-US" sz="1800" dirty="0"/>
              <a:t>If </a:t>
            </a:r>
            <a:r>
              <a:rPr lang="en-US" sz="1800" dirty="0" smtClean="0"/>
              <a:t>not saved they will be lost causing pollution and money loss.</a:t>
            </a:r>
            <a:endParaRPr lang="en-US" sz="1800" dirty="0"/>
          </a:p>
          <a:p>
            <a:r>
              <a:rPr lang="en-US" sz="1800" dirty="0" err="1"/>
              <a:t>S</a:t>
            </a:r>
            <a:r>
              <a:rPr lang="en-US" sz="1800" dirty="0" err="1" smtClean="0"/>
              <a:t>aveall</a:t>
            </a:r>
            <a:r>
              <a:rPr lang="en-US" sz="1800" dirty="0" smtClean="0"/>
              <a:t> is </a:t>
            </a:r>
            <a:r>
              <a:rPr lang="en-US" sz="1800" dirty="0"/>
              <a:t>used to trap </a:t>
            </a:r>
            <a:r>
              <a:rPr lang="en-US" sz="1800" dirty="0" smtClean="0"/>
              <a:t>these </a:t>
            </a:r>
            <a:r>
              <a:rPr lang="en-US" sz="1800" dirty="0"/>
              <a:t>entrainment </a:t>
            </a:r>
            <a:r>
              <a:rPr lang="en-US" sz="1800" dirty="0" smtClean="0"/>
              <a:t>particles – can be internal or external</a:t>
            </a:r>
            <a:endParaRPr lang="en-US" sz="1800" dirty="0"/>
          </a:p>
          <a:p>
            <a:r>
              <a:rPr lang="en-US" sz="1800" dirty="0" smtClean="0"/>
              <a:t>Design principle involves:</a:t>
            </a:r>
          </a:p>
          <a:p>
            <a:pPr lvl="1"/>
            <a:r>
              <a:rPr lang="en-US" sz="1700" dirty="0"/>
              <a:t>A</a:t>
            </a:r>
            <a:r>
              <a:rPr lang="en-US" sz="1700" dirty="0" smtClean="0"/>
              <a:t> </a:t>
            </a:r>
            <a:r>
              <a:rPr lang="en-US" sz="1700" dirty="0"/>
              <a:t>rapid change in droplet </a:t>
            </a:r>
            <a:r>
              <a:rPr lang="en-US" sz="1700" dirty="0" smtClean="0"/>
              <a:t>direction </a:t>
            </a:r>
          </a:p>
          <a:p>
            <a:pPr lvl="1"/>
            <a:r>
              <a:rPr lang="en-US" sz="1700" dirty="0" smtClean="0"/>
              <a:t>A </a:t>
            </a:r>
            <a:r>
              <a:rPr lang="en-US" sz="1700" dirty="0"/>
              <a:t>reduction in droplet </a:t>
            </a:r>
            <a:r>
              <a:rPr lang="en-US" sz="1700" dirty="0" smtClean="0"/>
              <a:t>velocity  </a:t>
            </a:r>
            <a:endParaRPr lang="en-US" sz="1700" dirty="0"/>
          </a:p>
          <a:p>
            <a:r>
              <a:rPr lang="en-US" sz="1800" dirty="0"/>
              <a:t>C</a:t>
            </a:r>
            <a:r>
              <a:rPr lang="en-US" sz="1800" dirty="0" smtClean="0"/>
              <a:t>an </a:t>
            </a:r>
            <a:r>
              <a:rPr lang="en-US" sz="1800" dirty="0"/>
              <a:t>only work well if </a:t>
            </a:r>
            <a:r>
              <a:rPr lang="en-US" sz="1800" dirty="0" smtClean="0"/>
              <a:t>clean – should be cleaned weekly</a:t>
            </a:r>
            <a:endParaRPr lang="en-US" sz="1800" dirty="0"/>
          </a:p>
          <a:p>
            <a:r>
              <a:rPr lang="en-US" sz="1800" dirty="0"/>
              <a:t>De-mister screens can be used to </a:t>
            </a:r>
            <a:r>
              <a:rPr lang="en-US" sz="1800" dirty="0" err="1"/>
              <a:t>minimise</a:t>
            </a:r>
            <a:r>
              <a:rPr lang="en-US" sz="1800" dirty="0"/>
              <a:t> entrainment. </a:t>
            </a:r>
          </a:p>
          <a:p>
            <a:r>
              <a:rPr lang="en-US" sz="1800" dirty="0" smtClean="0"/>
              <a:t>A </a:t>
            </a:r>
            <a:r>
              <a:rPr lang="en-US" sz="1800" dirty="0"/>
              <a:t>seal prevents </a:t>
            </a:r>
            <a:r>
              <a:rPr lang="en-US" sz="1800" dirty="0" err="1"/>
              <a:t>vapour</a:t>
            </a:r>
            <a:r>
              <a:rPr lang="en-US" sz="1800" dirty="0"/>
              <a:t> droplets from </a:t>
            </a:r>
            <a:r>
              <a:rPr lang="en-US" sz="1800" dirty="0" smtClean="0"/>
              <a:t>by-passing </a:t>
            </a:r>
            <a:r>
              <a:rPr lang="en-US" sz="1800" dirty="0"/>
              <a:t>the separator. Common systems in use </a:t>
            </a:r>
            <a:r>
              <a:rPr lang="en-US" sz="1800" dirty="0" smtClean="0"/>
              <a:t>include:</a:t>
            </a:r>
          </a:p>
          <a:p>
            <a:pPr lvl="1"/>
            <a:r>
              <a:rPr lang="en-US" sz="1700" dirty="0" smtClean="0"/>
              <a:t>J </a:t>
            </a:r>
            <a:r>
              <a:rPr lang="en-US" sz="1700" dirty="0"/>
              <a:t>tubes, </a:t>
            </a:r>
            <a:endParaRPr lang="en-US" sz="1700" dirty="0" smtClean="0"/>
          </a:p>
          <a:p>
            <a:pPr lvl="1"/>
            <a:r>
              <a:rPr lang="en-US" sz="1700" dirty="0" smtClean="0"/>
              <a:t>bayonet </a:t>
            </a:r>
            <a:r>
              <a:rPr lang="en-US" sz="1700" dirty="0"/>
              <a:t>clip pots and </a:t>
            </a:r>
            <a:endParaRPr lang="en-US" sz="1700" dirty="0" smtClean="0"/>
          </a:p>
          <a:p>
            <a:pPr lvl="1"/>
            <a:r>
              <a:rPr lang="en-US" sz="1700" dirty="0" smtClean="0"/>
              <a:t>U </a:t>
            </a:r>
            <a:r>
              <a:rPr lang="en-US" sz="1700" dirty="0"/>
              <a:t>legs.</a:t>
            </a:r>
          </a:p>
        </p:txBody>
      </p:sp>
    </p:spTree>
    <p:extLst>
      <p:ext uri="{BB962C8B-B14F-4D97-AF65-F5344CB8AC3E}">
        <p14:creationId xmlns:p14="http://schemas.microsoft.com/office/powerpoint/2010/main" val="5449879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000" dirty="0"/>
              <a:t>Batch Pans – The </a:t>
            </a:r>
            <a:r>
              <a:rPr lang="en-ZA" sz="4000" dirty="0" err="1"/>
              <a:t>Calandria</a:t>
            </a:r>
            <a:r>
              <a:rPr lang="en-ZA" sz="4000" dirty="0"/>
              <a:t> (cont.)</a:t>
            </a:r>
          </a:p>
        </p:txBody>
      </p:sp>
      <p:sp>
        <p:nvSpPr>
          <p:cNvPr id="5" name="Content Placeholder 2"/>
          <p:cNvSpPr>
            <a:spLocks noGrp="1"/>
          </p:cNvSpPr>
          <p:nvPr>
            <p:ph idx="1"/>
          </p:nvPr>
        </p:nvSpPr>
        <p:spPr>
          <a:xfrm>
            <a:off x="395536" y="1628800"/>
            <a:ext cx="8352928" cy="4968552"/>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2400" b="1" dirty="0" smtClean="0"/>
              <a:t>Cut-over Pipe</a:t>
            </a:r>
          </a:p>
          <a:p>
            <a:r>
              <a:rPr lang="en-US" sz="1900" dirty="0" smtClean="0"/>
              <a:t>Large </a:t>
            </a:r>
            <a:r>
              <a:rPr lang="en-US" sz="1900" dirty="0"/>
              <a:t>bore pipe of 250 - 300mm </a:t>
            </a:r>
            <a:endParaRPr lang="en-US" sz="1900" dirty="0" smtClean="0"/>
          </a:p>
          <a:p>
            <a:r>
              <a:rPr lang="en-US" sz="1900" dirty="0" smtClean="0"/>
              <a:t>Connects </a:t>
            </a:r>
            <a:r>
              <a:rPr lang="en-US" sz="1900" dirty="0"/>
              <a:t>the pans, seed </a:t>
            </a:r>
            <a:r>
              <a:rPr lang="en-US" sz="1900" dirty="0" smtClean="0"/>
              <a:t>receivers </a:t>
            </a:r>
            <a:r>
              <a:rPr lang="en-US" sz="1900" dirty="0"/>
              <a:t>and magma tank together. </a:t>
            </a:r>
            <a:endParaRPr lang="en-US" sz="1900" dirty="0" smtClean="0"/>
          </a:p>
          <a:p>
            <a:r>
              <a:rPr lang="en-US" sz="1900" dirty="0" smtClean="0"/>
              <a:t>Purpose: To </a:t>
            </a:r>
            <a:r>
              <a:rPr lang="en-US" sz="1900" dirty="0"/>
              <a:t>cut/transfer the product (seed and magma) between pans and receivers. </a:t>
            </a:r>
            <a:endParaRPr lang="en-US" sz="1900" dirty="0" smtClean="0"/>
          </a:p>
          <a:p>
            <a:r>
              <a:rPr lang="en-US" sz="1900" dirty="0" smtClean="0"/>
              <a:t>Makes </a:t>
            </a:r>
            <a:r>
              <a:rPr lang="en-US" sz="1900" dirty="0"/>
              <a:t>the pan floor more versatile as pans can be used for more than one duty.</a:t>
            </a:r>
          </a:p>
          <a:p>
            <a:r>
              <a:rPr lang="en-US" sz="1900" dirty="0" smtClean="0"/>
              <a:t>Seed </a:t>
            </a:r>
            <a:r>
              <a:rPr lang="en-US" sz="1900" dirty="0"/>
              <a:t>is transferred from pan to </a:t>
            </a:r>
            <a:r>
              <a:rPr lang="en-US" sz="1900" dirty="0" smtClean="0"/>
              <a:t>pan by </a:t>
            </a:r>
            <a:r>
              <a:rPr lang="en-US" sz="1900" dirty="0"/>
              <a:t>a difference in vacuum.</a:t>
            </a:r>
          </a:p>
          <a:p>
            <a:r>
              <a:rPr lang="en-US" sz="1900" dirty="0"/>
              <a:t>C</a:t>
            </a:r>
            <a:r>
              <a:rPr lang="en-US" sz="1900" dirty="0" smtClean="0"/>
              <a:t>o-operation </a:t>
            </a:r>
            <a:r>
              <a:rPr lang="en-US" sz="1900" dirty="0" smtClean="0"/>
              <a:t>between </a:t>
            </a:r>
            <a:r>
              <a:rPr lang="en-US" sz="1900" dirty="0"/>
              <a:t>pan boilers is necessary to prevent the mixing of seed. </a:t>
            </a:r>
            <a:endParaRPr lang="en-US" sz="1900" dirty="0" smtClean="0"/>
          </a:p>
          <a:p>
            <a:r>
              <a:rPr lang="en-US" sz="1900" dirty="0" smtClean="0"/>
              <a:t>Must </a:t>
            </a:r>
            <a:r>
              <a:rPr lang="en-US" sz="1900" dirty="0"/>
              <a:t>be thoroughly steamed out and </a:t>
            </a:r>
            <a:r>
              <a:rPr lang="en-US" sz="1900" dirty="0" smtClean="0"/>
              <a:t>drained after use. </a:t>
            </a:r>
          </a:p>
          <a:p>
            <a:r>
              <a:rPr lang="en-US" sz="1900" dirty="0" smtClean="0"/>
              <a:t>Flanges are </a:t>
            </a:r>
            <a:r>
              <a:rPr lang="en-US" sz="1900" dirty="0"/>
              <a:t>connected to a low pressure steam supply (V₁ </a:t>
            </a:r>
            <a:r>
              <a:rPr lang="en-US" sz="1900" dirty="0" err="1"/>
              <a:t>vapour</a:t>
            </a:r>
            <a:r>
              <a:rPr lang="en-US" sz="1900" dirty="0"/>
              <a:t>) to flush the line. </a:t>
            </a:r>
            <a:endParaRPr lang="en-US" sz="1900" dirty="0" smtClean="0"/>
          </a:p>
          <a:p>
            <a:r>
              <a:rPr lang="en-US" sz="1900" dirty="0" smtClean="0"/>
              <a:t>The </a:t>
            </a:r>
            <a:r>
              <a:rPr lang="en-US" sz="1900" dirty="0"/>
              <a:t>pipe must be cleaned to prevent a </a:t>
            </a:r>
            <a:r>
              <a:rPr lang="en-US" sz="1900" dirty="0" err="1"/>
              <a:t>massecuite</a:t>
            </a:r>
            <a:r>
              <a:rPr lang="en-US" sz="1900" dirty="0"/>
              <a:t> build-up and possible blockage and also to prevent the mixing of different sized grains which will affect the final sugar quality.</a:t>
            </a:r>
          </a:p>
          <a:p>
            <a:endParaRPr lang="en-US" sz="1800" dirty="0"/>
          </a:p>
        </p:txBody>
      </p:sp>
    </p:spTree>
    <p:extLst>
      <p:ext uri="{BB962C8B-B14F-4D97-AF65-F5344CB8AC3E}">
        <p14:creationId xmlns:p14="http://schemas.microsoft.com/office/powerpoint/2010/main" val="38453013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400" dirty="0"/>
              <a:t>Batch Pans – The </a:t>
            </a:r>
            <a:r>
              <a:rPr lang="en-ZA" sz="4400" dirty="0" err="1"/>
              <a:t>Calandria</a:t>
            </a:r>
            <a:r>
              <a:rPr lang="en-ZA" sz="4400" dirty="0"/>
              <a:t> (cont.)</a:t>
            </a:r>
          </a:p>
        </p:txBody>
      </p:sp>
      <p:sp>
        <p:nvSpPr>
          <p:cNvPr id="5" name="Content Placeholder 2"/>
          <p:cNvSpPr>
            <a:spLocks noGrp="1"/>
          </p:cNvSpPr>
          <p:nvPr>
            <p:ph idx="1"/>
          </p:nvPr>
        </p:nvSpPr>
        <p:spPr>
          <a:xfrm>
            <a:off x="457200" y="1628800"/>
            <a:ext cx="8219256" cy="5112568"/>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2400" b="1" dirty="0" smtClean="0"/>
              <a:t>Sight Glasses</a:t>
            </a:r>
          </a:p>
          <a:p>
            <a:r>
              <a:rPr lang="en-US" sz="2400" dirty="0"/>
              <a:t>Port hole-like windows up the side of the pan </a:t>
            </a:r>
            <a:endParaRPr lang="en-US" sz="2400" dirty="0" smtClean="0"/>
          </a:p>
          <a:p>
            <a:r>
              <a:rPr lang="en-US" sz="2400" dirty="0" smtClean="0"/>
              <a:t>Allow </a:t>
            </a:r>
            <a:r>
              <a:rPr lang="en-US" sz="2400" dirty="0"/>
              <a:t>the pan boiler to see the level of boiling </a:t>
            </a:r>
            <a:r>
              <a:rPr lang="en-US" sz="2400" dirty="0" err="1"/>
              <a:t>massecuite</a:t>
            </a:r>
            <a:r>
              <a:rPr lang="en-US" sz="2400" dirty="0"/>
              <a:t> in the pan. </a:t>
            </a:r>
            <a:endParaRPr lang="en-US" sz="2400" dirty="0" smtClean="0"/>
          </a:p>
          <a:p>
            <a:r>
              <a:rPr lang="en-US" sz="2400" dirty="0" smtClean="0"/>
              <a:t>Good </a:t>
            </a:r>
            <a:r>
              <a:rPr lang="en-US" sz="2400" dirty="0"/>
              <a:t>illumination is provided and a scale calibrated in m³ gives an approximate measure of the volume of </a:t>
            </a:r>
            <a:r>
              <a:rPr lang="en-US" sz="2400" dirty="0" err="1"/>
              <a:t>massecuite</a:t>
            </a:r>
            <a:r>
              <a:rPr lang="en-US" sz="2400" dirty="0"/>
              <a:t> in the </a:t>
            </a:r>
            <a:r>
              <a:rPr lang="en-US" sz="2400" dirty="0" smtClean="0"/>
              <a:t>pan.</a:t>
            </a:r>
          </a:p>
          <a:p>
            <a:r>
              <a:rPr lang="en-US" sz="2400" dirty="0" smtClean="0"/>
              <a:t>A </a:t>
            </a:r>
            <a:r>
              <a:rPr lang="en-US" sz="2400" dirty="0"/>
              <a:t>wash line (either hot water or steam is used) to wash the inside </a:t>
            </a:r>
            <a:r>
              <a:rPr lang="en-US" sz="2400" dirty="0" smtClean="0"/>
              <a:t>windows – sometimes manual cleaning is necessary.</a:t>
            </a:r>
            <a:endParaRPr lang="en-US" sz="2400" dirty="0"/>
          </a:p>
          <a:p>
            <a:r>
              <a:rPr lang="en-US" sz="2400" dirty="0" smtClean="0"/>
              <a:t>Rubber seals ensures no </a:t>
            </a:r>
            <a:r>
              <a:rPr lang="en-US" sz="2400" dirty="0"/>
              <a:t>air can leak into the pan. </a:t>
            </a:r>
          </a:p>
          <a:p>
            <a:r>
              <a:rPr lang="en-US" sz="2400" dirty="0" smtClean="0"/>
              <a:t>Scale is removed </a:t>
            </a:r>
            <a:r>
              <a:rPr lang="en-US" sz="2400" dirty="0"/>
              <a:t>with hydrochloric acid</a:t>
            </a:r>
            <a:r>
              <a:rPr lang="en-US" sz="2400" dirty="0" smtClean="0"/>
              <a:t>.</a:t>
            </a:r>
            <a:endParaRPr lang="en-US" sz="2400" dirty="0"/>
          </a:p>
        </p:txBody>
      </p:sp>
      <p:sp>
        <p:nvSpPr>
          <p:cNvPr id="2"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6"/>
          <p:cNvSpPr>
            <a:spLocks noChangeArrowheads="1"/>
          </p:cNvSpPr>
          <p:nvPr/>
        </p:nvSpPr>
        <p:spPr bwMode="auto">
          <a:xfrm>
            <a:off x="0" y="2743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457200" algn="l"/>
                <a:tab pos="914400" algn="l"/>
                <a:tab pos="1828800" algn="l"/>
                <a:tab pos="2286000" algn="l"/>
                <a:tab pos="2743200" algn="l"/>
                <a:tab pos="3200400" algn="l"/>
                <a:tab pos="3657600" algn="l"/>
                <a:tab pos="4114800" algn="l"/>
                <a:tab pos="4572000" algn="l"/>
                <a:tab pos="5278438" algn="r"/>
              </a:tabLst>
              <a:defRPr>
                <a:solidFill>
                  <a:schemeClr val="tx1"/>
                </a:solidFill>
                <a:latin typeface="Arial" pitchFamily="34" charset="0"/>
                <a:cs typeface="Arial" pitchFamily="34" charset="0"/>
              </a:defRPr>
            </a:lvl1pPr>
            <a:lvl2pPr fontAlgn="base">
              <a:spcBef>
                <a:spcPct val="0"/>
              </a:spcBef>
              <a:spcAft>
                <a:spcPct val="0"/>
              </a:spcAft>
              <a:tabLst>
                <a:tab pos="457200" algn="l"/>
                <a:tab pos="914400" algn="l"/>
                <a:tab pos="1828800" algn="l"/>
                <a:tab pos="2286000" algn="l"/>
                <a:tab pos="2743200" algn="l"/>
                <a:tab pos="3200400" algn="l"/>
                <a:tab pos="3657600" algn="l"/>
                <a:tab pos="4114800" algn="l"/>
                <a:tab pos="4572000" algn="l"/>
                <a:tab pos="5278438" algn="r"/>
              </a:tabLst>
              <a:defRPr>
                <a:solidFill>
                  <a:schemeClr val="tx1"/>
                </a:solidFill>
                <a:latin typeface="Arial" pitchFamily="34" charset="0"/>
                <a:cs typeface="Arial" pitchFamily="34" charset="0"/>
              </a:defRPr>
            </a:lvl2pPr>
            <a:lvl3pPr fontAlgn="base">
              <a:spcBef>
                <a:spcPct val="0"/>
              </a:spcBef>
              <a:spcAft>
                <a:spcPct val="0"/>
              </a:spcAft>
              <a:tabLst>
                <a:tab pos="457200" algn="l"/>
                <a:tab pos="914400" algn="l"/>
                <a:tab pos="1828800" algn="l"/>
                <a:tab pos="2286000" algn="l"/>
                <a:tab pos="2743200" algn="l"/>
                <a:tab pos="3200400" algn="l"/>
                <a:tab pos="3657600" algn="l"/>
                <a:tab pos="4114800" algn="l"/>
                <a:tab pos="4572000" algn="l"/>
                <a:tab pos="5278438" algn="r"/>
              </a:tabLst>
              <a:defRPr>
                <a:solidFill>
                  <a:schemeClr val="tx1"/>
                </a:solidFill>
                <a:latin typeface="Arial" pitchFamily="34" charset="0"/>
                <a:cs typeface="Arial" pitchFamily="34" charset="0"/>
              </a:defRPr>
            </a:lvl3pPr>
            <a:lvl4pPr fontAlgn="base">
              <a:spcBef>
                <a:spcPct val="0"/>
              </a:spcBef>
              <a:spcAft>
                <a:spcPct val="0"/>
              </a:spcAft>
              <a:tabLst>
                <a:tab pos="457200" algn="l"/>
                <a:tab pos="914400" algn="l"/>
                <a:tab pos="1828800" algn="l"/>
                <a:tab pos="2286000" algn="l"/>
                <a:tab pos="2743200" algn="l"/>
                <a:tab pos="3200400" algn="l"/>
                <a:tab pos="3657600" algn="l"/>
                <a:tab pos="4114800" algn="l"/>
                <a:tab pos="4572000" algn="l"/>
                <a:tab pos="5278438" algn="r"/>
              </a:tabLst>
              <a:defRPr>
                <a:solidFill>
                  <a:schemeClr val="tx1"/>
                </a:solidFill>
                <a:latin typeface="Arial" pitchFamily="34" charset="0"/>
                <a:cs typeface="Arial" pitchFamily="34" charset="0"/>
              </a:defRPr>
            </a:lvl4pPr>
            <a:lvl5pPr fontAlgn="base">
              <a:spcBef>
                <a:spcPct val="0"/>
              </a:spcBef>
              <a:spcAft>
                <a:spcPct val="0"/>
              </a:spcAft>
              <a:tabLst>
                <a:tab pos="457200" algn="l"/>
                <a:tab pos="914400" algn="l"/>
                <a:tab pos="1828800" algn="l"/>
                <a:tab pos="2286000" algn="l"/>
                <a:tab pos="2743200" algn="l"/>
                <a:tab pos="3200400" algn="l"/>
                <a:tab pos="3657600" algn="l"/>
                <a:tab pos="4114800" algn="l"/>
                <a:tab pos="4572000" algn="l"/>
                <a:tab pos="5278438" algn="r"/>
              </a:tabLst>
              <a:defRPr>
                <a:solidFill>
                  <a:schemeClr val="tx1"/>
                </a:solidFill>
                <a:latin typeface="Arial" pitchFamily="34" charset="0"/>
                <a:cs typeface="Arial" pitchFamily="34" charset="0"/>
              </a:defRPr>
            </a:lvl5pPr>
            <a:lvl6pPr fontAlgn="base">
              <a:spcBef>
                <a:spcPct val="0"/>
              </a:spcBef>
              <a:spcAft>
                <a:spcPct val="0"/>
              </a:spcAft>
              <a:tabLst>
                <a:tab pos="457200" algn="l"/>
                <a:tab pos="914400" algn="l"/>
                <a:tab pos="1828800" algn="l"/>
                <a:tab pos="2286000" algn="l"/>
                <a:tab pos="2743200" algn="l"/>
                <a:tab pos="3200400" algn="l"/>
                <a:tab pos="3657600" algn="l"/>
                <a:tab pos="4114800" algn="l"/>
                <a:tab pos="4572000" algn="l"/>
                <a:tab pos="5278438" algn="r"/>
              </a:tabLst>
              <a:defRPr>
                <a:solidFill>
                  <a:schemeClr val="tx1"/>
                </a:solidFill>
                <a:latin typeface="Arial" pitchFamily="34" charset="0"/>
                <a:cs typeface="Arial" pitchFamily="34" charset="0"/>
              </a:defRPr>
            </a:lvl6pPr>
            <a:lvl7pPr fontAlgn="base">
              <a:spcBef>
                <a:spcPct val="0"/>
              </a:spcBef>
              <a:spcAft>
                <a:spcPct val="0"/>
              </a:spcAft>
              <a:tabLst>
                <a:tab pos="457200" algn="l"/>
                <a:tab pos="914400" algn="l"/>
                <a:tab pos="1828800" algn="l"/>
                <a:tab pos="2286000" algn="l"/>
                <a:tab pos="2743200" algn="l"/>
                <a:tab pos="3200400" algn="l"/>
                <a:tab pos="3657600" algn="l"/>
                <a:tab pos="4114800" algn="l"/>
                <a:tab pos="4572000" algn="l"/>
                <a:tab pos="5278438" algn="r"/>
              </a:tabLst>
              <a:defRPr>
                <a:solidFill>
                  <a:schemeClr val="tx1"/>
                </a:solidFill>
                <a:latin typeface="Arial" pitchFamily="34" charset="0"/>
                <a:cs typeface="Arial" pitchFamily="34" charset="0"/>
              </a:defRPr>
            </a:lvl7pPr>
            <a:lvl8pPr fontAlgn="base">
              <a:spcBef>
                <a:spcPct val="0"/>
              </a:spcBef>
              <a:spcAft>
                <a:spcPct val="0"/>
              </a:spcAft>
              <a:tabLst>
                <a:tab pos="457200" algn="l"/>
                <a:tab pos="914400" algn="l"/>
                <a:tab pos="1828800" algn="l"/>
                <a:tab pos="2286000" algn="l"/>
                <a:tab pos="2743200" algn="l"/>
                <a:tab pos="3200400" algn="l"/>
                <a:tab pos="3657600" algn="l"/>
                <a:tab pos="4114800" algn="l"/>
                <a:tab pos="4572000" algn="l"/>
                <a:tab pos="5278438" algn="r"/>
              </a:tabLst>
              <a:defRPr>
                <a:solidFill>
                  <a:schemeClr val="tx1"/>
                </a:solidFill>
                <a:latin typeface="Arial" pitchFamily="34" charset="0"/>
                <a:cs typeface="Arial" pitchFamily="34" charset="0"/>
              </a:defRPr>
            </a:lvl8pPr>
            <a:lvl9pPr fontAlgn="base">
              <a:spcBef>
                <a:spcPct val="0"/>
              </a:spcBef>
              <a:spcAft>
                <a:spcPct val="0"/>
              </a:spcAft>
              <a:tabLst>
                <a:tab pos="457200" algn="l"/>
                <a:tab pos="914400" algn="l"/>
                <a:tab pos="1828800" algn="l"/>
                <a:tab pos="2286000" algn="l"/>
                <a:tab pos="2743200" algn="l"/>
                <a:tab pos="3200400" algn="l"/>
                <a:tab pos="3657600" algn="l"/>
                <a:tab pos="4114800" algn="l"/>
                <a:tab pos="4572000" algn="l"/>
                <a:tab pos="52784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914400" algn="l"/>
                <a:tab pos="1828800" algn="l"/>
                <a:tab pos="2286000" algn="l"/>
                <a:tab pos="2743200" algn="l"/>
                <a:tab pos="3200400" algn="l"/>
                <a:tab pos="3657600" algn="l"/>
                <a:tab pos="4114800" algn="l"/>
                <a:tab pos="4572000" algn="l"/>
                <a:tab pos="52784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7"/>
          <p:cNvSpPr>
            <a:spLocks noChangeArrowheads="1"/>
          </p:cNvSpPr>
          <p:nvPr/>
        </p:nvSpPr>
        <p:spPr bwMode="auto">
          <a:xfrm>
            <a:off x="0" y="4743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278438" algn="r"/>
              </a:tabLst>
              <a:defRPr>
                <a:solidFill>
                  <a:schemeClr val="tx1"/>
                </a:solidFill>
                <a:latin typeface="Arial" pitchFamily="34" charset="0"/>
                <a:cs typeface="Arial" pitchFamily="34" charset="0"/>
              </a:defRPr>
            </a:lvl1pPr>
            <a:lvl2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278438" algn="r"/>
              </a:tabLst>
              <a:defRPr>
                <a:solidFill>
                  <a:schemeClr val="tx1"/>
                </a:solidFill>
                <a:latin typeface="Arial" pitchFamily="34" charset="0"/>
                <a:cs typeface="Arial" pitchFamily="34" charset="0"/>
              </a:defRPr>
            </a:lvl2pPr>
            <a:lvl3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278438" algn="r"/>
              </a:tabLst>
              <a:defRPr>
                <a:solidFill>
                  <a:schemeClr val="tx1"/>
                </a:solidFill>
                <a:latin typeface="Arial" pitchFamily="34" charset="0"/>
                <a:cs typeface="Arial" pitchFamily="34" charset="0"/>
              </a:defRPr>
            </a:lvl3pPr>
            <a:lvl4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278438" algn="r"/>
              </a:tabLst>
              <a:defRPr>
                <a:solidFill>
                  <a:schemeClr val="tx1"/>
                </a:solidFill>
                <a:latin typeface="Arial" pitchFamily="34" charset="0"/>
                <a:cs typeface="Arial" pitchFamily="34" charset="0"/>
              </a:defRPr>
            </a:lvl4pPr>
            <a:lvl5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278438" algn="r"/>
              </a:tabLst>
              <a:defRPr>
                <a:solidFill>
                  <a:schemeClr val="tx1"/>
                </a:solidFill>
                <a:latin typeface="Arial" pitchFamily="34" charset="0"/>
                <a:cs typeface="Arial" pitchFamily="34" charset="0"/>
              </a:defRPr>
            </a:lvl5pPr>
            <a:lvl6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278438" algn="r"/>
              </a:tabLst>
              <a:defRPr>
                <a:solidFill>
                  <a:schemeClr val="tx1"/>
                </a:solidFill>
                <a:latin typeface="Arial" pitchFamily="34" charset="0"/>
                <a:cs typeface="Arial" pitchFamily="34" charset="0"/>
              </a:defRPr>
            </a:lvl6pPr>
            <a:lvl7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278438" algn="r"/>
              </a:tabLst>
              <a:defRPr>
                <a:solidFill>
                  <a:schemeClr val="tx1"/>
                </a:solidFill>
                <a:latin typeface="Arial" pitchFamily="34" charset="0"/>
                <a:cs typeface="Arial" pitchFamily="34" charset="0"/>
              </a:defRPr>
            </a:lvl7pPr>
            <a:lvl8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278438" algn="r"/>
              </a:tabLst>
              <a:defRPr>
                <a:solidFill>
                  <a:schemeClr val="tx1"/>
                </a:solidFill>
                <a:latin typeface="Arial" pitchFamily="34" charset="0"/>
                <a:cs typeface="Arial" pitchFamily="34" charset="0"/>
              </a:defRPr>
            </a:lvl8pPr>
            <a:lvl9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2784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2784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8000323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000" dirty="0"/>
              <a:t>Batch Pans – The </a:t>
            </a:r>
            <a:r>
              <a:rPr lang="en-ZA" sz="4000" dirty="0" err="1"/>
              <a:t>Calandria</a:t>
            </a:r>
            <a:r>
              <a:rPr lang="en-ZA" sz="4000" dirty="0"/>
              <a:t> (cont.)</a:t>
            </a:r>
          </a:p>
        </p:txBody>
      </p:sp>
      <p:sp>
        <p:nvSpPr>
          <p:cNvPr id="5" name="Content Placeholder 2"/>
          <p:cNvSpPr>
            <a:spLocks noGrp="1"/>
          </p:cNvSpPr>
          <p:nvPr>
            <p:ph idx="1"/>
          </p:nvPr>
        </p:nvSpPr>
        <p:spPr>
          <a:xfrm>
            <a:off x="251520" y="1628800"/>
            <a:ext cx="8568952" cy="4896544"/>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2400" b="1" dirty="0" smtClean="0"/>
              <a:t>Breaking Vacuum</a:t>
            </a:r>
          </a:p>
          <a:p>
            <a:r>
              <a:rPr lang="en-US" sz="2400" dirty="0"/>
              <a:t>The vacuum breaker valve is a valve isolating the air space of the pan from atmosphere. </a:t>
            </a:r>
            <a:endParaRPr lang="en-US" sz="2400" dirty="0" smtClean="0"/>
          </a:p>
          <a:p>
            <a:r>
              <a:rPr lang="en-US" sz="2400" dirty="0" smtClean="0"/>
              <a:t>The </a:t>
            </a:r>
            <a:r>
              <a:rPr lang="en-US" sz="2400" dirty="0"/>
              <a:t>purpose of the valve is to allow air into the pan to fill up the space under vacuum. </a:t>
            </a:r>
            <a:endParaRPr lang="en-US" sz="2400" dirty="0" smtClean="0"/>
          </a:p>
          <a:p>
            <a:r>
              <a:rPr lang="en-US" sz="2400" dirty="0" smtClean="0"/>
              <a:t>This </a:t>
            </a:r>
            <a:r>
              <a:rPr lang="en-US" sz="2400" dirty="0"/>
              <a:t>is necessary when the pan is ready to strike (be emptied).</a:t>
            </a:r>
          </a:p>
          <a:p>
            <a:r>
              <a:rPr lang="en-US" sz="2400" dirty="0"/>
              <a:t>The condenser water valve should be closed and the air pump stopped before the vacuum is broken or sugar could be entrained. </a:t>
            </a:r>
            <a:endParaRPr lang="en-US" sz="2400" dirty="0" smtClean="0"/>
          </a:p>
          <a:p>
            <a:r>
              <a:rPr lang="en-US" sz="2400" dirty="0" smtClean="0"/>
              <a:t>The </a:t>
            </a:r>
            <a:r>
              <a:rPr lang="en-US" sz="2400" dirty="0"/>
              <a:t>vacuum breaker line is fitted with a silencer to reduce the excessive noise experienced by air rushing through the line when vacuum is broken.</a:t>
            </a:r>
          </a:p>
        </p:txBody>
      </p:sp>
    </p:spTree>
    <p:extLst>
      <p:ext uri="{BB962C8B-B14F-4D97-AF65-F5344CB8AC3E}">
        <p14:creationId xmlns:p14="http://schemas.microsoft.com/office/powerpoint/2010/main" val="8049602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400" dirty="0"/>
              <a:t>Batch Pans – The </a:t>
            </a:r>
            <a:r>
              <a:rPr lang="en-ZA" sz="4400" dirty="0" err="1"/>
              <a:t>Calandria</a:t>
            </a:r>
            <a:r>
              <a:rPr lang="en-ZA" sz="4400" dirty="0"/>
              <a:t> (cont.)</a:t>
            </a:r>
          </a:p>
        </p:txBody>
      </p:sp>
      <p:sp>
        <p:nvSpPr>
          <p:cNvPr id="5" name="Content Placeholder 2"/>
          <p:cNvSpPr>
            <a:spLocks noGrp="1"/>
          </p:cNvSpPr>
          <p:nvPr>
            <p:ph idx="1"/>
          </p:nvPr>
        </p:nvSpPr>
        <p:spPr>
          <a:xfrm>
            <a:off x="457200" y="1700808"/>
            <a:ext cx="5915000" cy="5040560"/>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2400" b="1" dirty="0" smtClean="0"/>
              <a:t>Proof Stick</a:t>
            </a:r>
          </a:p>
          <a:p>
            <a:r>
              <a:rPr lang="en-US" sz="2000" dirty="0" smtClean="0"/>
              <a:t>A </a:t>
            </a:r>
            <a:r>
              <a:rPr lang="en-US" sz="2000" dirty="0"/>
              <a:t>device for withdrawing a sample of the boiling </a:t>
            </a:r>
            <a:r>
              <a:rPr lang="en-US" sz="2000" dirty="0" err="1"/>
              <a:t>massecuite</a:t>
            </a:r>
            <a:r>
              <a:rPr lang="en-US" sz="2000" dirty="0"/>
              <a:t> from the pan whilst the pan is under vacuum. </a:t>
            </a:r>
            <a:endParaRPr lang="en-US" sz="2000" dirty="0" smtClean="0"/>
          </a:p>
          <a:p>
            <a:r>
              <a:rPr lang="en-US" sz="2000" dirty="0" smtClean="0"/>
              <a:t>Mounted </a:t>
            </a:r>
            <a:r>
              <a:rPr lang="en-US" sz="2000" dirty="0"/>
              <a:t>above the </a:t>
            </a:r>
            <a:r>
              <a:rPr lang="en-US" sz="2000" dirty="0" err="1"/>
              <a:t>calandria</a:t>
            </a:r>
            <a:r>
              <a:rPr lang="en-US" sz="2000" dirty="0"/>
              <a:t> and, below it on the side of the pan, there is a wash basin.</a:t>
            </a:r>
          </a:p>
          <a:p>
            <a:r>
              <a:rPr lang="en-US" sz="2000" dirty="0"/>
              <a:t>I</a:t>
            </a:r>
            <a:r>
              <a:rPr lang="en-US" sz="2000" dirty="0" smtClean="0"/>
              <a:t>mportant </a:t>
            </a:r>
            <a:r>
              <a:rPr lang="en-US" sz="2000" dirty="0"/>
              <a:t>that the proof stick be </a:t>
            </a:r>
            <a:r>
              <a:rPr lang="en-US" sz="2000" dirty="0" smtClean="0"/>
              <a:t>clean before pulling a sample - Pulled </a:t>
            </a:r>
            <a:r>
              <a:rPr lang="en-US" sz="2000" dirty="0"/>
              <a:t>out and washed clean, allowed to return into the pan and withdrawn again with the sample.</a:t>
            </a:r>
          </a:p>
          <a:p>
            <a:r>
              <a:rPr lang="en-US" sz="2000" dirty="0" smtClean="0"/>
              <a:t>Should be </a:t>
            </a:r>
            <a:r>
              <a:rPr lang="en-US" sz="2000" dirty="0"/>
              <a:t>held and guided back into the pan, not released and allowed to go back on its own. </a:t>
            </a:r>
            <a:endParaRPr lang="en-US" sz="2000" dirty="0" smtClean="0"/>
          </a:p>
          <a:p>
            <a:r>
              <a:rPr lang="en-US" sz="2000" dirty="0" smtClean="0"/>
              <a:t>If </a:t>
            </a:r>
            <a:r>
              <a:rPr lang="en-US" sz="2000" dirty="0"/>
              <a:t>allowed to return on its own it can be sucked in quickly with the possibility of breaking or damaging the handle.</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2634" y="2204864"/>
            <a:ext cx="2586542" cy="34563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0654522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400" dirty="0"/>
              <a:t>Batch Pans – The </a:t>
            </a:r>
            <a:r>
              <a:rPr lang="en-ZA" sz="4400" dirty="0" err="1"/>
              <a:t>Calandria</a:t>
            </a:r>
            <a:r>
              <a:rPr lang="en-ZA" sz="4400" dirty="0"/>
              <a:t> (cont.)</a:t>
            </a:r>
          </a:p>
        </p:txBody>
      </p:sp>
      <p:sp>
        <p:nvSpPr>
          <p:cNvPr id="5" name="Content Placeholder 2"/>
          <p:cNvSpPr>
            <a:spLocks noGrp="1"/>
          </p:cNvSpPr>
          <p:nvPr>
            <p:ph idx="1"/>
          </p:nvPr>
        </p:nvSpPr>
        <p:spPr>
          <a:xfrm>
            <a:off x="457200" y="1700808"/>
            <a:ext cx="8291264" cy="5040560"/>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2400" b="1" dirty="0" smtClean="0"/>
              <a:t>Manways</a:t>
            </a:r>
          </a:p>
          <a:p>
            <a:r>
              <a:rPr lang="en-US" sz="2000" dirty="0" smtClean="0"/>
              <a:t>Also called manhole</a:t>
            </a:r>
          </a:p>
          <a:p>
            <a:r>
              <a:rPr lang="en-US" sz="2000" dirty="0" smtClean="0"/>
              <a:t>Provides </a:t>
            </a:r>
            <a:r>
              <a:rPr lang="en-US" sz="2000" dirty="0"/>
              <a:t>access to the inside of the pan. </a:t>
            </a:r>
            <a:endParaRPr lang="en-US" sz="2000" dirty="0" smtClean="0"/>
          </a:p>
          <a:p>
            <a:r>
              <a:rPr lang="en-US" sz="2000" dirty="0" smtClean="0"/>
              <a:t>Rubber </a:t>
            </a:r>
            <a:r>
              <a:rPr lang="en-US" sz="2000" dirty="0"/>
              <a:t>seal ensures that the door is air tight when closed. </a:t>
            </a:r>
            <a:endParaRPr lang="en-US" sz="2000" dirty="0" smtClean="0"/>
          </a:p>
          <a:p>
            <a:r>
              <a:rPr lang="en-US" sz="2000" dirty="0" smtClean="0"/>
              <a:t>Before </a:t>
            </a:r>
            <a:r>
              <a:rPr lang="en-US" sz="2000" dirty="0"/>
              <a:t>closing the </a:t>
            </a:r>
            <a:r>
              <a:rPr lang="en-US" sz="2000" dirty="0" smtClean="0"/>
              <a:t>door:</a:t>
            </a:r>
          </a:p>
          <a:p>
            <a:pPr lvl="1"/>
            <a:r>
              <a:rPr lang="en-US" sz="2000" dirty="0" smtClean="0"/>
              <a:t>Ensure </a:t>
            </a:r>
            <a:r>
              <a:rPr lang="en-US" sz="2000" dirty="0"/>
              <a:t>that the seal is clean as any dirt or sugar on the seal could cause an air leak which would make vacuum control difficult.</a:t>
            </a:r>
          </a:p>
          <a:p>
            <a:pPr lvl="1"/>
            <a:r>
              <a:rPr lang="en-US" sz="2000" dirty="0" smtClean="0"/>
              <a:t>Make </a:t>
            </a:r>
            <a:r>
              <a:rPr lang="en-US" sz="2000" dirty="0"/>
              <a:t>sure all equipment is removed and </a:t>
            </a:r>
            <a:endParaRPr lang="en-US" sz="2000" dirty="0" smtClean="0"/>
          </a:p>
          <a:p>
            <a:pPr lvl="1"/>
            <a:r>
              <a:rPr lang="en-US" sz="2000" dirty="0" smtClean="0"/>
              <a:t>Make sure nobody </a:t>
            </a:r>
            <a:r>
              <a:rPr lang="en-US" sz="2000" dirty="0"/>
              <a:t>is inside before closing the door. </a:t>
            </a:r>
            <a:endParaRPr lang="en-US" sz="2000" dirty="0" smtClean="0"/>
          </a:p>
          <a:p>
            <a:r>
              <a:rPr lang="en-US" sz="2000" dirty="0" smtClean="0"/>
              <a:t>Do </a:t>
            </a:r>
            <a:r>
              <a:rPr lang="en-US" sz="2000" dirty="0"/>
              <a:t>not overtighten the door. </a:t>
            </a:r>
            <a:endParaRPr lang="en-US" sz="2000" dirty="0" smtClean="0"/>
          </a:p>
          <a:p>
            <a:r>
              <a:rPr lang="en-US" sz="2000" dirty="0" smtClean="0"/>
              <a:t>Overtightening will </a:t>
            </a:r>
          </a:p>
          <a:p>
            <a:pPr lvl="1"/>
            <a:r>
              <a:rPr lang="en-US" sz="2000" dirty="0" smtClean="0"/>
              <a:t>make </a:t>
            </a:r>
            <a:r>
              <a:rPr lang="en-US" sz="2000" dirty="0"/>
              <a:t>it difficult to open and </a:t>
            </a:r>
            <a:endParaRPr lang="en-US" sz="2000" dirty="0" smtClean="0"/>
          </a:p>
          <a:p>
            <a:pPr lvl="1"/>
            <a:r>
              <a:rPr lang="en-US" sz="2000" dirty="0" smtClean="0"/>
              <a:t>could </a:t>
            </a:r>
            <a:r>
              <a:rPr lang="en-US" sz="2000" dirty="0"/>
              <a:t>also damage the threads on the locking bolt making it impossible to open or close</a:t>
            </a:r>
          </a:p>
        </p:txBody>
      </p:sp>
    </p:spTree>
    <p:extLst>
      <p:ext uri="{BB962C8B-B14F-4D97-AF65-F5344CB8AC3E}">
        <p14:creationId xmlns:p14="http://schemas.microsoft.com/office/powerpoint/2010/main" val="27709613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400" dirty="0"/>
              <a:t>Batch Pans – The </a:t>
            </a:r>
            <a:r>
              <a:rPr lang="en-ZA" sz="4400" dirty="0" err="1"/>
              <a:t>Calandria</a:t>
            </a:r>
            <a:r>
              <a:rPr lang="en-ZA" sz="4400" dirty="0"/>
              <a:t> (cont.)</a:t>
            </a:r>
          </a:p>
        </p:txBody>
      </p:sp>
      <p:sp>
        <p:nvSpPr>
          <p:cNvPr id="5" name="Content Placeholder 2"/>
          <p:cNvSpPr>
            <a:spLocks noGrp="1"/>
          </p:cNvSpPr>
          <p:nvPr>
            <p:ph idx="1"/>
          </p:nvPr>
        </p:nvSpPr>
        <p:spPr>
          <a:xfrm>
            <a:off x="457200" y="1700808"/>
            <a:ext cx="8291264" cy="5040560"/>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2400" b="1" dirty="0" smtClean="0"/>
              <a:t>Pan Discharge Door</a:t>
            </a:r>
          </a:p>
          <a:p>
            <a:r>
              <a:rPr lang="en-US" sz="2000" dirty="0" smtClean="0"/>
              <a:t>Used for </a:t>
            </a:r>
            <a:r>
              <a:rPr lang="en-US" sz="2000" dirty="0"/>
              <a:t>emptying out the </a:t>
            </a:r>
            <a:r>
              <a:rPr lang="en-US" sz="2000" dirty="0" err="1"/>
              <a:t>massecuite</a:t>
            </a:r>
            <a:r>
              <a:rPr lang="en-US" sz="2000" dirty="0"/>
              <a:t> on completion of a </a:t>
            </a:r>
            <a:r>
              <a:rPr lang="en-US" sz="2000" dirty="0" smtClean="0"/>
              <a:t>boiling</a:t>
            </a:r>
          </a:p>
          <a:p>
            <a:r>
              <a:rPr lang="en-US" sz="2000" dirty="0" smtClean="0"/>
              <a:t>Has </a:t>
            </a:r>
            <a:r>
              <a:rPr lang="en-US" sz="2000" dirty="0"/>
              <a:t>a diameter in the order of 0.75 </a:t>
            </a:r>
            <a:r>
              <a:rPr lang="en-ZA" sz="2000" dirty="0"/>
              <a:t>metres</a:t>
            </a:r>
            <a:r>
              <a:rPr lang="en-US" sz="2000" dirty="0"/>
              <a:t>.</a:t>
            </a:r>
          </a:p>
          <a:p>
            <a:r>
              <a:rPr lang="en-US" sz="2000" dirty="0" smtClean="0"/>
              <a:t>Can be manually or hydraulically operated.</a:t>
            </a:r>
            <a:endParaRPr lang="en-US" sz="2000" dirty="0"/>
          </a:p>
          <a:p>
            <a:r>
              <a:rPr lang="en-US" sz="2000" dirty="0"/>
              <a:t>C</a:t>
            </a:r>
            <a:r>
              <a:rPr lang="en-US" sz="2000" dirty="0" smtClean="0"/>
              <a:t>an </a:t>
            </a:r>
            <a:r>
              <a:rPr lang="en-US" sz="2000" dirty="0"/>
              <a:t>include lights to show when the door or valve is fully opened or </a:t>
            </a:r>
            <a:r>
              <a:rPr lang="en-US" sz="2000" dirty="0" smtClean="0"/>
              <a:t>closed (These lights can be operated by pressure switches or limit switches). </a:t>
            </a:r>
          </a:p>
          <a:p>
            <a:r>
              <a:rPr lang="en-US" sz="2000" dirty="0" smtClean="0"/>
              <a:t>Non-return </a:t>
            </a:r>
            <a:r>
              <a:rPr lang="en-US" sz="2000" dirty="0"/>
              <a:t>valves </a:t>
            </a:r>
            <a:r>
              <a:rPr lang="en-US" sz="2000" dirty="0" smtClean="0"/>
              <a:t>used </a:t>
            </a:r>
            <a:r>
              <a:rPr lang="en-US" sz="2000" dirty="0"/>
              <a:t>to prevent the door or valve moving in the case of an oil leak in the piping.</a:t>
            </a:r>
          </a:p>
          <a:p>
            <a:r>
              <a:rPr lang="en-US" sz="2000" dirty="0" smtClean="0"/>
              <a:t>Leaks must be </a:t>
            </a:r>
            <a:r>
              <a:rPr lang="en-US" sz="2000" dirty="0"/>
              <a:t>repaired promptly. </a:t>
            </a:r>
            <a:endParaRPr lang="en-US" sz="2000" dirty="0" smtClean="0"/>
          </a:p>
          <a:p>
            <a:r>
              <a:rPr lang="en-US" sz="2000" dirty="0" smtClean="0"/>
              <a:t>The </a:t>
            </a:r>
            <a:r>
              <a:rPr lang="en-US" sz="2000" dirty="0"/>
              <a:t>cylinder controlling the operating of the discharge door can be </a:t>
            </a:r>
            <a:r>
              <a:rPr lang="en-US" sz="2000" dirty="0" smtClean="0"/>
              <a:t>:</a:t>
            </a:r>
          </a:p>
          <a:p>
            <a:pPr lvl="1"/>
            <a:r>
              <a:rPr lang="en-US" sz="2000" dirty="0" smtClean="0"/>
              <a:t>Underneath </a:t>
            </a:r>
            <a:r>
              <a:rPr lang="en-US" sz="2000" dirty="0"/>
              <a:t>the pan where maintenance is difficult, or </a:t>
            </a:r>
            <a:endParaRPr lang="en-US" sz="2000" dirty="0" smtClean="0"/>
          </a:p>
          <a:p>
            <a:pPr lvl="1"/>
            <a:r>
              <a:rPr lang="en-US" sz="2000" dirty="0" smtClean="0"/>
              <a:t>On </a:t>
            </a:r>
            <a:r>
              <a:rPr lang="en-US" sz="2000" dirty="0"/>
              <a:t>top of the pan with a long shaft running through the pan and </a:t>
            </a:r>
            <a:r>
              <a:rPr lang="en-US" sz="2000" dirty="0" err="1"/>
              <a:t>downtake</a:t>
            </a:r>
            <a:r>
              <a:rPr lang="en-US" sz="2000" dirty="0"/>
              <a:t> to the door.</a:t>
            </a:r>
          </a:p>
        </p:txBody>
      </p:sp>
    </p:spTree>
    <p:extLst>
      <p:ext uri="{BB962C8B-B14F-4D97-AF65-F5344CB8AC3E}">
        <p14:creationId xmlns:p14="http://schemas.microsoft.com/office/powerpoint/2010/main" val="38203105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400" dirty="0"/>
              <a:t>Batch Pans – The </a:t>
            </a:r>
            <a:r>
              <a:rPr lang="en-ZA" sz="4400" dirty="0" err="1"/>
              <a:t>Calandria</a:t>
            </a:r>
            <a:r>
              <a:rPr lang="en-ZA" sz="4400" dirty="0"/>
              <a:t> (cont.)</a:t>
            </a:r>
          </a:p>
        </p:txBody>
      </p:sp>
      <p:sp>
        <p:nvSpPr>
          <p:cNvPr id="5" name="Content Placeholder 2"/>
          <p:cNvSpPr>
            <a:spLocks noGrp="1"/>
          </p:cNvSpPr>
          <p:nvPr>
            <p:ph idx="1"/>
          </p:nvPr>
        </p:nvSpPr>
        <p:spPr>
          <a:xfrm>
            <a:off x="457200" y="1700808"/>
            <a:ext cx="8291264" cy="5040560"/>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2400" b="1" dirty="0" smtClean="0"/>
              <a:t>Steaming Out</a:t>
            </a:r>
          </a:p>
          <a:p>
            <a:r>
              <a:rPr lang="en-US" sz="2000" dirty="0"/>
              <a:t>S</a:t>
            </a:r>
            <a:r>
              <a:rPr lang="en-US" sz="2000" dirty="0" smtClean="0"/>
              <a:t>teaming </a:t>
            </a:r>
            <a:r>
              <a:rPr lang="en-US" sz="2000" dirty="0"/>
              <a:t>out valve isolates the </a:t>
            </a:r>
            <a:r>
              <a:rPr lang="en-US" sz="2000" dirty="0" err="1"/>
              <a:t>vapour</a:t>
            </a:r>
            <a:r>
              <a:rPr lang="en-US" sz="2000" dirty="0"/>
              <a:t> 1 steam line from the air space of the pan. </a:t>
            </a:r>
            <a:endParaRPr lang="en-US" sz="2000" dirty="0" smtClean="0"/>
          </a:p>
          <a:p>
            <a:r>
              <a:rPr lang="en-US" sz="2000" dirty="0" smtClean="0"/>
              <a:t>Purpose: To </a:t>
            </a:r>
            <a:r>
              <a:rPr lang="en-US" sz="2000" dirty="0"/>
              <a:t>admit steam into the pan after it has been struck to melt all traces of the grain left behind.</a:t>
            </a:r>
          </a:p>
          <a:p>
            <a:r>
              <a:rPr lang="en-US" sz="2000" dirty="0"/>
              <a:t>The steaming </a:t>
            </a:r>
            <a:r>
              <a:rPr lang="en-US" sz="2000" dirty="0" smtClean="0"/>
              <a:t>should be </a:t>
            </a:r>
            <a:r>
              <a:rPr lang="en-US" sz="2000" dirty="0"/>
              <a:t>sent to an appropriate tank and not dropped onto the  just-struck </a:t>
            </a:r>
            <a:r>
              <a:rPr lang="en-US" sz="2000" dirty="0" err="1"/>
              <a:t>massecuite</a:t>
            </a:r>
            <a:r>
              <a:rPr lang="en-US" sz="2000" dirty="0" smtClean="0"/>
              <a:t>.</a:t>
            </a:r>
            <a:endParaRPr lang="en-US" sz="2000" dirty="0"/>
          </a:p>
          <a:p>
            <a:r>
              <a:rPr lang="en-US" sz="2000" dirty="0" smtClean="0"/>
              <a:t>Steaming </a:t>
            </a:r>
            <a:r>
              <a:rPr lang="en-US" sz="2000" dirty="0"/>
              <a:t>out of a pan </a:t>
            </a:r>
            <a:r>
              <a:rPr lang="en-US" sz="2000" dirty="0" smtClean="0"/>
              <a:t>makes </a:t>
            </a:r>
            <a:r>
              <a:rPr lang="en-US" sz="2000" dirty="0"/>
              <a:t>raising vacuum easier because there is a lot of hot </a:t>
            </a:r>
            <a:r>
              <a:rPr lang="en-US" sz="2000" dirty="0" err="1"/>
              <a:t>vapour</a:t>
            </a:r>
            <a:r>
              <a:rPr lang="en-US" sz="2000" dirty="0"/>
              <a:t> available to condense in the condenser.</a:t>
            </a:r>
          </a:p>
          <a:p>
            <a:r>
              <a:rPr lang="en-US" sz="2000" dirty="0"/>
              <a:t>P</a:t>
            </a:r>
            <a:r>
              <a:rPr lang="en-US" sz="2000" dirty="0" smtClean="0"/>
              <a:t>ossible </a:t>
            </a:r>
            <a:r>
              <a:rPr lang="en-US" sz="2000" dirty="0"/>
              <a:t>to break the vacuum in the pan by opening the steaming out valve. </a:t>
            </a:r>
            <a:endParaRPr lang="en-US" sz="2000" dirty="0" smtClean="0"/>
          </a:p>
          <a:p>
            <a:r>
              <a:rPr lang="en-US" sz="2000" dirty="0" smtClean="0"/>
              <a:t>This </a:t>
            </a:r>
            <a:r>
              <a:rPr lang="en-US" sz="2000" dirty="0"/>
              <a:t>practice,  although time saving, can cause problems. Because of the big pressure difference there would be a waste of steam and the steam could also melt the grain </a:t>
            </a:r>
            <a:r>
              <a:rPr lang="en-US" sz="2000" dirty="0" smtClean="0"/>
              <a:t>on the </a:t>
            </a:r>
            <a:r>
              <a:rPr lang="en-US" sz="2000" dirty="0"/>
              <a:t>top of the strike as it is discharging.</a:t>
            </a:r>
          </a:p>
        </p:txBody>
      </p:sp>
    </p:spTree>
    <p:extLst>
      <p:ext uri="{BB962C8B-B14F-4D97-AF65-F5344CB8AC3E}">
        <p14:creationId xmlns:p14="http://schemas.microsoft.com/office/powerpoint/2010/main" val="8454262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400" dirty="0"/>
              <a:t>Batch Pans – The </a:t>
            </a:r>
            <a:r>
              <a:rPr lang="en-ZA" sz="4400" dirty="0" err="1"/>
              <a:t>Calandria</a:t>
            </a:r>
            <a:r>
              <a:rPr lang="en-ZA" sz="4400" dirty="0"/>
              <a:t> (cont.)</a:t>
            </a:r>
          </a:p>
        </p:txBody>
      </p:sp>
      <p:sp>
        <p:nvSpPr>
          <p:cNvPr id="5" name="Content Placeholder 2"/>
          <p:cNvSpPr>
            <a:spLocks noGrp="1"/>
          </p:cNvSpPr>
          <p:nvPr>
            <p:ph idx="1"/>
          </p:nvPr>
        </p:nvSpPr>
        <p:spPr>
          <a:xfrm>
            <a:off x="457200" y="1700808"/>
            <a:ext cx="8291264" cy="5040560"/>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2400" b="1" dirty="0" smtClean="0"/>
              <a:t>Pan Instrumentation</a:t>
            </a:r>
          </a:p>
          <a:p>
            <a:r>
              <a:rPr lang="en-US" sz="2000" dirty="0" smtClean="0"/>
              <a:t>Funnel </a:t>
            </a:r>
          </a:p>
          <a:p>
            <a:pPr lvl="1"/>
            <a:r>
              <a:rPr lang="en-US" sz="2000" dirty="0" smtClean="0"/>
              <a:t>Mounted on side of the pan.</a:t>
            </a:r>
          </a:p>
          <a:p>
            <a:pPr lvl="1"/>
            <a:r>
              <a:rPr lang="en-US" sz="2000" dirty="0" smtClean="0"/>
              <a:t>Used </a:t>
            </a:r>
            <a:r>
              <a:rPr lang="en-US" sz="2000" dirty="0"/>
              <a:t>for adding slurry when graining the pan.</a:t>
            </a:r>
          </a:p>
          <a:p>
            <a:pPr lvl="0"/>
            <a:r>
              <a:rPr lang="en-US" sz="2000" dirty="0"/>
              <a:t>A thermometer </a:t>
            </a:r>
            <a:endParaRPr lang="en-US" sz="2000" dirty="0" smtClean="0"/>
          </a:p>
          <a:p>
            <a:pPr lvl="0"/>
            <a:r>
              <a:rPr lang="en-US" sz="2000" dirty="0" smtClean="0"/>
              <a:t>A </a:t>
            </a:r>
            <a:r>
              <a:rPr lang="en-US" sz="2000" dirty="0"/>
              <a:t>vacuum gauge </a:t>
            </a:r>
            <a:endParaRPr lang="en-US" sz="2000" dirty="0" smtClean="0"/>
          </a:p>
          <a:p>
            <a:pPr lvl="0"/>
            <a:r>
              <a:rPr lang="en-US" sz="2000" dirty="0" smtClean="0"/>
              <a:t>When </a:t>
            </a:r>
            <a:r>
              <a:rPr lang="en-US" sz="2000" dirty="0"/>
              <a:t>pairs are automatically </a:t>
            </a:r>
            <a:r>
              <a:rPr lang="en-US" sz="2000" dirty="0" smtClean="0"/>
              <a:t>controlled:</a:t>
            </a:r>
            <a:endParaRPr lang="en-US" sz="2000" dirty="0"/>
          </a:p>
          <a:p>
            <a:pPr lvl="1"/>
            <a:r>
              <a:rPr lang="en-US" sz="2000" dirty="0"/>
              <a:t>A vacuum controller </a:t>
            </a:r>
          </a:p>
          <a:p>
            <a:pPr lvl="1"/>
            <a:r>
              <a:rPr lang="en-US" sz="2000" dirty="0"/>
              <a:t>A </a:t>
            </a:r>
            <a:r>
              <a:rPr lang="en-US" sz="2000" dirty="0" err="1"/>
              <a:t>massecuite</a:t>
            </a:r>
            <a:r>
              <a:rPr lang="en-US" sz="2000" dirty="0"/>
              <a:t> level measuring device such as a DP cell or one measuring the capacitance of a wire partially immersed in the </a:t>
            </a:r>
            <a:r>
              <a:rPr lang="en-US" sz="2000" dirty="0" err="1"/>
              <a:t>massecuite</a:t>
            </a:r>
            <a:endParaRPr lang="en-US" sz="2000" dirty="0"/>
          </a:p>
          <a:p>
            <a:pPr lvl="1"/>
            <a:r>
              <a:rPr lang="en-US" sz="2000" dirty="0"/>
              <a:t>An indirect measure of supersaturation coefficient such as boiling point elevation conductivity or radio frequency.</a:t>
            </a:r>
          </a:p>
        </p:txBody>
      </p:sp>
    </p:spTree>
    <p:extLst>
      <p:ext uri="{BB962C8B-B14F-4D97-AF65-F5344CB8AC3E}">
        <p14:creationId xmlns:p14="http://schemas.microsoft.com/office/powerpoint/2010/main" val="6012027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0" algn="l"/>
            <a:r>
              <a:rPr lang="en-US" sz="4800" dirty="0" smtClean="0"/>
              <a:t>Other Pan Floor Equipment</a:t>
            </a:r>
            <a:endParaRPr lang="en-US" sz="4800" dirty="0"/>
          </a:p>
        </p:txBody>
      </p:sp>
      <p:sp>
        <p:nvSpPr>
          <p:cNvPr id="5" name="Content Placeholder 2"/>
          <p:cNvSpPr>
            <a:spLocks noGrp="1"/>
          </p:cNvSpPr>
          <p:nvPr>
            <p:ph idx="1"/>
          </p:nvPr>
        </p:nvSpPr>
        <p:spPr>
          <a:xfrm>
            <a:off x="457200" y="1700808"/>
            <a:ext cx="8291264" cy="5040560"/>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2400" b="1" dirty="0" smtClean="0"/>
              <a:t>Molasses Blow-up Tanks</a:t>
            </a:r>
            <a:endParaRPr lang="en-US" sz="2400" dirty="0"/>
          </a:p>
          <a:p>
            <a:r>
              <a:rPr lang="en-US" sz="1900" dirty="0" smtClean="0"/>
              <a:t>Used to </a:t>
            </a:r>
            <a:r>
              <a:rPr lang="en-US" sz="1900" dirty="0"/>
              <a:t>supply conditioned molasses to the pans. </a:t>
            </a:r>
            <a:endParaRPr lang="en-US" sz="1900" dirty="0" smtClean="0"/>
          </a:p>
          <a:p>
            <a:r>
              <a:rPr lang="en-US" sz="1900" dirty="0" smtClean="0"/>
              <a:t>Stirred </a:t>
            </a:r>
            <a:r>
              <a:rPr lang="en-US" sz="1900" dirty="0"/>
              <a:t>vessels fitted with direct injection steam as a means of temperature control </a:t>
            </a:r>
            <a:endParaRPr lang="en-US" sz="1900" dirty="0" smtClean="0"/>
          </a:p>
          <a:p>
            <a:r>
              <a:rPr lang="en-US" sz="1900" dirty="0" smtClean="0"/>
              <a:t>Usually small and mounted </a:t>
            </a:r>
            <a:r>
              <a:rPr lang="en-US" sz="1900" dirty="0"/>
              <a:t>above floor level.</a:t>
            </a:r>
          </a:p>
          <a:p>
            <a:r>
              <a:rPr lang="en-US" sz="1900" dirty="0" smtClean="0"/>
              <a:t>Function </a:t>
            </a:r>
            <a:r>
              <a:rPr lang="en-US" sz="1900" dirty="0"/>
              <a:t>of the molasses blow-up tank is two-fold:</a:t>
            </a:r>
          </a:p>
          <a:p>
            <a:pPr lvl="1"/>
            <a:r>
              <a:rPr lang="en-US" sz="1900" dirty="0"/>
              <a:t>The molasses is heated so that it has a temperature higher than that of the pan into which it will be introduced. This has the advantage that the molasses will flash when entering the pan, thus promoting circulation.</a:t>
            </a:r>
          </a:p>
          <a:p>
            <a:pPr lvl="1"/>
            <a:r>
              <a:rPr lang="en-US" sz="1900" dirty="0"/>
              <a:t>The molasses is diluted with steam hot water to have a 70°Bx. The brix is measured by a conductivity meter that operates a valve to feed water/steam.</a:t>
            </a:r>
          </a:p>
          <a:p>
            <a:r>
              <a:rPr lang="en-US" sz="1900" dirty="0" smtClean="0"/>
              <a:t>Contents must be </a:t>
            </a:r>
            <a:r>
              <a:rPr lang="en-US" sz="1900" dirty="0"/>
              <a:t>well mixed by a stirrer (or by a steam jet mixer) to prevent local hot spots with possible deterioration of the molasses.</a:t>
            </a:r>
          </a:p>
          <a:p>
            <a:r>
              <a:rPr lang="en-US" sz="1900" dirty="0" smtClean="0"/>
              <a:t>Only </a:t>
            </a:r>
            <a:r>
              <a:rPr lang="en-US" sz="1900" dirty="0"/>
              <a:t>the required amount of molasses is conditioned at any one time.</a:t>
            </a:r>
            <a:endParaRPr lang="en-US" sz="1900" dirty="0" smtClean="0"/>
          </a:p>
        </p:txBody>
      </p:sp>
    </p:spTree>
    <p:extLst>
      <p:ext uri="{BB962C8B-B14F-4D97-AF65-F5344CB8AC3E}">
        <p14:creationId xmlns:p14="http://schemas.microsoft.com/office/powerpoint/2010/main" val="36705613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Batch Pans</a:t>
            </a:r>
            <a:endParaRPr lang="en-ZA" sz="4800" dirty="0"/>
          </a:p>
        </p:txBody>
      </p:sp>
      <p:sp>
        <p:nvSpPr>
          <p:cNvPr id="5" name="Content Placeholder 2"/>
          <p:cNvSpPr>
            <a:spLocks noGrp="1"/>
          </p:cNvSpPr>
          <p:nvPr>
            <p:ph idx="1"/>
          </p:nvPr>
        </p:nvSpPr>
        <p:spPr>
          <a:xfrm>
            <a:off x="457200" y="1600200"/>
            <a:ext cx="8291264" cy="4925144"/>
          </a:xfrm>
          <a:solidFill>
            <a:schemeClr val="bg1">
              <a:lumMod val="95000"/>
              <a:alpha val="75000"/>
            </a:schemeClr>
          </a:solidFill>
          <a:scene3d>
            <a:camera prst="orthographicFront"/>
            <a:lightRig rig="threePt" dir="t"/>
          </a:scene3d>
          <a:sp3d>
            <a:bevelT/>
          </a:sp3d>
        </p:spPr>
        <p:txBody>
          <a:bodyPr>
            <a:normAutofit/>
          </a:bodyPr>
          <a:lstStyle/>
          <a:p>
            <a:r>
              <a:rPr lang="en-US" sz="2800" dirty="0"/>
              <a:t>Modern batch vacuum pans are vertical welded steel cylinders. </a:t>
            </a:r>
            <a:endParaRPr lang="en-US" sz="2800" dirty="0" smtClean="0"/>
          </a:p>
          <a:p>
            <a:r>
              <a:rPr lang="en-US" sz="2800" dirty="0" smtClean="0"/>
              <a:t>The </a:t>
            </a:r>
            <a:r>
              <a:rPr lang="en-US" sz="2800" dirty="0"/>
              <a:t>walls of the pans are lagged to </a:t>
            </a:r>
            <a:r>
              <a:rPr lang="en-ZA" sz="2800" dirty="0"/>
              <a:t>minimise </a:t>
            </a:r>
            <a:r>
              <a:rPr lang="en-US" sz="2800" dirty="0"/>
              <a:t>heat loss.</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3072312"/>
            <a:ext cx="4505176" cy="3381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55675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0" algn="l"/>
            <a:r>
              <a:rPr lang="en-US" sz="4400" dirty="0"/>
              <a:t>Other Pan Floor </a:t>
            </a:r>
            <a:r>
              <a:rPr lang="en-US" sz="4400" dirty="0" smtClean="0"/>
              <a:t>Equipment (cont.)</a:t>
            </a:r>
            <a:endParaRPr lang="en-US" sz="4400" dirty="0"/>
          </a:p>
        </p:txBody>
      </p:sp>
      <p:sp>
        <p:nvSpPr>
          <p:cNvPr id="5" name="Content Placeholder 2"/>
          <p:cNvSpPr>
            <a:spLocks noGrp="1"/>
          </p:cNvSpPr>
          <p:nvPr>
            <p:ph idx="1"/>
          </p:nvPr>
        </p:nvSpPr>
        <p:spPr>
          <a:xfrm>
            <a:off x="457200" y="1700808"/>
            <a:ext cx="8291264" cy="5040560"/>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3000" b="1" dirty="0" smtClean="0"/>
              <a:t>Strike Receiver</a:t>
            </a:r>
          </a:p>
          <a:p>
            <a:r>
              <a:rPr lang="en-US" sz="2800" dirty="0" smtClean="0"/>
              <a:t>Mounted below the discharge valve of a vacuum pan</a:t>
            </a:r>
          </a:p>
          <a:p>
            <a:r>
              <a:rPr lang="en-US" sz="2800" dirty="0" smtClean="0"/>
              <a:t>A launder or pipe to transport the </a:t>
            </a:r>
            <a:r>
              <a:rPr lang="en-US" sz="2800" dirty="0" err="1" smtClean="0"/>
              <a:t>massecuite</a:t>
            </a:r>
            <a:r>
              <a:rPr lang="en-US" sz="2800" dirty="0" smtClean="0"/>
              <a:t> to the strike receiver when the pan is struck (emptied).</a:t>
            </a:r>
          </a:p>
          <a:p>
            <a:r>
              <a:rPr lang="en-US" sz="2800" dirty="0" smtClean="0"/>
              <a:t>Strike receivers are special surge vessels designed to receive the </a:t>
            </a:r>
            <a:r>
              <a:rPr lang="en-US" sz="2800" dirty="0" err="1" smtClean="0"/>
              <a:t>massecuite</a:t>
            </a:r>
            <a:r>
              <a:rPr lang="en-US" sz="2800" dirty="0" smtClean="0"/>
              <a:t> as it falls from the pan. </a:t>
            </a:r>
          </a:p>
          <a:p>
            <a:r>
              <a:rPr lang="en-US" sz="2800" dirty="0" smtClean="0"/>
              <a:t>The strike receivers are fitted with stirring devices to keep the crystals in suspension and prevent them from settling on the bottom of the strike receiver.</a:t>
            </a:r>
          </a:p>
          <a:p>
            <a:endParaRPr lang="en-ZA" sz="2200" dirty="0" smtClean="0"/>
          </a:p>
        </p:txBody>
      </p:sp>
    </p:spTree>
    <p:extLst>
      <p:ext uri="{BB962C8B-B14F-4D97-AF65-F5344CB8AC3E}">
        <p14:creationId xmlns:p14="http://schemas.microsoft.com/office/powerpoint/2010/main" val="29576377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0" algn="l"/>
            <a:r>
              <a:rPr lang="en-US" sz="4400" dirty="0"/>
              <a:t>Other Pan Floor Equipment (cont.)</a:t>
            </a:r>
          </a:p>
        </p:txBody>
      </p:sp>
      <p:sp>
        <p:nvSpPr>
          <p:cNvPr id="5" name="Content Placeholder 2"/>
          <p:cNvSpPr>
            <a:spLocks noGrp="1"/>
          </p:cNvSpPr>
          <p:nvPr>
            <p:ph idx="1"/>
          </p:nvPr>
        </p:nvSpPr>
        <p:spPr>
          <a:xfrm>
            <a:off x="457200" y="1700808"/>
            <a:ext cx="8291264" cy="5040560"/>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2400" b="1" dirty="0" smtClean="0"/>
              <a:t>Seed Receiver</a:t>
            </a:r>
          </a:p>
          <a:p>
            <a:r>
              <a:rPr lang="en-US" sz="1900" dirty="0"/>
              <a:t>I</a:t>
            </a:r>
            <a:r>
              <a:rPr lang="en-US" sz="1900" dirty="0" smtClean="0"/>
              <a:t>mmature </a:t>
            </a:r>
            <a:r>
              <a:rPr lang="en-US" sz="1900" dirty="0"/>
              <a:t>(partially </a:t>
            </a:r>
            <a:r>
              <a:rPr lang="en-US" sz="1900" dirty="0" smtClean="0"/>
              <a:t>grown) </a:t>
            </a:r>
            <a:r>
              <a:rPr lang="en-US" sz="1900" dirty="0" err="1" smtClean="0"/>
              <a:t>massecuite</a:t>
            </a:r>
            <a:r>
              <a:rPr lang="en-US" sz="1900" dirty="0" smtClean="0"/>
              <a:t> </a:t>
            </a:r>
            <a:r>
              <a:rPr lang="en-US" sz="1900" dirty="0"/>
              <a:t>that contains small crystals that require further growth is called a seed </a:t>
            </a:r>
            <a:r>
              <a:rPr lang="en-US" sz="1900" dirty="0" err="1"/>
              <a:t>massecuite</a:t>
            </a:r>
            <a:r>
              <a:rPr lang="en-US" sz="1900" dirty="0"/>
              <a:t>.</a:t>
            </a:r>
          </a:p>
          <a:p>
            <a:r>
              <a:rPr lang="en-US" sz="1900" dirty="0"/>
              <a:t>Seed receivers </a:t>
            </a:r>
            <a:r>
              <a:rPr lang="en-US" sz="1900" dirty="0" smtClean="0"/>
              <a:t>are:</a:t>
            </a:r>
          </a:p>
          <a:p>
            <a:pPr lvl="1"/>
            <a:r>
              <a:rPr lang="en-US" sz="1900" dirty="0" smtClean="0"/>
              <a:t>Usually </a:t>
            </a:r>
            <a:r>
              <a:rPr lang="en-US" sz="1900" dirty="0"/>
              <a:t>totally enclosed cylindrical tanks with stirrers. </a:t>
            </a:r>
            <a:endParaRPr lang="en-US" sz="1900" dirty="0" smtClean="0"/>
          </a:p>
          <a:p>
            <a:pPr lvl="1"/>
            <a:r>
              <a:rPr lang="en-US" sz="1900" dirty="0"/>
              <a:t>C</a:t>
            </a:r>
            <a:r>
              <a:rPr lang="en-US" sz="1900" dirty="0" smtClean="0"/>
              <a:t>onnected </a:t>
            </a:r>
            <a:r>
              <a:rPr lang="en-US" sz="1900" dirty="0"/>
              <a:t>to the pans by the cut-over line, and </a:t>
            </a:r>
            <a:endParaRPr lang="en-US" sz="1900" dirty="0" smtClean="0"/>
          </a:p>
          <a:p>
            <a:pPr lvl="1"/>
            <a:r>
              <a:rPr lang="en-US" sz="1900" dirty="0" smtClean="0"/>
              <a:t>Used </a:t>
            </a:r>
            <a:r>
              <a:rPr lang="en-US" sz="1900" dirty="0"/>
              <a:t>for the storage of seed.</a:t>
            </a:r>
          </a:p>
          <a:p>
            <a:r>
              <a:rPr lang="en-US" sz="1900" dirty="0"/>
              <a:t>Sight glasses are </a:t>
            </a:r>
            <a:r>
              <a:rPr lang="en-US" sz="1900" dirty="0" smtClean="0"/>
              <a:t>provided.</a:t>
            </a:r>
            <a:endParaRPr lang="en-US" sz="1900" dirty="0"/>
          </a:p>
          <a:p>
            <a:r>
              <a:rPr lang="en-US" sz="1900" dirty="0" smtClean="0"/>
              <a:t>To cut </a:t>
            </a:r>
            <a:r>
              <a:rPr lang="en-US" sz="1900" dirty="0"/>
              <a:t>or </a:t>
            </a:r>
            <a:r>
              <a:rPr lang="en-US" sz="1900" dirty="0" smtClean="0"/>
              <a:t>transfer </a:t>
            </a:r>
            <a:r>
              <a:rPr lang="en-US" sz="1900" dirty="0"/>
              <a:t>a seed between a pan and a receiver there must be a difference in vacuum between the two vessels. </a:t>
            </a:r>
          </a:p>
          <a:p>
            <a:r>
              <a:rPr lang="en-US" sz="1900" dirty="0" smtClean="0"/>
              <a:t>Should be steamed </a:t>
            </a:r>
            <a:r>
              <a:rPr lang="en-US" sz="1900" dirty="0"/>
              <a:t>out as often as </a:t>
            </a:r>
            <a:r>
              <a:rPr lang="en-US" sz="1900" dirty="0" smtClean="0"/>
              <a:t>possible</a:t>
            </a:r>
          </a:p>
          <a:p>
            <a:pPr lvl="1"/>
            <a:r>
              <a:rPr lang="en-US" sz="1900" dirty="0" smtClean="0"/>
              <a:t> </a:t>
            </a:r>
            <a:r>
              <a:rPr lang="en-US" sz="1900" dirty="0"/>
              <a:t>T</a:t>
            </a:r>
            <a:r>
              <a:rPr lang="en-US" sz="1900" dirty="0" smtClean="0"/>
              <a:t>o </a:t>
            </a:r>
            <a:r>
              <a:rPr lang="en-US" sz="1900" dirty="0"/>
              <a:t>prevent mixed grain being used as </a:t>
            </a:r>
            <a:r>
              <a:rPr lang="en-US" sz="1900" dirty="0" smtClean="0"/>
              <a:t>seed </a:t>
            </a:r>
          </a:p>
          <a:p>
            <a:pPr lvl="1"/>
            <a:r>
              <a:rPr lang="en-US" sz="1900" dirty="0" smtClean="0"/>
              <a:t>To </a:t>
            </a:r>
            <a:r>
              <a:rPr lang="en-US" sz="1900" dirty="0"/>
              <a:t>stop any decomposition and fermentation that could take place.</a:t>
            </a:r>
          </a:p>
          <a:p>
            <a:endParaRPr lang="en-US" sz="2400" dirty="0"/>
          </a:p>
          <a:p>
            <a:pPr marL="0" indent="0">
              <a:buNone/>
            </a:pPr>
            <a:endParaRPr lang="en-ZA" sz="2400" dirty="0" smtClean="0"/>
          </a:p>
        </p:txBody>
      </p:sp>
    </p:spTree>
    <p:extLst>
      <p:ext uri="{BB962C8B-B14F-4D97-AF65-F5344CB8AC3E}">
        <p14:creationId xmlns:p14="http://schemas.microsoft.com/office/powerpoint/2010/main" val="31414215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4400" dirty="0" smtClean="0"/>
              <a:t>Valves</a:t>
            </a:r>
            <a:endParaRPr lang="en-ZA" sz="4400" dirty="0"/>
          </a:p>
        </p:txBody>
      </p:sp>
      <p:sp>
        <p:nvSpPr>
          <p:cNvPr id="5" name="Content Placeholder 2"/>
          <p:cNvSpPr>
            <a:spLocks noGrp="1"/>
          </p:cNvSpPr>
          <p:nvPr>
            <p:ph idx="1"/>
          </p:nvPr>
        </p:nvSpPr>
        <p:spPr>
          <a:xfrm>
            <a:off x="457200" y="1700808"/>
            <a:ext cx="8219256" cy="5040560"/>
          </a:xfrm>
          <a:solidFill>
            <a:schemeClr val="bg1">
              <a:lumMod val="95000"/>
              <a:alpha val="75000"/>
            </a:schemeClr>
          </a:solidFill>
          <a:scene3d>
            <a:camera prst="orthographicFront"/>
            <a:lightRig rig="threePt" dir="t"/>
          </a:scene3d>
          <a:sp3d>
            <a:bevelT/>
          </a:sp3d>
        </p:spPr>
        <p:txBody>
          <a:bodyPr>
            <a:noAutofit/>
          </a:bodyPr>
          <a:lstStyle/>
          <a:p>
            <a:r>
              <a:rPr lang="en-US" sz="2400" dirty="0"/>
              <a:t>A valve is used to isolate or regulate flow in a pipe line. </a:t>
            </a:r>
            <a:endParaRPr lang="en-US" sz="2400" dirty="0" smtClean="0"/>
          </a:p>
          <a:p>
            <a:r>
              <a:rPr lang="en-US" sz="2400" dirty="0" smtClean="0"/>
              <a:t>There </a:t>
            </a:r>
            <a:r>
              <a:rPr lang="en-US" sz="2400" dirty="0"/>
              <a:t>are many different valves available for many different uses. </a:t>
            </a:r>
          </a:p>
          <a:p>
            <a:pPr lvl="1"/>
            <a:r>
              <a:rPr lang="en-US" sz="2300" dirty="0" smtClean="0"/>
              <a:t>Diaphragm valve</a:t>
            </a:r>
          </a:p>
          <a:p>
            <a:pPr lvl="1"/>
            <a:r>
              <a:rPr lang="en-US" sz="2300" dirty="0" smtClean="0"/>
              <a:t>Gate valve</a:t>
            </a:r>
          </a:p>
          <a:p>
            <a:pPr lvl="1"/>
            <a:r>
              <a:rPr lang="en-US" sz="2300" dirty="0" smtClean="0"/>
              <a:t>Butterfly valve</a:t>
            </a:r>
          </a:p>
          <a:p>
            <a:pPr lvl="1"/>
            <a:r>
              <a:rPr lang="en-US" sz="2300" dirty="0" smtClean="0"/>
              <a:t>Slide valve</a:t>
            </a:r>
          </a:p>
          <a:p>
            <a:pPr lvl="1"/>
            <a:r>
              <a:rPr lang="en-US" sz="2300" dirty="0" smtClean="0"/>
              <a:t>Steam valve</a:t>
            </a:r>
          </a:p>
          <a:p>
            <a:pPr lvl="1"/>
            <a:r>
              <a:rPr lang="en-US" sz="2300" dirty="0" smtClean="0"/>
              <a:t>Ball valve</a:t>
            </a:r>
          </a:p>
          <a:p>
            <a:pPr lvl="1"/>
            <a:r>
              <a:rPr lang="en-US" sz="2300" dirty="0" smtClean="0"/>
              <a:t>Float valve</a:t>
            </a:r>
          </a:p>
          <a:p>
            <a:pPr lvl="1"/>
            <a:r>
              <a:rPr lang="en-US" sz="2300" dirty="0" smtClean="0"/>
              <a:t>Non-Return valve</a:t>
            </a:r>
          </a:p>
          <a:p>
            <a:pPr lvl="1"/>
            <a:r>
              <a:rPr lang="en-US" sz="2300" dirty="0" smtClean="0"/>
              <a:t>Safety valve</a:t>
            </a:r>
          </a:p>
        </p:txBody>
      </p:sp>
    </p:spTree>
    <p:extLst>
      <p:ext uri="{BB962C8B-B14F-4D97-AF65-F5344CB8AC3E}">
        <p14:creationId xmlns:p14="http://schemas.microsoft.com/office/powerpoint/2010/main" val="29726425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4400" dirty="0"/>
              <a:t>Valves (cont</a:t>
            </a:r>
            <a:r>
              <a:rPr lang="en-US" sz="4400" dirty="0" smtClean="0"/>
              <a:t>.) – Diaphragm valves</a:t>
            </a:r>
            <a:endParaRPr lang="en-ZA" sz="4400" dirty="0"/>
          </a:p>
        </p:txBody>
      </p:sp>
      <p:sp>
        <p:nvSpPr>
          <p:cNvPr id="5" name="Content Placeholder 2"/>
          <p:cNvSpPr>
            <a:spLocks noGrp="1"/>
          </p:cNvSpPr>
          <p:nvPr>
            <p:ph idx="1"/>
          </p:nvPr>
        </p:nvSpPr>
        <p:spPr>
          <a:xfrm>
            <a:off x="457200" y="1700808"/>
            <a:ext cx="8219256" cy="5040560"/>
          </a:xfrm>
          <a:solidFill>
            <a:schemeClr val="bg1">
              <a:lumMod val="95000"/>
              <a:alpha val="75000"/>
            </a:schemeClr>
          </a:solidFill>
          <a:scene3d>
            <a:camera prst="orthographicFront"/>
            <a:lightRig rig="threePt" dir="t"/>
          </a:scene3d>
          <a:sp3d>
            <a:bevelT/>
          </a:sp3d>
        </p:spPr>
        <p:txBody>
          <a:bodyPr>
            <a:noAutofit/>
          </a:bodyPr>
          <a:lstStyle/>
          <a:p>
            <a:pPr>
              <a:spcBef>
                <a:spcPts val="0"/>
              </a:spcBef>
            </a:pPr>
            <a:r>
              <a:rPr lang="en-US" sz="1800" dirty="0" smtClean="0"/>
              <a:t>Most  common </a:t>
            </a:r>
            <a:r>
              <a:rPr lang="en-US" sz="1800" dirty="0"/>
              <a:t>type </a:t>
            </a:r>
            <a:r>
              <a:rPr lang="en-US" sz="1800" dirty="0" smtClean="0"/>
              <a:t>is </a:t>
            </a:r>
            <a:r>
              <a:rPr lang="en-US" sz="1800" dirty="0"/>
              <a:t>the Saunders valve. </a:t>
            </a:r>
            <a:endParaRPr lang="en-US" sz="1800" dirty="0" smtClean="0"/>
          </a:p>
          <a:p>
            <a:pPr>
              <a:spcBef>
                <a:spcPts val="0"/>
              </a:spcBef>
            </a:pPr>
            <a:r>
              <a:rPr lang="en-US" sz="1800" dirty="0" smtClean="0"/>
              <a:t>Regulation by a rubber </a:t>
            </a:r>
            <a:r>
              <a:rPr lang="en-US" sz="1800" dirty="0"/>
              <a:t>diaphragm </a:t>
            </a:r>
            <a:r>
              <a:rPr lang="en-US" sz="1800" dirty="0" smtClean="0"/>
              <a:t>that acts against </a:t>
            </a:r>
            <a:r>
              <a:rPr lang="en-US" sz="1800" dirty="0"/>
              <a:t>a ridge in the path of </a:t>
            </a:r>
            <a:r>
              <a:rPr lang="en-US" sz="1800" dirty="0" smtClean="0"/>
              <a:t>flow.</a:t>
            </a:r>
          </a:p>
          <a:p>
            <a:pPr>
              <a:spcBef>
                <a:spcPts val="0"/>
              </a:spcBef>
            </a:pPr>
            <a:r>
              <a:rPr lang="en-US" sz="1800" dirty="0"/>
              <a:t>G</a:t>
            </a:r>
            <a:r>
              <a:rPr lang="en-US" sz="1800" dirty="0" smtClean="0"/>
              <a:t>ood </a:t>
            </a:r>
            <a:r>
              <a:rPr lang="en-US" sz="1800" dirty="0"/>
              <a:t>seal is </a:t>
            </a:r>
            <a:r>
              <a:rPr lang="en-US" sz="1800" dirty="0" smtClean="0"/>
              <a:t>provided.</a:t>
            </a:r>
            <a:endParaRPr lang="en-US" sz="1800" dirty="0"/>
          </a:p>
          <a:p>
            <a:pPr>
              <a:spcBef>
                <a:spcPts val="0"/>
              </a:spcBef>
            </a:pPr>
            <a:r>
              <a:rPr lang="en-US" sz="1800" dirty="0"/>
              <a:t>E</a:t>
            </a:r>
            <a:r>
              <a:rPr lang="en-US" sz="1800" dirty="0" smtClean="0"/>
              <a:t>asy </a:t>
            </a:r>
            <a:r>
              <a:rPr lang="en-US" sz="1800" dirty="0"/>
              <a:t>to overhaul and </a:t>
            </a:r>
            <a:r>
              <a:rPr lang="en-US" sz="1800" dirty="0" smtClean="0"/>
              <a:t>does </a:t>
            </a:r>
            <a:r>
              <a:rPr lang="en-US" sz="1800" dirty="0"/>
              <a:t>not have to be removed from its position in the pipe line to be overhauled.</a:t>
            </a:r>
          </a:p>
          <a:p>
            <a:pPr>
              <a:spcBef>
                <a:spcPts val="0"/>
              </a:spcBef>
            </a:pPr>
            <a:r>
              <a:rPr lang="en-US" sz="1800" dirty="0"/>
              <a:t>H</a:t>
            </a:r>
            <a:r>
              <a:rPr lang="en-US" sz="1800" dirty="0" smtClean="0"/>
              <a:t>as </a:t>
            </a:r>
            <a:r>
              <a:rPr lang="en-US" sz="1800" dirty="0"/>
              <a:t>no glands so there are no leaks unless the diaphragm ruptures. </a:t>
            </a:r>
            <a:endParaRPr lang="en-US" sz="1800" dirty="0" smtClean="0"/>
          </a:p>
          <a:p>
            <a:pPr>
              <a:spcBef>
                <a:spcPts val="0"/>
              </a:spcBef>
            </a:pPr>
            <a:r>
              <a:rPr lang="en-US" sz="1800" dirty="0" smtClean="0"/>
              <a:t>Grease </a:t>
            </a:r>
            <a:r>
              <a:rPr lang="en-US" sz="1800" dirty="0"/>
              <a:t>is not compatible with rubber so when overhauling, the spindle area must not overfilled with grease.</a:t>
            </a:r>
          </a:p>
          <a:p>
            <a:pPr lvl="1"/>
            <a:endParaRPr lang="en-US" sz="1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3933056"/>
            <a:ext cx="4535487" cy="271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14264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4400" dirty="0"/>
              <a:t>Valves (cont</a:t>
            </a:r>
            <a:r>
              <a:rPr lang="en-US" sz="4400" dirty="0" smtClean="0"/>
              <a:t>.) – Gate valves</a:t>
            </a:r>
            <a:endParaRPr lang="en-ZA" sz="4400" dirty="0"/>
          </a:p>
        </p:txBody>
      </p:sp>
      <p:sp>
        <p:nvSpPr>
          <p:cNvPr id="5" name="Content Placeholder 2"/>
          <p:cNvSpPr>
            <a:spLocks noGrp="1"/>
          </p:cNvSpPr>
          <p:nvPr>
            <p:ph idx="1"/>
          </p:nvPr>
        </p:nvSpPr>
        <p:spPr>
          <a:xfrm>
            <a:off x="251520" y="1700808"/>
            <a:ext cx="4968552" cy="5040560"/>
          </a:xfrm>
          <a:solidFill>
            <a:schemeClr val="bg1">
              <a:lumMod val="95000"/>
              <a:alpha val="75000"/>
            </a:schemeClr>
          </a:solidFill>
          <a:scene3d>
            <a:camera prst="orthographicFront"/>
            <a:lightRig rig="threePt" dir="t"/>
          </a:scene3d>
          <a:sp3d>
            <a:bevelT/>
          </a:sp3d>
        </p:spPr>
        <p:txBody>
          <a:bodyPr>
            <a:noAutofit/>
          </a:bodyPr>
          <a:lstStyle/>
          <a:p>
            <a:r>
              <a:rPr lang="en-US" sz="2400" dirty="0"/>
              <a:t>R</a:t>
            </a:r>
            <a:r>
              <a:rPr lang="en-US" sz="2400" dirty="0" smtClean="0"/>
              <a:t>elatively expensive.</a:t>
            </a:r>
          </a:p>
          <a:p>
            <a:r>
              <a:rPr lang="en-US" sz="2400" dirty="0"/>
              <a:t>C</a:t>
            </a:r>
            <a:r>
              <a:rPr lang="en-US" sz="2400" dirty="0" smtClean="0"/>
              <a:t>ontain </a:t>
            </a:r>
            <a:r>
              <a:rPr lang="en-US" sz="2400" dirty="0"/>
              <a:t>many moving parts </a:t>
            </a:r>
            <a:endParaRPr lang="en-US" sz="2400" dirty="0" smtClean="0"/>
          </a:p>
          <a:p>
            <a:r>
              <a:rPr lang="en-US" sz="2400" dirty="0" smtClean="0"/>
              <a:t>Not </a:t>
            </a:r>
            <a:r>
              <a:rPr lang="en-US" sz="2400" dirty="0"/>
              <a:t>particularly </a:t>
            </a:r>
            <a:r>
              <a:rPr lang="en-US" sz="2400" dirty="0" smtClean="0"/>
              <a:t>reliable</a:t>
            </a:r>
          </a:p>
          <a:p>
            <a:r>
              <a:rPr lang="en-US" sz="2400" dirty="0" smtClean="0"/>
              <a:t>If </a:t>
            </a:r>
            <a:r>
              <a:rPr lang="en-US" sz="2400" dirty="0"/>
              <a:t>not treated/worked properly they will not seal off tightly.</a:t>
            </a:r>
          </a:p>
          <a:p>
            <a:r>
              <a:rPr lang="en-US" sz="2400" dirty="0"/>
              <a:t>S</a:t>
            </a:r>
            <a:r>
              <a:rPr lang="en-US" sz="2400" dirty="0" smtClean="0"/>
              <a:t>pindle </a:t>
            </a:r>
            <a:r>
              <a:rPr lang="en-US" sz="2400" dirty="0"/>
              <a:t>turns in a gland that frequently leaks - either liquid out of the valve or air into the valve if it is under vacuum.</a:t>
            </a:r>
          </a:p>
          <a:p>
            <a:r>
              <a:rPr lang="en-US" sz="2400" dirty="0"/>
              <a:t>F</a:t>
            </a:r>
            <a:r>
              <a:rPr lang="en-US" sz="2400" dirty="0" smtClean="0"/>
              <a:t>requently </a:t>
            </a:r>
            <a:r>
              <a:rPr lang="en-US" sz="2400" dirty="0"/>
              <a:t>used to regulate feed to pans and to control the cut-over line.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2276872"/>
            <a:ext cx="3385245" cy="3385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94958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4400" dirty="0" smtClean="0"/>
              <a:t>Valves (cont.) – Butterfly valves </a:t>
            </a:r>
            <a:endParaRPr lang="en-ZA" sz="4400" dirty="0"/>
          </a:p>
        </p:txBody>
      </p:sp>
      <p:sp>
        <p:nvSpPr>
          <p:cNvPr id="5" name="Content Placeholder 2"/>
          <p:cNvSpPr>
            <a:spLocks noGrp="1"/>
          </p:cNvSpPr>
          <p:nvPr>
            <p:ph idx="1"/>
          </p:nvPr>
        </p:nvSpPr>
        <p:spPr>
          <a:xfrm>
            <a:off x="251520" y="1556792"/>
            <a:ext cx="4176464" cy="5184576"/>
          </a:xfrm>
          <a:solidFill>
            <a:schemeClr val="bg1">
              <a:lumMod val="95000"/>
              <a:alpha val="75000"/>
            </a:schemeClr>
          </a:solidFill>
          <a:scene3d>
            <a:camera prst="orthographicFront"/>
            <a:lightRig rig="threePt" dir="t"/>
          </a:scene3d>
          <a:sp3d>
            <a:bevelT/>
          </a:sp3d>
        </p:spPr>
        <p:txBody>
          <a:bodyPr>
            <a:noAutofit/>
          </a:bodyPr>
          <a:lstStyle/>
          <a:p>
            <a:pPr>
              <a:spcBef>
                <a:spcPts val="0"/>
              </a:spcBef>
            </a:pPr>
            <a:r>
              <a:rPr lang="en-US" sz="2100" dirty="0"/>
              <a:t>The most common use </a:t>
            </a:r>
            <a:r>
              <a:rPr lang="en-US" sz="2100" dirty="0" smtClean="0"/>
              <a:t> is </a:t>
            </a:r>
            <a:r>
              <a:rPr lang="en-US" sz="2100" dirty="0"/>
              <a:t>for the automatic control of condenser water.</a:t>
            </a:r>
          </a:p>
          <a:p>
            <a:pPr>
              <a:spcBef>
                <a:spcPts val="0"/>
              </a:spcBef>
            </a:pPr>
            <a:r>
              <a:rPr lang="en-US" sz="2100" dirty="0"/>
              <a:t>Problems can be caused </a:t>
            </a:r>
            <a:r>
              <a:rPr lang="en-US" sz="2100" dirty="0" smtClean="0"/>
              <a:t>by:</a:t>
            </a:r>
          </a:p>
          <a:p>
            <a:pPr lvl="1">
              <a:spcBef>
                <a:spcPts val="0"/>
              </a:spcBef>
            </a:pPr>
            <a:r>
              <a:rPr lang="en-US" sz="2100" dirty="0" smtClean="0"/>
              <a:t>A </a:t>
            </a:r>
            <a:r>
              <a:rPr lang="en-US" sz="2100" dirty="0"/>
              <a:t>loose blade, </a:t>
            </a:r>
            <a:endParaRPr lang="en-US" sz="2100" dirty="0" smtClean="0"/>
          </a:p>
          <a:p>
            <a:pPr lvl="1">
              <a:spcBef>
                <a:spcPts val="0"/>
              </a:spcBef>
            </a:pPr>
            <a:r>
              <a:rPr lang="en-US" sz="2100" dirty="0" smtClean="0"/>
              <a:t>A </a:t>
            </a:r>
            <a:r>
              <a:rPr lang="en-US" sz="2100" dirty="0"/>
              <a:t>worn shaft and </a:t>
            </a:r>
            <a:endParaRPr lang="en-US" sz="2100" dirty="0" smtClean="0"/>
          </a:p>
          <a:p>
            <a:pPr lvl="1">
              <a:spcBef>
                <a:spcPts val="0"/>
              </a:spcBef>
            </a:pPr>
            <a:r>
              <a:rPr lang="en-US" sz="2100" dirty="0" smtClean="0"/>
              <a:t>Gland </a:t>
            </a:r>
            <a:r>
              <a:rPr lang="en-US" sz="2100" dirty="0"/>
              <a:t>leaks. </a:t>
            </a:r>
            <a:endParaRPr lang="en-US" sz="2100" dirty="0" smtClean="0"/>
          </a:p>
          <a:p>
            <a:pPr>
              <a:spcBef>
                <a:spcPts val="0"/>
              </a:spcBef>
            </a:pPr>
            <a:r>
              <a:rPr lang="en-US" sz="2100" dirty="0"/>
              <a:t>P</a:t>
            </a:r>
            <a:r>
              <a:rPr lang="en-US" sz="2100" dirty="0" smtClean="0"/>
              <a:t>rone </a:t>
            </a:r>
            <a:r>
              <a:rPr lang="en-US" sz="2100" dirty="0"/>
              <a:t>to jamming is closed too tightly.</a:t>
            </a:r>
          </a:p>
          <a:p>
            <a:pPr algn="just">
              <a:spcBef>
                <a:spcPts val="0"/>
              </a:spcBef>
            </a:pPr>
            <a:r>
              <a:rPr lang="en-US" sz="2100" dirty="0"/>
              <a:t>New designs are extremely reliable </a:t>
            </a:r>
          </a:p>
          <a:p>
            <a:pPr algn="just">
              <a:spcBef>
                <a:spcPts val="0"/>
              </a:spcBef>
            </a:pPr>
            <a:r>
              <a:rPr lang="en-US" sz="2100" dirty="0" smtClean="0"/>
              <a:t>Can </a:t>
            </a:r>
            <a:r>
              <a:rPr lang="en-US" sz="2100" dirty="0"/>
              <a:t>be used as cut-over valves and as discharge valves.</a:t>
            </a:r>
          </a:p>
          <a:p>
            <a:pPr algn="just">
              <a:spcBef>
                <a:spcPts val="0"/>
              </a:spcBef>
            </a:pPr>
            <a:r>
              <a:rPr lang="en-US" sz="2100" dirty="0"/>
              <a:t>E</a:t>
            </a:r>
            <a:r>
              <a:rPr lang="en-US" sz="2100" dirty="0" smtClean="0"/>
              <a:t>xtensively </a:t>
            </a:r>
            <a:r>
              <a:rPr lang="en-US" sz="2100" dirty="0"/>
              <a:t>used on pipes carrying </a:t>
            </a:r>
            <a:r>
              <a:rPr lang="en-US" sz="2100" dirty="0" err="1"/>
              <a:t>massecuite</a:t>
            </a:r>
            <a:r>
              <a:rPr lang="en-US" sz="2100" dirty="0"/>
              <a:t>, syrup, molasses etc</a:t>
            </a:r>
            <a:r>
              <a:rPr lang="en-US" sz="2100" dirty="0" smtClean="0"/>
              <a:t>.</a:t>
            </a:r>
            <a:endParaRPr lang="en-US" sz="21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556792"/>
            <a:ext cx="2289392" cy="3575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5712" y="3766815"/>
            <a:ext cx="2522603" cy="2731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02164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4400" dirty="0"/>
              <a:t>Valves (cont</a:t>
            </a:r>
            <a:r>
              <a:rPr lang="en-US" sz="4400" dirty="0" smtClean="0"/>
              <a:t>.) – Slide valves</a:t>
            </a:r>
            <a:endParaRPr lang="en-ZA" sz="4400" dirty="0"/>
          </a:p>
        </p:txBody>
      </p:sp>
      <p:sp>
        <p:nvSpPr>
          <p:cNvPr id="5" name="Content Placeholder 2"/>
          <p:cNvSpPr>
            <a:spLocks noGrp="1"/>
          </p:cNvSpPr>
          <p:nvPr>
            <p:ph idx="1"/>
          </p:nvPr>
        </p:nvSpPr>
        <p:spPr>
          <a:xfrm>
            <a:off x="251520" y="1556792"/>
            <a:ext cx="4608512" cy="5184576"/>
          </a:xfrm>
          <a:solidFill>
            <a:schemeClr val="bg1">
              <a:lumMod val="95000"/>
              <a:alpha val="75000"/>
            </a:schemeClr>
          </a:solidFill>
          <a:scene3d>
            <a:camera prst="orthographicFront"/>
            <a:lightRig rig="threePt" dir="t"/>
          </a:scene3d>
          <a:sp3d>
            <a:bevelT/>
          </a:sp3d>
        </p:spPr>
        <p:txBody>
          <a:bodyPr>
            <a:noAutofit/>
          </a:bodyPr>
          <a:lstStyle/>
          <a:p>
            <a:r>
              <a:rPr lang="en-US" sz="2000" dirty="0"/>
              <a:t>M</a:t>
            </a:r>
            <a:r>
              <a:rPr lang="en-US" sz="2000" dirty="0" smtClean="0"/>
              <a:t>ost </a:t>
            </a:r>
            <a:r>
              <a:rPr lang="en-US" sz="2000" dirty="0"/>
              <a:t>common type </a:t>
            </a:r>
            <a:r>
              <a:rPr lang="en-US" sz="2000" dirty="0" smtClean="0"/>
              <a:t>are </a:t>
            </a:r>
            <a:r>
              <a:rPr lang="en-US" sz="2000" dirty="0" err="1" smtClean="0"/>
              <a:t>Stafsjo</a:t>
            </a:r>
            <a:r>
              <a:rPr lang="en-US" sz="2000" dirty="0" smtClean="0"/>
              <a:t> </a:t>
            </a:r>
            <a:r>
              <a:rPr lang="en-US" sz="2000" dirty="0"/>
              <a:t>valves. </a:t>
            </a:r>
            <a:endParaRPr lang="en-US" sz="2000" dirty="0" smtClean="0"/>
          </a:p>
          <a:p>
            <a:r>
              <a:rPr lang="en-US" sz="2000" dirty="0" smtClean="0"/>
              <a:t>Are </a:t>
            </a:r>
            <a:r>
              <a:rPr lang="en-US" sz="2000" dirty="0"/>
              <a:t>good for </a:t>
            </a:r>
            <a:r>
              <a:rPr lang="en-US" sz="2000" dirty="0" err="1"/>
              <a:t>massecuite</a:t>
            </a:r>
            <a:r>
              <a:rPr lang="en-US" sz="2000" dirty="0"/>
              <a:t> and magma as the tongue or slide is smooth. </a:t>
            </a:r>
            <a:endParaRPr lang="en-US" sz="2000" dirty="0" smtClean="0"/>
          </a:p>
          <a:p>
            <a:r>
              <a:rPr lang="en-US" sz="2000" dirty="0" smtClean="0"/>
              <a:t>Tendency </a:t>
            </a:r>
            <a:r>
              <a:rPr lang="en-US" sz="2000" dirty="0"/>
              <a:t>for crystals to pack at the bottom of the slide causing leaks. </a:t>
            </a:r>
            <a:endParaRPr lang="en-US" sz="2000" dirty="0" smtClean="0"/>
          </a:p>
          <a:p>
            <a:r>
              <a:rPr lang="en-US" sz="2000" dirty="0" smtClean="0"/>
              <a:t>Glands </a:t>
            </a:r>
            <a:r>
              <a:rPr lang="en-US" sz="2000" dirty="0"/>
              <a:t>can also leak.</a:t>
            </a:r>
          </a:p>
          <a:p>
            <a:r>
              <a:rPr lang="en-US" sz="2000" dirty="0"/>
              <a:t>Steaming out points on the valve is advisable to clear stuck </a:t>
            </a:r>
            <a:r>
              <a:rPr lang="en-US" sz="2000" dirty="0" err="1"/>
              <a:t>massecuite</a:t>
            </a:r>
            <a:r>
              <a:rPr lang="en-US" sz="2000" dirty="0"/>
              <a:t> and free the slide if it jams with cold </a:t>
            </a:r>
            <a:r>
              <a:rPr lang="en-US" sz="2000" dirty="0" err="1"/>
              <a:t>massecuite</a:t>
            </a:r>
            <a:r>
              <a:rPr lang="en-US" sz="2000" dirty="0"/>
              <a:t>.</a:t>
            </a:r>
          </a:p>
          <a:p>
            <a:r>
              <a:rPr lang="en-US" sz="2000" dirty="0"/>
              <a:t>There are self- cleaning slide valves available which do not have the problem of leaking due to crystal build up, but they have an extra gland which is another possible source of leakage.</a:t>
            </a:r>
          </a:p>
          <a:p>
            <a:pPr algn="just"/>
            <a:endParaRPr lang="en-US" sz="2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628800"/>
            <a:ext cx="259715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2751017"/>
            <a:ext cx="1382266" cy="3742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81289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4400" dirty="0"/>
              <a:t>Valves (cont</a:t>
            </a:r>
            <a:r>
              <a:rPr lang="en-US" sz="4400" dirty="0" smtClean="0"/>
              <a:t>.) – Steam valves</a:t>
            </a:r>
            <a:endParaRPr lang="en-ZA" sz="4400" dirty="0"/>
          </a:p>
        </p:txBody>
      </p:sp>
      <p:sp>
        <p:nvSpPr>
          <p:cNvPr id="5" name="Content Placeholder 2"/>
          <p:cNvSpPr>
            <a:spLocks noGrp="1"/>
          </p:cNvSpPr>
          <p:nvPr>
            <p:ph idx="1"/>
          </p:nvPr>
        </p:nvSpPr>
        <p:spPr>
          <a:xfrm>
            <a:off x="251520" y="1556792"/>
            <a:ext cx="4536504" cy="5184576"/>
          </a:xfrm>
          <a:solidFill>
            <a:schemeClr val="bg1">
              <a:lumMod val="95000"/>
              <a:alpha val="75000"/>
            </a:schemeClr>
          </a:solidFill>
          <a:scene3d>
            <a:camera prst="orthographicFront"/>
            <a:lightRig rig="threePt" dir="t"/>
          </a:scene3d>
          <a:sp3d>
            <a:bevelT/>
          </a:sp3d>
        </p:spPr>
        <p:txBody>
          <a:bodyPr>
            <a:noAutofit/>
          </a:bodyPr>
          <a:lstStyle/>
          <a:p>
            <a:r>
              <a:rPr lang="en-US" sz="2400" dirty="0"/>
              <a:t>Steam valves, globe valves or plug and seat valves are tight sealing valves suitable for high pressures. </a:t>
            </a:r>
            <a:endParaRPr lang="en-US" sz="2400" dirty="0" smtClean="0"/>
          </a:p>
          <a:p>
            <a:r>
              <a:rPr lang="en-US" sz="2400" dirty="0" smtClean="0"/>
              <a:t>Reliable</a:t>
            </a:r>
          </a:p>
          <a:p>
            <a:r>
              <a:rPr lang="en-US" sz="2400" dirty="0" smtClean="0"/>
              <a:t>Glands </a:t>
            </a:r>
            <a:r>
              <a:rPr lang="en-US" sz="2400" dirty="0"/>
              <a:t>can leak. </a:t>
            </a:r>
            <a:endParaRPr lang="en-US" sz="2400" dirty="0" smtClean="0"/>
          </a:p>
          <a:p>
            <a:r>
              <a:rPr lang="en-US" sz="2400" dirty="0" smtClean="0"/>
              <a:t>Not </a:t>
            </a:r>
            <a:r>
              <a:rPr lang="en-US" sz="2400" dirty="0"/>
              <a:t>suitable for liquids with suspended matter as this could damage the sealing surfaces.</a:t>
            </a:r>
          </a:p>
          <a:p>
            <a:r>
              <a:rPr lang="en-US" sz="2400" dirty="0"/>
              <a:t>Actuators can be fitted to this type of valve for automatic control</a:t>
            </a:r>
            <a:r>
              <a:rPr lang="en-US" sz="2400" dirty="0" smtClean="0"/>
              <a:t>.</a:t>
            </a:r>
            <a:endParaRPr lang="en-US" sz="2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2348880"/>
            <a:ext cx="4024313" cy="334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00495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4400" dirty="0"/>
              <a:t>Valves (cont</a:t>
            </a:r>
            <a:r>
              <a:rPr lang="en-US" sz="4400" dirty="0" smtClean="0"/>
              <a:t>.) – Ball valves</a:t>
            </a:r>
            <a:endParaRPr lang="en-ZA" sz="4400" dirty="0"/>
          </a:p>
        </p:txBody>
      </p:sp>
      <p:sp>
        <p:nvSpPr>
          <p:cNvPr id="5" name="Content Placeholder 2"/>
          <p:cNvSpPr>
            <a:spLocks noGrp="1"/>
          </p:cNvSpPr>
          <p:nvPr>
            <p:ph idx="1"/>
          </p:nvPr>
        </p:nvSpPr>
        <p:spPr>
          <a:xfrm>
            <a:off x="251520" y="1556792"/>
            <a:ext cx="8712968" cy="5184576"/>
          </a:xfrm>
          <a:solidFill>
            <a:schemeClr val="bg1">
              <a:lumMod val="95000"/>
              <a:alpha val="75000"/>
            </a:schemeClr>
          </a:solidFill>
          <a:scene3d>
            <a:camera prst="orthographicFront"/>
            <a:lightRig rig="threePt" dir="t"/>
          </a:scene3d>
          <a:sp3d>
            <a:bevelT/>
          </a:sp3d>
        </p:spPr>
        <p:txBody>
          <a:bodyPr>
            <a:noAutofit/>
          </a:bodyPr>
          <a:lstStyle/>
          <a:p>
            <a:pPr marL="514350" indent="-457200"/>
            <a:r>
              <a:rPr lang="en-US" sz="2800" dirty="0"/>
              <a:t>Q</a:t>
            </a:r>
            <a:r>
              <a:rPr lang="en-US" sz="2800" dirty="0" smtClean="0"/>
              <a:t>uick </a:t>
            </a:r>
            <a:r>
              <a:rPr lang="en-US" sz="2800" dirty="0"/>
              <a:t>acting valves. </a:t>
            </a:r>
            <a:endParaRPr lang="en-US" sz="2800" dirty="0" smtClean="0"/>
          </a:p>
          <a:p>
            <a:pPr marL="514350" indent="-457200"/>
            <a:r>
              <a:rPr lang="en-US" sz="2800" dirty="0"/>
              <a:t>O</a:t>
            </a:r>
            <a:r>
              <a:rPr lang="en-US" sz="2800" dirty="0" smtClean="0"/>
              <a:t>nly </a:t>
            </a:r>
            <a:r>
              <a:rPr lang="en-US" sz="2800" dirty="0"/>
              <a:t>real use on the pan floor </a:t>
            </a:r>
            <a:r>
              <a:rPr lang="en-US" sz="2800" dirty="0" smtClean="0"/>
              <a:t>is </a:t>
            </a:r>
            <a:r>
              <a:rPr lang="en-US" sz="2800" dirty="0"/>
              <a:t>on the graining funnel. </a:t>
            </a:r>
            <a:endParaRPr lang="en-US" sz="2800" dirty="0" smtClean="0"/>
          </a:p>
          <a:p>
            <a:pPr marL="514350" indent="-457200"/>
            <a:r>
              <a:rPr lang="en-US" sz="2800" dirty="0" smtClean="0"/>
              <a:t>Very </a:t>
            </a:r>
            <a:r>
              <a:rPr lang="en-US" sz="2800" dirty="0"/>
              <a:t>little maintenance is </a:t>
            </a:r>
            <a:r>
              <a:rPr lang="en-US" sz="2800" dirty="0" smtClean="0"/>
              <a:t>necessary.</a:t>
            </a:r>
            <a:endParaRPr lang="en-US" sz="2800" dirty="0"/>
          </a:p>
          <a:p>
            <a:pPr lvl="1"/>
            <a:endParaRPr lang="en-US" sz="23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3122630"/>
            <a:ext cx="4149204" cy="3392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65015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4400" dirty="0"/>
              <a:t>Valves (cont</a:t>
            </a:r>
            <a:r>
              <a:rPr lang="en-US" sz="4400" dirty="0" smtClean="0"/>
              <a:t>.) – Safety Valves</a:t>
            </a:r>
            <a:endParaRPr lang="en-ZA" sz="4400" dirty="0"/>
          </a:p>
        </p:txBody>
      </p:sp>
      <p:sp>
        <p:nvSpPr>
          <p:cNvPr id="5" name="Content Placeholder 2"/>
          <p:cNvSpPr>
            <a:spLocks noGrp="1"/>
          </p:cNvSpPr>
          <p:nvPr>
            <p:ph idx="1"/>
          </p:nvPr>
        </p:nvSpPr>
        <p:spPr>
          <a:xfrm>
            <a:off x="251520" y="1556792"/>
            <a:ext cx="6120680" cy="5184576"/>
          </a:xfrm>
          <a:solidFill>
            <a:schemeClr val="bg1">
              <a:lumMod val="95000"/>
              <a:alpha val="75000"/>
            </a:schemeClr>
          </a:solidFill>
          <a:scene3d>
            <a:camera prst="orthographicFront"/>
            <a:lightRig rig="threePt" dir="t"/>
          </a:scene3d>
          <a:sp3d>
            <a:bevelT/>
          </a:sp3d>
        </p:spPr>
        <p:txBody>
          <a:bodyPr>
            <a:noAutofit/>
          </a:bodyPr>
          <a:lstStyle/>
          <a:p>
            <a:pPr>
              <a:spcBef>
                <a:spcPts val="0"/>
              </a:spcBef>
            </a:pPr>
            <a:r>
              <a:rPr lang="en-US" sz="1800" dirty="0" smtClean="0"/>
              <a:t>Can </a:t>
            </a:r>
            <a:r>
              <a:rPr lang="en-US" sz="1800" dirty="0"/>
              <a:t>be fitted either to the </a:t>
            </a:r>
            <a:r>
              <a:rPr lang="en-US" sz="1800" dirty="0" err="1"/>
              <a:t>calandria</a:t>
            </a:r>
            <a:r>
              <a:rPr lang="en-US" sz="1800" dirty="0"/>
              <a:t> or the body of a pan.</a:t>
            </a:r>
          </a:p>
          <a:p>
            <a:pPr>
              <a:spcBef>
                <a:spcPts val="0"/>
              </a:spcBef>
            </a:pPr>
            <a:r>
              <a:rPr lang="en-US" sz="1800" dirty="0"/>
              <a:t>Fitted in the </a:t>
            </a:r>
            <a:r>
              <a:rPr lang="en-US" sz="1800" dirty="0" err="1"/>
              <a:t>calandria</a:t>
            </a:r>
            <a:r>
              <a:rPr lang="en-US" sz="1800" dirty="0"/>
              <a:t> in case there is a build-up of pressure. </a:t>
            </a:r>
          </a:p>
          <a:p>
            <a:pPr lvl="1">
              <a:spcBef>
                <a:spcPts val="0"/>
              </a:spcBef>
            </a:pPr>
            <a:r>
              <a:rPr lang="en-US" sz="1800" dirty="0"/>
              <a:t>Only likely to happen when the normal </a:t>
            </a:r>
            <a:r>
              <a:rPr lang="en-ZA" sz="1800" dirty="0"/>
              <a:t>vapour</a:t>
            </a:r>
            <a:r>
              <a:rPr lang="en-US" sz="1800" dirty="0"/>
              <a:t> pressure is exceeded due </a:t>
            </a:r>
            <a:r>
              <a:rPr lang="en-US" sz="1800" dirty="0" smtClean="0"/>
              <a:t>to </a:t>
            </a:r>
            <a:r>
              <a:rPr lang="en-US" sz="1800" dirty="0"/>
              <a:t>malfunction of </a:t>
            </a:r>
            <a:r>
              <a:rPr lang="en-US" sz="1800" dirty="0" smtClean="0"/>
              <a:t>make-up </a:t>
            </a:r>
            <a:r>
              <a:rPr lang="en-US" sz="1800" dirty="0"/>
              <a:t>valve from the high pressure steam line.</a:t>
            </a:r>
          </a:p>
          <a:p>
            <a:pPr>
              <a:spcBef>
                <a:spcPts val="0"/>
              </a:spcBef>
            </a:pPr>
            <a:r>
              <a:rPr lang="en-US" sz="1800" dirty="0"/>
              <a:t>Guards against excessive pressure inside the pan. </a:t>
            </a:r>
            <a:r>
              <a:rPr lang="en-US" sz="1800" dirty="0" smtClean="0"/>
              <a:t>This </a:t>
            </a:r>
            <a:r>
              <a:rPr lang="en-US" sz="1800" dirty="0"/>
              <a:t>would only happen </a:t>
            </a:r>
            <a:r>
              <a:rPr lang="en-US" sz="1800" dirty="0" smtClean="0"/>
              <a:t>if:</a:t>
            </a:r>
          </a:p>
          <a:p>
            <a:pPr lvl="1">
              <a:spcBef>
                <a:spcPts val="0"/>
              </a:spcBef>
            </a:pPr>
            <a:r>
              <a:rPr lang="en-US" sz="1800" dirty="0" smtClean="0"/>
              <a:t>the </a:t>
            </a:r>
            <a:r>
              <a:rPr lang="en-US" sz="1800" dirty="0"/>
              <a:t>discharge door was closed, </a:t>
            </a:r>
            <a:endParaRPr lang="en-US" sz="1800" dirty="0" smtClean="0"/>
          </a:p>
          <a:p>
            <a:pPr lvl="1">
              <a:spcBef>
                <a:spcPts val="0"/>
              </a:spcBef>
            </a:pPr>
            <a:r>
              <a:rPr lang="en-US" sz="1800" dirty="0" smtClean="0"/>
              <a:t>condenser </a:t>
            </a:r>
            <a:r>
              <a:rPr lang="en-US" sz="1800" dirty="0"/>
              <a:t>water </a:t>
            </a:r>
            <a:r>
              <a:rPr lang="en-US" sz="1800" dirty="0" smtClean="0"/>
              <a:t>closed, </a:t>
            </a:r>
          </a:p>
          <a:p>
            <a:pPr lvl="1">
              <a:spcBef>
                <a:spcPts val="0"/>
              </a:spcBef>
            </a:pPr>
            <a:r>
              <a:rPr lang="en-US" sz="1800" dirty="0" smtClean="0"/>
              <a:t>air </a:t>
            </a:r>
            <a:r>
              <a:rPr lang="en-US" sz="1800" dirty="0"/>
              <a:t>pump stopped and </a:t>
            </a:r>
            <a:endParaRPr lang="en-US" sz="1800" dirty="0" smtClean="0"/>
          </a:p>
          <a:p>
            <a:pPr lvl="1">
              <a:spcBef>
                <a:spcPts val="0"/>
              </a:spcBef>
            </a:pPr>
            <a:r>
              <a:rPr lang="en-US" sz="1800" dirty="0" smtClean="0"/>
              <a:t>the </a:t>
            </a:r>
            <a:r>
              <a:rPr lang="en-US" sz="1800" dirty="0"/>
              <a:t>steaming-out valve opened. </a:t>
            </a:r>
            <a:endParaRPr lang="en-US" sz="1800" dirty="0" smtClean="0"/>
          </a:p>
          <a:p>
            <a:pPr>
              <a:spcBef>
                <a:spcPts val="0"/>
              </a:spcBef>
            </a:pPr>
            <a:r>
              <a:rPr lang="en-US" sz="1800" dirty="0" smtClean="0"/>
              <a:t>With </a:t>
            </a:r>
            <a:r>
              <a:rPr lang="en-US" sz="1800" dirty="0"/>
              <a:t>no safety valve the sight glasses would break causing possible personal injury.</a:t>
            </a:r>
          </a:p>
          <a:p>
            <a:pPr>
              <a:spcBef>
                <a:spcPts val="0"/>
              </a:spcBef>
            </a:pPr>
            <a:r>
              <a:rPr lang="en-US" sz="1800" dirty="0"/>
              <a:t>To be effective it must be regularly overhauled. </a:t>
            </a:r>
          </a:p>
          <a:p>
            <a:pPr>
              <a:spcBef>
                <a:spcPts val="0"/>
              </a:spcBef>
            </a:pPr>
            <a:r>
              <a:rPr lang="en-US" sz="1800" dirty="0"/>
              <a:t>Overhaul should not consist only of a coat of paint because excess paint will jam the moving parts making the valve inefficient or inoperative.</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0114" y="2310704"/>
            <a:ext cx="2265677" cy="3566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72660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57200" y="1600200"/>
            <a:ext cx="8291264" cy="4925144"/>
          </a:xfrm>
          <a:prstGeom prst="rect">
            <a:avLst/>
          </a:prstGeom>
          <a:solidFill>
            <a:schemeClr val="bg1">
              <a:lumMod val="95000"/>
              <a:alpha val="75000"/>
            </a:schemeClr>
          </a:solidFill>
          <a:scene3d>
            <a:camera prst="orthographicFront"/>
            <a:lightRig rig="threePt" dir="t"/>
          </a:scene3d>
          <a:sp3d>
            <a:bevelT/>
          </a:sp3d>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ZA" sz="4400" dirty="0" smtClean="0"/>
              <a:t>Batch Pans – The </a:t>
            </a:r>
            <a:r>
              <a:rPr lang="en-ZA" sz="4400" dirty="0" err="1" smtClean="0"/>
              <a:t>Calandria</a:t>
            </a:r>
            <a:endParaRPr lang="en-US" sz="4400" dirty="0"/>
          </a:p>
        </p:txBody>
      </p:sp>
      <p:sp>
        <p:nvSpPr>
          <p:cNvPr id="2" name="Content Placeholder 1"/>
          <p:cNvSpPr>
            <a:spLocks noGrp="1"/>
          </p:cNvSpPr>
          <p:nvPr>
            <p:ph idx="1"/>
          </p:nvPr>
        </p:nvSpPr>
        <p:spPr>
          <a:xfrm>
            <a:off x="457200" y="1600200"/>
            <a:ext cx="8229600" cy="4925144"/>
          </a:xfrm>
        </p:spPr>
        <p:txBody>
          <a:bodyPr>
            <a:noAutofit/>
          </a:bodyPr>
          <a:lstStyle/>
          <a:p>
            <a:r>
              <a:rPr lang="en-US" sz="2400" dirty="0"/>
              <a:t>H</a:t>
            </a:r>
            <a:r>
              <a:rPr lang="en-US" sz="2400" dirty="0" smtClean="0"/>
              <a:t>eating </a:t>
            </a:r>
            <a:r>
              <a:rPr lang="en-US" sz="2400" dirty="0"/>
              <a:t>element of the </a:t>
            </a:r>
            <a:r>
              <a:rPr lang="en-US" sz="2400" dirty="0" smtClean="0"/>
              <a:t>pan</a:t>
            </a:r>
          </a:p>
          <a:p>
            <a:r>
              <a:rPr lang="en-US" sz="2400" dirty="0" smtClean="0"/>
              <a:t>Consists </a:t>
            </a:r>
            <a:r>
              <a:rPr lang="en-US" sz="2400" dirty="0"/>
              <a:t>of a large number of cylindrical tubes fixed to a top and bottom tube plate. </a:t>
            </a:r>
            <a:endParaRPr lang="en-US" sz="2400" dirty="0" smtClean="0"/>
          </a:p>
          <a:p>
            <a:pPr lvl="1"/>
            <a:r>
              <a:rPr lang="en-US" sz="2000" dirty="0"/>
              <a:t>T</a:t>
            </a:r>
            <a:r>
              <a:rPr lang="en-US" sz="2000" dirty="0" smtClean="0"/>
              <a:t>ubes  </a:t>
            </a:r>
            <a:r>
              <a:rPr lang="en-US" sz="2000" dirty="0"/>
              <a:t>have a diameter of about 100mm with their length being in the order of 1000 - 1500mm. </a:t>
            </a:r>
            <a:endParaRPr lang="en-US" sz="2000" dirty="0" smtClean="0"/>
          </a:p>
          <a:p>
            <a:pPr lvl="1"/>
            <a:r>
              <a:rPr lang="en-US" sz="2000" dirty="0" smtClean="0"/>
              <a:t>Tubes usually </a:t>
            </a:r>
            <a:r>
              <a:rPr lang="en-US" sz="2000" dirty="0"/>
              <a:t>made of stainless steel.</a:t>
            </a:r>
          </a:p>
          <a:p>
            <a:r>
              <a:rPr lang="en-US" sz="2400" dirty="0"/>
              <a:t>The steam which </a:t>
            </a:r>
            <a:r>
              <a:rPr lang="en-US" sz="2400" dirty="0" smtClean="0"/>
              <a:t>supplies </a:t>
            </a:r>
            <a:r>
              <a:rPr lang="en-US" sz="2400" dirty="0"/>
              <a:t>the thermal energy is separated from the boiling </a:t>
            </a:r>
            <a:r>
              <a:rPr lang="en-US" sz="2400" dirty="0" err="1"/>
              <a:t>massecuite</a:t>
            </a:r>
            <a:r>
              <a:rPr lang="en-US" sz="2400" dirty="0"/>
              <a:t> by the metal surfaces of the tubes while the </a:t>
            </a:r>
            <a:r>
              <a:rPr lang="en-US" sz="2400" dirty="0" err="1"/>
              <a:t>massecuite</a:t>
            </a:r>
            <a:r>
              <a:rPr lang="en-US" sz="2400" dirty="0"/>
              <a:t> boils inside the tubes. </a:t>
            </a:r>
            <a:endParaRPr lang="en-US" sz="2400" dirty="0" smtClean="0"/>
          </a:p>
          <a:p>
            <a:r>
              <a:rPr lang="en-US" sz="2400" dirty="0" smtClean="0"/>
              <a:t>The </a:t>
            </a:r>
            <a:r>
              <a:rPr lang="en-US" sz="2400" dirty="0"/>
              <a:t>number and size of the tubes determines the area of the heating surface</a:t>
            </a:r>
            <a:r>
              <a:rPr lang="en-US" sz="2400" dirty="0" smtClean="0"/>
              <a:t>.</a:t>
            </a:r>
            <a:endParaRPr lang="en-US" sz="2400" dirty="0"/>
          </a:p>
        </p:txBody>
      </p:sp>
    </p:spTree>
    <p:extLst>
      <p:ext uri="{BB962C8B-B14F-4D97-AF65-F5344CB8AC3E}">
        <p14:creationId xmlns:p14="http://schemas.microsoft.com/office/powerpoint/2010/main" val="40433175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4400" dirty="0"/>
              <a:t>Valves (cont</a:t>
            </a:r>
            <a:r>
              <a:rPr lang="en-US" sz="4400" dirty="0" smtClean="0"/>
              <a:t>.) - Others</a:t>
            </a:r>
            <a:endParaRPr lang="en-ZA" sz="4400" dirty="0"/>
          </a:p>
        </p:txBody>
      </p:sp>
      <p:sp>
        <p:nvSpPr>
          <p:cNvPr id="5" name="Content Placeholder 2"/>
          <p:cNvSpPr>
            <a:spLocks noGrp="1"/>
          </p:cNvSpPr>
          <p:nvPr>
            <p:ph idx="1"/>
          </p:nvPr>
        </p:nvSpPr>
        <p:spPr>
          <a:xfrm>
            <a:off x="467544" y="1556792"/>
            <a:ext cx="8136904" cy="5184576"/>
          </a:xfrm>
          <a:solidFill>
            <a:schemeClr val="bg1">
              <a:lumMod val="95000"/>
              <a:alpha val="75000"/>
            </a:schemeClr>
          </a:solidFill>
          <a:scene3d>
            <a:camera prst="orthographicFront"/>
            <a:lightRig rig="threePt" dir="t"/>
          </a:scene3d>
          <a:sp3d>
            <a:bevelT/>
          </a:sp3d>
        </p:spPr>
        <p:txBody>
          <a:bodyPr>
            <a:noAutofit/>
          </a:bodyPr>
          <a:lstStyle/>
          <a:p>
            <a:pPr>
              <a:spcBef>
                <a:spcPts val="0"/>
              </a:spcBef>
            </a:pPr>
            <a:r>
              <a:rPr lang="en-US" sz="2900" dirty="0"/>
              <a:t>Float </a:t>
            </a:r>
            <a:r>
              <a:rPr lang="en-US" sz="2900" dirty="0" smtClean="0"/>
              <a:t>valve</a:t>
            </a:r>
          </a:p>
          <a:p>
            <a:pPr lvl="1">
              <a:spcBef>
                <a:spcPts val="0"/>
              </a:spcBef>
            </a:pPr>
            <a:r>
              <a:rPr lang="en-US" sz="2900" dirty="0"/>
              <a:t>U</a:t>
            </a:r>
            <a:r>
              <a:rPr lang="en-US" sz="2900" dirty="0" smtClean="0"/>
              <a:t>sed </a:t>
            </a:r>
            <a:r>
              <a:rPr lang="en-US" sz="2900" dirty="0"/>
              <a:t>to maintain a fixed level of liquid in a tank</a:t>
            </a:r>
            <a:r>
              <a:rPr lang="en-US" sz="2900" dirty="0" smtClean="0"/>
              <a:t>.</a:t>
            </a:r>
            <a:endParaRPr lang="en-US" sz="2900" dirty="0"/>
          </a:p>
          <a:p>
            <a:pPr>
              <a:spcBef>
                <a:spcPts val="0"/>
              </a:spcBef>
            </a:pPr>
            <a:r>
              <a:rPr lang="en-US" sz="2900" dirty="0"/>
              <a:t>Non-Return </a:t>
            </a:r>
            <a:r>
              <a:rPr lang="en-US" sz="2900" dirty="0" smtClean="0"/>
              <a:t>valve</a:t>
            </a:r>
          </a:p>
          <a:p>
            <a:pPr lvl="1">
              <a:spcBef>
                <a:spcPts val="0"/>
              </a:spcBef>
            </a:pPr>
            <a:r>
              <a:rPr lang="en-US" sz="2900" dirty="0"/>
              <a:t>I</a:t>
            </a:r>
            <a:r>
              <a:rPr lang="en-US" sz="2900" dirty="0" smtClean="0"/>
              <a:t>nserted </a:t>
            </a:r>
            <a:r>
              <a:rPr lang="en-US" sz="2900" dirty="0"/>
              <a:t>in a pipe line to prevent liquid flowing back along the </a:t>
            </a:r>
            <a:r>
              <a:rPr lang="en-US" sz="2900" dirty="0" smtClean="0"/>
              <a:t>pipe.</a:t>
            </a:r>
          </a:p>
          <a:p>
            <a:pPr lvl="1">
              <a:spcBef>
                <a:spcPts val="0"/>
              </a:spcBef>
            </a:pPr>
            <a:r>
              <a:rPr lang="en-US" sz="2900" dirty="0" smtClean="0"/>
              <a:t>The </a:t>
            </a:r>
            <a:r>
              <a:rPr lang="en-US" sz="2900" dirty="0"/>
              <a:t>most common type </a:t>
            </a:r>
            <a:r>
              <a:rPr lang="en-US" sz="2900" dirty="0" smtClean="0"/>
              <a:t>uses </a:t>
            </a:r>
            <a:r>
              <a:rPr lang="en-US" sz="2900" dirty="0"/>
              <a:t>a pivoted flap which falls over an opening preventing reverse </a:t>
            </a:r>
            <a:r>
              <a:rPr lang="en-US" sz="2900" dirty="0" smtClean="0"/>
              <a:t>flow.</a:t>
            </a:r>
          </a:p>
          <a:p>
            <a:pPr lvl="1">
              <a:spcBef>
                <a:spcPts val="0"/>
              </a:spcBef>
            </a:pPr>
            <a:r>
              <a:rPr lang="en-US" sz="2900" dirty="0" smtClean="0"/>
              <a:t>The </a:t>
            </a:r>
            <a:r>
              <a:rPr lang="en-US" sz="2900" dirty="0"/>
              <a:t>Saunders non-return valve uses a rubber flap while other makes use </a:t>
            </a:r>
            <a:r>
              <a:rPr lang="en-US" sz="2900" dirty="0" smtClean="0"/>
              <a:t>of brass </a:t>
            </a:r>
            <a:r>
              <a:rPr lang="en-US" sz="2900" dirty="0"/>
              <a:t>or cast iron flaps</a:t>
            </a:r>
            <a:r>
              <a:rPr lang="en-US" sz="2900" dirty="0" smtClean="0"/>
              <a:t>.</a:t>
            </a:r>
            <a:endParaRPr lang="en-US" sz="2900" dirty="0"/>
          </a:p>
        </p:txBody>
      </p:sp>
    </p:spTree>
    <p:extLst>
      <p:ext uri="{BB962C8B-B14F-4D97-AF65-F5344CB8AC3E}">
        <p14:creationId xmlns:p14="http://schemas.microsoft.com/office/powerpoint/2010/main" val="34183844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400" dirty="0" smtClean="0"/>
              <a:t>Starting a Batch Pan</a:t>
            </a:r>
            <a:endParaRPr lang="en-ZA" sz="4400" dirty="0"/>
          </a:p>
        </p:txBody>
      </p:sp>
      <p:sp>
        <p:nvSpPr>
          <p:cNvPr id="5" name="Content Placeholder 2"/>
          <p:cNvSpPr>
            <a:spLocks noGrp="1"/>
          </p:cNvSpPr>
          <p:nvPr>
            <p:ph idx="1"/>
          </p:nvPr>
        </p:nvSpPr>
        <p:spPr>
          <a:xfrm>
            <a:off x="251520" y="1556792"/>
            <a:ext cx="8712968" cy="5184576"/>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2800" dirty="0"/>
              <a:t>Before starting up a batch pan a number of checks should always be made. </a:t>
            </a:r>
            <a:endParaRPr lang="en-US" sz="2800" dirty="0" smtClean="0"/>
          </a:p>
          <a:p>
            <a:pPr marL="0" indent="0">
              <a:buNone/>
            </a:pPr>
            <a:r>
              <a:rPr lang="en-US" sz="2800" dirty="0" smtClean="0"/>
              <a:t>These </a:t>
            </a:r>
            <a:r>
              <a:rPr lang="en-US" sz="2800" dirty="0"/>
              <a:t>include checking that:</a:t>
            </a:r>
          </a:p>
          <a:p>
            <a:pPr lvl="1"/>
            <a:r>
              <a:rPr lang="en-US" sz="1800" dirty="0"/>
              <a:t>The pan is empty</a:t>
            </a:r>
          </a:p>
          <a:p>
            <a:pPr lvl="1"/>
            <a:r>
              <a:rPr lang="en-US" sz="1800" dirty="0"/>
              <a:t>There is nobody in the pan </a:t>
            </a:r>
          </a:p>
          <a:p>
            <a:pPr lvl="1"/>
            <a:r>
              <a:rPr lang="en-US" sz="1800" dirty="0"/>
              <a:t>The manhole doors are securely closed</a:t>
            </a:r>
          </a:p>
          <a:p>
            <a:pPr lvl="1"/>
            <a:r>
              <a:rPr lang="en-US" sz="1800" dirty="0"/>
              <a:t>The </a:t>
            </a:r>
            <a:r>
              <a:rPr lang="en-US" sz="1800" dirty="0" err="1"/>
              <a:t>calandria</a:t>
            </a:r>
            <a:r>
              <a:rPr lang="en-US" sz="1800" dirty="0"/>
              <a:t> has been drained of water- especially after testing for leaks</a:t>
            </a:r>
          </a:p>
          <a:p>
            <a:pPr lvl="1"/>
            <a:r>
              <a:rPr lang="en-US" sz="1800" dirty="0"/>
              <a:t>The </a:t>
            </a:r>
            <a:r>
              <a:rPr lang="en-US" sz="1800" dirty="0" err="1"/>
              <a:t>calandria</a:t>
            </a:r>
            <a:r>
              <a:rPr lang="en-US" sz="1800" dirty="0"/>
              <a:t> steam valve is closed</a:t>
            </a:r>
          </a:p>
          <a:p>
            <a:pPr lvl="1"/>
            <a:r>
              <a:rPr lang="en-US" sz="1800" dirty="0"/>
              <a:t>The condenser water valve is shut </a:t>
            </a:r>
          </a:p>
          <a:p>
            <a:pPr lvl="1"/>
            <a:r>
              <a:rPr lang="en-US" sz="1800" dirty="0"/>
              <a:t>The vacuum pump is off</a:t>
            </a:r>
          </a:p>
          <a:p>
            <a:pPr lvl="1"/>
            <a:r>
              <a:rPr lang="en-US" sz="1800" dirty="0"/>
              <a:t>The </a:t>
            </a:r>
            <a:r>
              <a:rPr lang="en-US" sz="1800" dirty="0" err="1"/>
              <a:t>incondensible</a:t>
            </a:r>
            <a:r>
              <a:rPr lang="en-US" sz="1800" dirty="0"/>
              <a:t> gas valve is closed</a:t>
            </a:r>
          </a:p>
          <a:p>
            <a:pPr lvl="1"/>
            <a:r>
              <a:rPr lang="en-US" sz="1800" dirty="0"/>
              <a:t>The steaming drain and/or discharge door closed</a:t>
            </a:r>
          </a:p>
          <a:p>
            <a:pPr lvl="1"/>
            <a:r>
              <a:rPr lang="en-US" sz="1800" dirty="0"/>
              <a:t>The cut-over valve is closed</a:t>
            </a:r>
          </a:p>
          <a:p>
            <a:pPr lvl="1"/>
            <a:r>
              <a:rPr lang="en-US" sz="1800" dirty="0"/>
              <a:t>The vacuum breaker valve is closed.</a:t>
            </a:r>
          </a:p>
        </p:txBody>
      </p:sp>
    </p:spTree>
    <p:extLst>
      <p:ext uri="{BB962C8B-B14F-4D97-AF65-F5344CB8AC3E}">
        <p14:creationId xmlns:p14="http://schemas.microsoft.com/office/powerpoint/2010/main" val="37181257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400" dirty="0"/>
              <a:t>Starting a Batch </a:t>
            </a:r>
            <a:r>
              <a:rPr lang="en-ZA" sz="4400" dirty="0" smtClean="0"/>
              <a:t>Pan (cont.)</a:t>
            </a:r>
            <a:endParaRPr lang="en-ZA" sz="4400" dirty="0"/>
          </a:p>
        </p:txBody>
      </p:sp>
      <p:sp>
        <p:nvSpPr>
          <p:cNvPr id="5" name="Content Placeholder 2"/>
          <p:cNvSpPr>
            <a:spLocks noGrp="1"/>
          </p:cNvSpPr>
          <p:nvPr>
            <p:ph idx="1"/>
          </p:nvPr>
        </p:nvSpPr>
        <p:spPr>
          <a:xfrm>
            <a:off x="251520" y="1556792"/>
            <a:ext cx="8712968" cy="5184576"/>
          </a:xfrm>
          <a:solidFill>
            <a:schemeClr val="bg1">
              <a:lumMod val="95000"/>
              <a:alpha val="75000"/>
            </a:schemeClr>
          </a:solidFill>
          <a:scene3d>
            <a:camera prst="orthographicFront"/>
            <a:lightRig rig="threePt" dir="t"/>
          </a:scene3d>
          <a:sp3d>
            <a:bevelT/>
          </a:sp3d>
        </p:spPr>
        <p:txBody>
          <a:bodyPr>
            <a:noAutofit/>
          </a:bodyPr>
          <a:lstStyle/>
          <a:p>
            <a:pPr>
              <a:spcBef>
                <a:spcPts val="0"/>
              </a:spcBef>
            </a:pPr>
            <a:r>
              <a:rPr lang="en-US" sz="2000" dirty="0"/>
              <a:t>After </a:t>
            </a:r>
            <a:r>
              <a:rPr lang="en-US" sz="2000" dirty="0" smtClean="0"/>
              <a:t>the checks </a:t>
            </a:r>
            <a:r>
              <a:rPr lang="en-US" sz="2000" dirty="0"/>
              <a:t>the pan is ready for vacuum to be raised.</a:t>
            </a:r>
          </a:p>
          <a:p>
            <a:pPr>
              <a:spcBef>
                <a:spcPts val="0"/>
              </a:spcBef>
            </a:pPr>
            <a:r>
              <a:rPr lang="en-US" sz="2000" dirty="0"/>
              <a:t>P</a:t>
            </a:r>
            <a:r>
              <a:rPr lang="en-US" sz="2000" dirty="0" smtClean="0"/>
              <a:t>ossible </a:t>
            </a:r>
            <a:r>
              <a:rPr lang="en-US" sz="2000" dirty="0"/>
              <a:t>to raise vacuum in a pan using the vacuum </a:t>
            </a:r>
            <a:r>
              <a:rPr lang="en-US" sz="2000" dirty="0" smtClean="0"/>
              <a:t>pump</a:t>
            </a:r>
          </a:p>
          <a:p>
            <a:pPr lvl="1">
              <a:spcBef>
                <a:spcPts val="0"/>
              </a:spcBef>
            </a:pPr>
            <a:r>
              <a:rPr lang="en-US" sz="1600" dirty="0" smtClean="0"/>
              <a:t>This </a:t>
            </a:r>
            <a:r>
              <a:rPr lang="en-US" sz="1600" dirty="0"/>
              <a:t>is a very slow process </a:t>
            </a:r>
            <a:endParaRPr lang="en-US" sz="1600" dirty="0" smtClean="0"/>
          </a:p>
          <a:p>
            <a:pPr lvl="1">
              <a:spcBef>
                <a:spcPts val="0"/>
              </a:spcBef>
            </a:pPr>
            <a:r>
              <a:rPr lang="en-US" sz="1600" dirty="0" smtClean="0"/>
              <a:t>May </a:t>
            </a:r>
            <a:r>
              <a:rPr lang="en-US" sz="1600" dirty="0"/>
              <a:t>take about half an hour. </a:t>
            </a:r>
            <a:endParaRPr lang="en-US" sz="1600" dirty="0" smtClean="0"/>
          </a:p>
          <a:p>
            <a:pPr>
              <a:spcBef>
                <a:spcPts val="0"/>
              </a:spcBef>
            </a:pPr>
            <a:r>
              <a:rPr lang="en-US" sz="2000" dirty="0" smtClean="0"/>
              <a:t>The </a:t>
            </a:r>
            <a:r>
              <a:rPr lang="en-US" sz="2000" dirty="0"/>
              <a:t>best way is to fill the pan with steam and after closing the discharge door, to condense this steam by opening water to the condenser. </a:t>
            </a:r>
            <a:endParaRPr lang="en-US" sz="2000" dirty="0" smtClean="0"/>
          </a:p>
          <a:p>
            <a:pPr>
              <a:spcBef>
                <a:spcPts val="0"/>
              </a:spcBef>
            </a:pPr>
            <a:r>
              <a:rPr lang="en-US" sz="2000" dirty="0" smtClean="0"/>
              <a:t>The </a:t>
            </a:r>
            <a:r>
              <a:rPr lang="en-US" sz="2000" dirty="0"/>
              <a:t>sequence of steps involved is as follows:</a:t>
            </a:r>
          </a:p>
          <a:p>
            <a:pPr lvl="1">
              <a:spcBef>
                <a:spcPts val="0"/>
              </a:spcBef>
            </a:pPr>
            <a:r>
              <a:rPr lang="en-US" sz="2000" dirty="0"/>
              <a:t>open the discharge door (or drain valve)</a:t>
            </a:r>
          </a:p>
          <a:p>
            <a:pPr lvl="1">
              <a:spcBef>
                <a:spcPts val="0"/>
              </a:spcBef>
            </a:pPr>
            <a:r>
              <a:rPr lang="en-US" sz="2000" dirty="0"/>
              <a:t>open steam into the pan body (not the </a:t>
            </a:r>
            <a:r>
              <a:rPr lang="en-US" sz="2000" dirty="0" err="1"/>
              <a:t>calandria</a:t>
            </a:r>
            <a:r>
              <a:rPr lang="en-US" sz="2000" dirty="0"/>
              <a:t>)</a:t>
            </a:r>
          </a:p>
          <a:p>
            <a:pPr lvl="1">
              <a:spcBef>
                <a:spcPts val="0"/>
              </a:spcBef>
            </a:pPr>
            <a:r>
              <a:rPr lang="en-US" sz="2000" dirty="0"/>
              <a:t>wait until the pan temperature has reached 90-95°, then :</a:t>
            </a:r>
          </a:p>
          <a:p>
            <a:pPr lvl="2">
              <a:spcBef>
                <a:spcPts val="0"/>
              </a:spcBef>
            </a:pPr>
            <a:r>
              <a:rPr lang="en-US" sz="1600" dirty="0"/>
              <a:t>shut the discharge door (or drain line)</a:t>
            </a:r>
          </a:p>
          <a:p>
            <a:pPr lvl="2">
              <a:spcBef>
                <a:spcPts val="0"/>
              </a:spcBef>
            </a:pPr>
            <a:r>
              <a:rPr lang="en-US" sz="1600" dirty="0"/>
              <a:t>shut the steam valve</a:t>
            </a:r>
          </a:p>
          <a:p>
            <a:pPr lvl="2">
              <a:spcBef>
                <a:spcPts val="0"/>
              </a:spcBef>
            </a:pPr>
            <a:r>
              <a:rPr lang="en-US" sz="1600" dirty="0"/>
              <a:t>open the condenser water valve.</a:t>
            </a:r>
          </a:p>
          <a:p>
            <a:pPr>
              <a:spcBef>
                <a:spcPts val="0"/>
              </a:spcBef>
            </a:pPr>
            <a:r>
              <a:rPr lang="en-US" sz="2000" dirty="0"/>
              <a:t>Full vacuum will be obtained within one minute.</a:t>
            </a:r>
          </a:p>
          <a:p>
            <a:pPr>
              <a:spcBef>
                <a:spcPts val="0"/>
              </a:spcBef>
            </a:pPr>
            <a:r>
              <a:rPr lang="en-US" sz="2000" dirty="0"/>
              <a:t>Note that the steaming out operation heats up the body of the pan which is desirable for boiling a </a:t>
            </a:r>
            <a:r>
              <a:rPr lang="en-US" sz="2000" dirty="0" err="1"/>
              <a:t>massecuite</a:t>
            </a:r>
            <a:r>
              <a:rPr lang="en-US" sz="2000" dirty="0"/>
              <a:t>. </a:t>
            </a:r>
          </a:p>
        </p:txBody>
      </p:sp>
    </p:spTree>
    <p:extLst>
      <p:ext uri="{BB962C8B-B14F-4D97-AF65-F5344CB8AC3E}">
        <p14:creationId xmlns:p14="http://schemas.microsoft.com/office/powerpoint/2010/main" val="14308604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400" dirty="0"/>
              <a:t>Starting a Batch Pan (cont.)</a:t>
            </a:r>
            <a:endParaRPr lang="en-ZA" sz="4400" dirty="0"/>
          </a:p>
        </p:txBody>
      </p:sp>
      <p:sp>
        <p:nvSpPr>
          <p:cNvPr id="5" name="Content Placeholder 2"/>
          <p:cNvSpPr>
            <a:spLocks noGrp="1"/>
          </p:cNvSpPr>
          <p:nvPr>
            <p:ph idx="1"/>
          </p:nvPr>
        </p:nvSpPr>
        <p:spPr>
          <a:xfrm>
            <a:off x="251520" y="1556792"/>
            <a:ext cx="8712968" cy="5184576"/>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2800" b="1" dirty="0"/>
              <a:t>Problems</a:t>
            </a:r>
            <a:endParaRPr lang="en-US" sz="2800" dirty="0"/>
          </a:p>
          <a:p>
            <a:r>
              <a:rPr lang="en-US" sz="2000" dirty="0"/>
              <a:t>Should a pan not reach, or fail to maintain, vacuum, a leak is indicated on the pan.</a:t>
            </a:r>
          </a:p>
          <a:p>
            <a:r>
              <a:rPr lang="en-US" sz="2000" dirty="0"/>
              <a:t>The items to check are:</a:t>
            </a:r>
          </a:p>
          <a:p>
            <a:pPr lvl="1"/>
            <a:r>
              <a:rPr lang="en-US" sz="1800" dirty="0"/>
              <a:t>Joints between flanges on the pan or lines  connected to pan  flanges </a:t>
            </a:r>
          </a:p>
          <a:p>
            <a:pPr lvl="1"/>
            <a:r>
              <a:rPr lang="en-US" sz="1800" dirty="0"/>
              <a:t>The discharge door seal on the pan and other valves, viz. vacuum valve, vacuum breaker, cut-over valve.</a:t>
            </a:r>
          </a:p>
          <a:p>
            <a:pPr lvl="1"/>
            <a:r>
              <a:rPr lang="en-US" sz="1800" dirty="0"/>
              <a:t>No injection water or else hot injection water. The latter happens when the cooling tower fans trip.</a:t>
            </a:r>
          </a:p>
          <a:p>
            <a:pPr lvl="1"/>
            <a:r>
              <a:rPr lang="en-US" sz="1800" dirty="0"/>
              <a:t>A leak on the condenser tail pipe often at the water level in the sealing wall.</a:t>
            </a:r>
          </a:p>
          <a:p>
            <a:pPr lvl="1"/>
            <a:r>
              <a:rPr lang="en-US" sz="1800" dirty="0"/>
              <a:t>The </a:t>
            </a:r>
            <a:r>
              <a:rPr lang="en-US" sz="1800" dirty="0" err="1"/>
              <a:t>calandria</a:t>
            </a:r>
            <a:r>
              <a:rPr lang="en-US" sz="1800" dirty="0"/>
              <a:t> may have broken tubes or tubes may need to be re-expanded. Sometimes it is necessary to blank off leaking Calandra tubes if there is insufficient time to replace them.</a:t>
            </a:r>
          </a:p>
          <a:p>
            <a:pPr lvl="1"/>
            <a:r>
              <a:rPr lang="en-US" sz="1800" dirty="0"/>
              <a:t>The glands on stirrer motor shafts.</a:t>
            </a:r>
          </a:p>
          <a:p>
            <a:pPr lvl="1"/>
            <a:r>
              <a:rPr lang="en-US" sz="1800" dirty="0"/>
              <a:t>Collapsed trays in condensers.</a:t>
            </a:r>
          </a:p>
        </p:txBody>
      </p:sp>
    </p:spTree>
    <p:extLst>
      <p:ext uri="{BB962C8B-B14F-4D97-AF65-F5344CB8AC3E}">
        <p14:creationId xmlns:p14="http://schemas.microsoft.com/office/powerpoint/2010/main" val="30480226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400" dirty="0"/>
              <a:t>Starting a Batch Pan (cont.)</a:t>
            </a:r>
            <a:endParaRPr lang="en-ZA" sz="4400" dirty="0"/>
          </a:p>
        </p:txBody>
      </p:sp>
      <p:sp>
        <p:nvSpPr>
          <p:cNvPr id="5" name="Content Placeholder 2"/>
          <p:cNvSpPr>
            <a:spLocks noGrp="1"/>
          </p:cNvSpPr>
          <p:nvPr>
            <p:ph idx="1"/>
          </p:nvPr>
        </p:nvSpPr>
        <p:spPr>
          <a:xfrm>
            <a:off x="251520" y="1556792"/>
            <a:ext cx="8712968" cy="5184576"/>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2800" b="1" dirty="0" smtClean="0"/>
              <a:t>Problems</a:t>
            </a:r>
            <a:r>
              <a:rPr lang="en-US" sz="2800" dirty="0" smtClean="0"/>
              <a:t> </a:t>
            </a:r>
            <a:r>
              <a:rPr lang="en-US" sz="2800" b="1" dirty="0" smtClean="0"/>
              <a:t>(cont</a:t>
            </a:r>
            <a:r>
              <a:rPr lang="en-US" sz="2800" b="1" dirty="0" smtClean="0"/>
              <a:t>.)</a:t>
            </a:r>
          </a:p>
          <a:p>
            <a:r>
              <a:rPr lang="en-US" sz="2400" dirty="0" err="1"/>
              <a:t>Calandria</a:t>
            </a:r>
            <a:r>
              <a:rPr lang="en-US" sz="2400" dirty="0"/>
              <a:t> are tested for </a:t>
            </a:r>
            <a:r>
              <a:rPr lang="en-US" sz="2400" dirty="0" smtClean="0"/>
              <a:t>leaks </a:t>
            </a:r>
            <a:r>
              <a:rPr lang="en-US" sz="2400" dirty="0"/>
              <a:t>by filling with cold water and looking underneath the </a:t>
            </a:r>
            <a:r>
              <a:rPr lang="en-US" sz="2400" dirty="0" err="1"/>
              <a:t>calandria</a:t>
            </a:r>
            <a:r>
              <a:rPr lang="en-US" sz="2400" dirty="0"/>
              <a:t> for leaks.</a:t>
            </a:r>
          </a:p>
          <a:p>
            <a:r>
              <a:rPr lang="en-US" sz="2400" dirty="0"/>
              <a:t>If difficulty is experienced in locating a leak on a pan, the pan may be either:</a:t>
            </a:r>
          </a:p>
          <a:p>
            <a:pPr lvl="1"/>
            <a:r>
              <a:rPr lang="en-US" sz="2400" dirty="0"/>
              <a:t>filled with steam, or, </a:t>
            </a:r>
            <a:endParaRPr lang="en-US" sz="2400" dirty="0" smtClean="0"/>
          </a:p>
          <a:p>
            <a:pPr lvl="1"/>
            <a:r>
              <a:rPr lang="en-US" sz="2400" dirty="0" smtClean="0"/>
              <a:t>in </a:t>
            </a:r>
            <a:r>
              <a:rPr lang="en-US" sz="2400" dirty="0"/>
              <a:t>extreme </a:t>
            </a:r>
            <a:r>
              <a:rPr lang="en-US" sz="2400" dirty="0" smtClean="0"/>
              <a:t>cases, filled </a:t>
            </a:r>
            <a:r>
              <a:rPr lang="en-US" sz="2400" dirty="0"/>
              <a:t>with water.</a:t>
            </a:r>
          </a:p>
          <a:p>
            <a:r>
              <a:rPr lang="en-US" sz="2400" dirty="0"/>
              <a:t>At the start of a new season it is good practice to test all pans for possible leaks by raising vacuum, then shutting the vacuum line and observing the rate of fall of vacuum over, say, half an hour. </a:t>
            </a:r>
            <a:endParaRPr lang="en-US" sz="2400" dirty="0" smtClean="0"/>
          </a:p>
          <a:p>
            <a:r>
              <a:rPr lang="en-US" sz="2400" dirty="0" smtClean="0"/>
              <a:t>Modern </a:t>
            </a:r>
            <a:r>
              <a:rPr lang="en-US" sz="2400" dirty="0"/>
              <a:t>welded pans should show less than a change of vacuum of 3kPa in 30 minutes.</a:t>
            </a:r>
          </a:p>
        </p:txBody>
      </p:sp>
    </p:spTree>
    <p:extLst>
      <p:ext uri="{BB962C8B-B14F-4D97-AF65-F5344CB8AC3E}">
        <p14:creationId xmlns:p14="http://schemas.microsoft.com/office/powerpoint/2010/main" val="35555168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57200" y="1600200"/>
            <a:ext cx="8291264" cy="4925144"/>
          </a:xfrm>
          <a:prstGeom prst="rect">
            <a:avLst/>
          </a:prstGeom>
          <a:solidFill>
            <a:schemeClr val="bg1">
              <a:lumMod val="95000"/>
              <a:alpha val="75000"/>
            </a:schemeClr>
          </a:solidFill>
          <a:scene3d>
            <a:camera prst="orthographicFront"/>
            <a:lightRig rig="threePt" dir="t"/>
          </a:scene3d>
          <a:sp3d>
            <a:bevelT/>
          </a:sp3d>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ZA" sz="4400" dirty="0" smtClean="0"/>
              <a:t>Batch Pans – The </a:t>
            </a:r>
            <a:r>
              <a:rPr lang="en-ZA" sz="4400" dirty="0" err="1" smtClean="0"/>
              <a:t>Calandria</a:t>
            </a:r>
            <a:r>
              <a:rPr lang="en-ZA" sz="4400" dirty="0" smtClean="0"/>
              <a:t> (cont.)</a:t>
            </a:r>
            <a:endParaRPr lang="en-US" sz="4400" dirty="0"/>
          </a:p>
        </p:txBody>
      </p:sp>
      <p:sp>
        <p:nvSpPr>
          <p:cNvPr id="2" name="Content Placeholder 1"/>
          <p:cNvSpPr>
            <a:spLocks noGrp="1"/>
          </p:cNvSpPr>
          <p:nvPr>
            <p:ph idx="1"/>
          </p:nvPr>
        </p:nvSpPr>
        <p:spPr>
          <a:xfrm>
            <a:off x="457200" y="1600200"/>
            <a:ext cx="8229600" cy="4925144"/>
          </a:xfrm>
        </p:spPr>
        <p:txBody>
          <a:bodyPr>
            <a:noAutofit/>
          </a:bodyPr>
          <a:lstStyle/>
          <a:p>
            <a:pPr marL="0" indent="0" algn="ctr">
              <a:buNone/>
            </a:pPr>
            <a:r>
              <a:rPr lang="en-US" sz="2400" b="1" dirty="0" smtClean="0"/>
              <a:t>Two </a:t>
            </a:r>
            <a:r>
              <a:rPr lang="en-US" sz="2400" b="1" dirty="0"/>
              <a:t>versions of the tube </a:t>
            </a:r>
            <a:r>
              <a:rPr lang="en-US" sz="2400" b="1" dirty="0" err="1"/>
              <a:t>calandria</a:t>
            </a:r>
            <a:r>
              <a:rPr lang="en-US" sz="2400" b="1" dirty="0"/>
              <a:t> in </a:t>
            </a:r>
            <a:r>
              <a:rPr lang="en-US" sz="2400" b="1" dirty="0" smtClean="0"/>
              <a:t>use</a:t>
            </a:r>
            <a:endParaRPr lang="en-US" sz="2400" dirty="0"/>
          </a:p>
          <a:p>
            <a:endParaRPr lang="en-US" sz="2400"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746440"/>
            <a:ext cx="3137537" cy="25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0874" y="3746440"/>
            <a:ext cx="2830196" cy="25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540874" y="2167696"/>
            <a:ext cx="2830196" cy="1477328"/>
          </a:xfrm>
          <a:prstGeom prst="rect">
            <a:avLst/>
          </a:prstGeom>
          <a:noFill/>
        </p:spPr>
        <p:txBody>
          <a:bodyPr wrap="square" rtlCol="0">
            <a:spAutoFit/>
          </a:bodyPr>
          <a:lstStyle/>
          <a:p>
            <a:pPr algn="ctr"/>
            <a:r>
              <a:rPr lang="en-US" dirty="0"/>
              <a:t>The floating </a:t>
            </a:r>
            <a:r>
              <a:rPr lang="en-US" dirty="0" err="1"/>
              <a:t>calandria</a:t>
            </a:r>
            <a:r>
              <a:rPr lang="en-US" dirty="0"/>
              <a:t> – supported in the middle of the pan with an annular </a:t>
            </a:r>
            <a:r>
              <a:rPr lang="en-US" dirty="0" err="1"/>
              <a:t>downtake</a:t>
            </a:r>
            <a:r>
              <a:rPr lang="en-US" dirty="0"/>
              <a:t>. The bottom tube plate is usually stepped.</a:t>
            </a:r>
          </a:p>
        </p:txBody>
      </p:sp>
      <p:sp>
        <p:nvSpPr>
          <p:cNvPr id="8" name="TextBox 7"/>
          <p:cNvSpPr txBox="1"/>
          <p:nvPr/>
        </p:nvSpPr>
        <p:spPr>
          <a:xfrm>
            <a:off x="1187624" y="2204864"/>
            <a:ext cx="2304256" cy="1477328"/>
          </a:xfrm>
          <a:prstGeom prst="rect">
            <a:avLst/>
          </a:prstGeom>
          <a:noFill/>
        </p:spPr>
        <p:txBody>
          <a:bodyPr wrap="square" rtlCol="0">
            <a:spAutoFit/>
          </a:bodyPr>
          <a:lstStyle/>
          <a:p>
            <a:pPr algn="ctr"/>
            <a:r>
              <a:rPr lang="en-US" dirty="0"/>
              <a:t>The fixed </a:t>
            </a:r>
            <a:r>
              <a:rPr lang="en-US" dirty="0" err="1"/>
              <a:t>calandria</a:t>
            </a:r>
            <a:r>
              <a:rPr lang="en-US" dirty="0"/>
              <a:t> – tube plates attached to the sides of the pan and a central </a:t>
            </a:r>
            <a:r>
              <a:rPr lang="en-US" dirty="0" err="1"/>
              <a:t>downtake</a:t>
            </a:r>
            <a:r>
              <a:rPr lang="en-US" dirty="0"/>
              <a:t>.</a:t>
            </a:r>
          </a:p>
        </p:txBody>
      </p:sp>
    </p:spTree>
    <p:extLst>
      <p:ext uri="{BB962C8B-B14F-4D97-AF65-F5344CB8AC3E}">
        <p14:creationId xmlns:p14="http://schemas.microsoft.com/office/powerpoint/2010/main" val="14344919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fontScale="9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a:t>Batch Pans – The </a:t>
            </a:r>
            <a:r>
              <a:rPr lang="en-ZA" sz="4800" dirty="0" err="1"/>
              <a:t>Calandria</a:t>
            </a:r>
            <a:r>
              <a:rPr lang="en-ZA" sz="4800" dirty="0"/>
              <a:t> (cont.)</a:t>
            </a:r>
          </a:p>
        </p:txBody>
      </p:sp>
      <p:sp>
        <p:nvSpPr>
          <p:cNvPr id="5" name="Content Placeholder 2"/>
          <p:cNvSpPr>
            <a:spLocks noGrp="1"/>
          </p:cNvSpPr>
          <p:nvPr>
            <p:ph idx="1"/>
          </p:nvPr>
        </p:nvSpPr>
        <p:spPr>
          <a:xfrm>
            <a:off x="457200" y="1600200"/>
            <a:ext cx="8219256" cy="4997152"/>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2300" b="1" dirty="0" smtClean="0"/>
              <a:t>Steam</a:t>
            </a:r>
          </a:p>
          <a:p>
            <a:r>
              <a:rPr lang="en-US" sz="2300" dirty="0" smtClean="0"/>
              <a:t>Steam </a:t>
            </a:r>
            <a:r>
              <a:rPr lang="en-US" sz="2300" dirty="0"/>
              <a:t>is the energy </a:t>
            </a:r>
            <a:r>
              <a:rPr lang="en-US" sz="2300" dirty="0" smtClean="0"/>
              <a:t>used </a:t>
            </a:r>
            <a:r>
              <a:rPr lang="en-US" sz="2300" dirty="0"/>
              <a:t>to heat the </a:t>
            </a:r>
            <a:r>
              <a:rPr lang="en-US" sz="2300" dirty="0" err="1"/>
              <a:t>massecuite</a:t>
            </a:r>
            <a:r>
              <a:rPr lang="en-US" sz="2300" dirty="0"/>
              <a:t>. </a:t>
            </a:r>
            <a:endParaRPr lang="en-US" sz="2300" dirty="0" smtClean="0"/>
          </a:p>
          <a:p>
            <a:r>
              <a:rPr lang="en-US" sz="2300" dirty="0" smtClean="0"/>
              <a:t>V1 </a:t>
            </a:r>
            <a:r>
              <a:rPr lang="en-ZA" sz="2300" dirty="0"/>
              <a:t>vapour</a:t>
            </a:r>
            <a:r>
              <a:rPr lang="en-US" sz="2300" dirty="0"/>
              <a:t> </a:t>
            </a:r>
            <a:r>
              <a:rPr lang="en-US" sz="2300" dirty="0" smtClean="0"/>
              <a:t>is </a:t>
            </a:r>
            <a:r>
              <a:rPr lang="en-US" sz="2300" dirty="0"/>
              <a:t>bled from </a:t>
            </a:r>
            <a:r>
              <a:rPr lang="en-US" sz="2300" dirty="0" smtClean="0"/>
              <a:t>the </a:t>
            </a:r>
            <a:r>
              <a:rPr lang="en-US" sz="2300" dirty="0"/>
              <a:t>first effect evaporator. </a:t>
            </a:r>
            <a:endParaRPr lang="en-US" sz="2300" dirty="0" smtClean="0"/>
          </a:p>
          <a:p>
            <a:r>
              <a:rPr lang="en-US" sz="2300" dirty="0" smtClean="0"/>
              <a:t>The </a:t>
            </a:r>
            <a:r>
              <a:rPr lang="en-US" sz="2300" dirty="0"/>
              <a:t>driving force </a:t>
            </a:r>
            <a:r>
              <a:rPr lang="en-US" sz="2300" dirty="0" smtClean="0"/>
              <a:t>is </a:t>
            </a:r>
            <a:r>
              <a:rPr lang="en-US" sz="2300" dirty="0"/>
              <a:t>the temperature difference between the </a:t>
            </a:r>
            <a:r>
              <a:rPr lang="en-US" sz="2300" dirty="0" err="1"/>
              <a:t>massecuite</a:t>
            </a:r>
            <a:r>
              <a:rPr lang="en-US" sz="2300" dirty="0"/>
              <a:t> and the steam. </a:t>
            </a:r>
            <a:endParaRPr lang="en-US" sz="2300" dirty="0" smtClean="0"/>
          </a:p>
          <a:p>
            <a:r>
              <a:rPr lang="en-US" sz="2300" dirty="0" smtClean="0"/>
              <a:t>The </a:t>
            </a:r>
            <a:r>
              <a:rPr lang="en-US" sz="2300" dirty="0"/>
              <a:t>temperature difference causes the steam to condense (give up its latent hear). </a:t>
            </a:r>
            <a:endParaRPr lang="en-US" sz="2300" dirty="0" smtClean="0"/>
          </a:p>
          <a:p>
            <a:r>
              <a:rPr lang="en-US" sz="2300" dirty="0" smtClean="0"/>
              <a:t>The </a:t>
            </a:r>
            <a:r>
              <a:rPr lang="en-US" sz="2300" dirty="0"/>
              <a:t>condensate is forced out of the condensate pipe and through the steam trap by the pressure of the steam inside the </a:t>
            </a:r>
            <a:r>
              <a:rPr lang="en-US" sz="2300" dirty="0" err="1"/>
              <a:t>calandria</a:t>
            </a:r>
            <a:r>
              <a:rPr lang="en-US" sz="2300" dirty="0"/>
              <a:t>.</a:t>
            </a:r>
          </a:p>
          <a:p>
            <a:r>
              <a:rPr lang="en-US" sz="2300" dirty="0"/>
              <a:t>The rate of steam usage and condensate production is dependent on the temperature difference between the </a:t>
            </a:r>
            <a:r>
              <a:rPr lang="en-US" sz="2300" dirty="0" err="1"/>
              <a:t>massecuite</a:t>
            </a:r>
            <a:r>
              <a:rPr lang="en-US" sz="2300" dirty="0"/>
              <a:t> and steam</a:t>
            </a:r>
            <a:r>
              <a:rPr lang="en-US" sz="2300" dirty="0" smtClean="0"/>
              <a:t>.</a:t>
            </a:r>
            <a:endParaRPr lang="en-US" sz="2300" dirty="0"/>
          </a:p>
        </p:txBody>
      </p:sp>
    </p:spTree>
    <p:extLst>
      <p:ext uri="{BB962C8B-B14F-4D97-AF65-F5344CB8AC3E}">
        <p14:creationId xmlns:p14="http://schemas.microsoft.com/office/powerpoint/2010/main" val="13828241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fontScale="9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a:t>Batch Pans – The </a:t>
            </a:r>
            <a:r>
              <a:rPr lang="en-ZA" sz="4800" dirty="0" err="1"/>
              <a:t>Calandria</a:t>
            </a:r>
            <a:r>
              <a:rPr lang="en-ZA" sz="4800" dirty="0"/>
              <a:t> (cont.)</a:t>
            </a:r>
          </a:p>
        </p:txBody>
      </p:sp>
      <p:sp>
        <p:nvSpPr>
          <p:cNvPr id="5" name="Content Placeholder 2"/>
          <p:cNvSpPr>
            <a:spLocks noGrp="1"/>
          </p:cNvSpPr>
          <p:nvPr>
            <p:ph idx="1"/>
          </p:nvPr>
        </p:nvSpPr>
        <p:spPr>
          <a:xfrm>
            <a:off x="457200" y="1600200"/>
            <a:ext cx="8219256" cy="4997152"/>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2600" b="1" dirty="0" smtClean="0"/>
              <a:t>Steam (cont.)</a:t>
            </a:r>
          </a:p>
          <a:p>
            <a:r>
              <a:rPr lang="en-US" sz="2600" dirty="0" smtClean="0"/>
              <a:t>When </a:t>
            </a:r>
            <a:r>
              <a:rPr lang="en-US" sz="2600" dirty="0"/>
              <a:t>the pan is first charged the temperature difference is greatest and because of this the steam valve must be opened slowly to warm up the </a:t>
            </a:r>
            <a:r>
              <a:rPr lang="en-US" sz="2600" dirty="0" err="1"/>
              <a:t>calandria</a:t>
            </a:r>
            <a:r>
              <a:rPr lang="en-US" sz="2600" dirty="0"/>
              <a:t> and reduce this temperature </a:t>
            </a:r>
            <a:r>
              <a:rPr lang="en-US" sz="2600" dirty="0" smtClean="0"/>
              <a:t>difference.</a:t>
            </a:r>
          </a:p>
          <a:p>
            <a:r>
              <a:rPr lang="en-US" sz="2600" dirty="0" smtClean="0"/>
              <a:t>If </a:t>
            </a:r>
            <a:r>
              <a:rPr lang="en-US" sz="2600" dirty="0"/>
              <a:t>this is not done a vast amount of condensate will be produced which could cause the </a:t>
            </a:r>
            <a:r>
              <a:rPr lang="en-US" sz="2600" dirty="0" err="1"/>
              <a:t>calandria</a:t>
            </a:r>
            <a:r>
              <a:rPr lang="en-US" sz="2600" dirty="0"/>
              <a:t> to water log, because it cannot drain away fast enough. </a:t>
            </a:r>
            <a:endParaRPr lang="en-US" sz="2600" dirty="0" smtClean="0"/>
          </a:p>
          <a:p>
            <a:r>
              <a:rPr lang="en-US" sz="2600" dirty="0" smtClean="0"/>
              <a:t>The </a:t>
            </a:r>
            <a:r>
              <a:rPr lang="en-US" sz="2600" dirty="0"/>
              <a:t>sudden heat change could also damage the </a:t>
            </a:r>
            <a:r>
              <a:rPr lang="en-US" sz="2600" dirty="0" err="1"/>
              <a:t>calandria</a:t>
            </a:r>
            <a:r>
              <a:rPr lang="en-US" sz="2600" dirty="0"/>
              <a:t>.</a:t>
            </a:r>
          </a:p>
          <a:p>
            <a:endParaRPr lang="en-US" sz="2400" dirty="0" smtClean="0">
              <a:solidFill>
                <a:srgbClr val="FF0000"/>
              </a:solidFill>
            </a:endParaRPr>
          </a:p>
        </p:txBody>
      </p:sp>
    </p:spTree>
    <p:extLst>
      <p:ext uri="{BB962C8B-B14F-4D97-AF65-F5344CB8AC3E}">
        <p14:creationId xmlns:p14="http://schemas.microsoft.com/office/powerpoint/2010/main" val="33933003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fontScale="9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a:t>Batch Pans – The </a:t>
            </a:r>
            <a:r>
              <a:rPr lang="en-ZA" sz="4800" dirty="0" err="1"/>
              <a:t>Calandria</a:t>
            </a:r>
            <a:r>
              <a:rPr lang="en-ZA" sz="4800" dirty="0"/>
              <a:t> (cont.)</a:t>
            </a:r>
          </a:p>
        </p:txBody>
      </p:sp>
      <p:sp>
        <p:nvSpPr>
          <p:cNvPr id="5" name="Content Placeholder 2"/>
          <p:cNvSpPr>
            <a:spLocks noGrp="1"/>
          </p:cNvSpPr>
          <p:nvPr>
            <p:ph idx="1"/>
          </p:nvPr>
        </p:nvSpPr>
        <p:spPr>
          <a:xfrm>
            <a:off x="395536" y="1600200"/>
            <a:ext cx="8352928" cy="4925144"/>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2400" b="1" dirty="0" smtClean="0"/>
              <a:t>Vacuum system - Condensers</a:t>
            </a:r>
          </a:p>
          <a:p>
            <a:r>
              <a:rPr lang="en-US" sz="2000" dirty="0"/>
              <a:t>As the </a:t>
            </a:r>
            <a:r>
              <a:rPr lang="en-US" sz="2000" dirty="0" err="1"/>
              <a:t>massecuite</a:t>
            </a:r>
            <a:r>
              <a:rPr lang="en-US" sz="2000" dirty="0"/>
              <a:t> boils in the pan, a large quantity of water </a:t>
            </a:r>
            <a:r>
              <a:rPr lang="en-ZA" sz="2000" dirty="0"/>
              <a:t>vapour</a:t>
            </a:r>
            <a:r>
              <a:rPr lang="en-US" sz="2000" dirty="0"/>
              <a:t> is generated. </a:t>
            </a:r>
            <a:endParaRPr lang="en-US" sz="2000" dirty="0" smtClean="0"/>
          </a:p>
          <a:p>
            <a:r>
              <a:rPr lang="en-US" sz="2000" dirty="0" smtClean="0"/>
              <a:t>In </a:t>
            </a:r>
            <a:r>
              <a:rPr lang="en-US" sz="2000" dirty="0"/>
              <a:t>order to maintain the vacuum (low pressure) in the pan this water </a:t>
            </a:r>
            <a:r>
              <a:rPr lang="en-ZA" sz="2000" dirty="0"/>
              <a:t>vapour</a:t>
            </a:r>
            <a:r>
              <a:rPr lang="en-US" sz="2000" dirty="0"/>
              <a:t> must be continuously removed. </a:t>
            </a:r>
            <a:endParaRPr lang="en-US" sz="2000" dirty="0" smtClean="0"/>
          </a:p>
          <a:p>
            <a:r>
              <a:rPr lang="en-US" sz="2000" dirty="0" smtClean="0"/>
              <a:t>Done </a:t>
            </a:r>
            <a:r>
              <a:rPr lang="en-US" sz="2000" dirty="0"/>
              <a:t>using a condenser.</a:t>
            </a:r>
          </a:p>
          <a:p>
            <a:r>
              <a:rPr lang="en-US" sz="2000" dirty="0"/>
              <a:t>A condenser is a vessel used to condense </a:t>
            </a:r>
            <a:r>
              <a:rPr lang="en-US" sz="2000" dirty="0" err="1"/>
              <a:t>vapour</a:t>
            </a:r>
            <a:r>
              <a:rPr lang="en-US" sz="2000" dirty="0"/>
              <a:t> to liquid. </a:t>
            </a:r>
            <a:endParaRPr lang="en-US" sz="2000" dirty="0" smtClean="0"/>
          </a:p>
          <a:p>
            <a:r>
              <a:rPr lang="en-US" sz="2000" dirty="0" smtClean="0"/>
              <a:t>The </a:t>
            </a:r>
            <a:r>
              <a:rPr lang="en-US" sz="2000" dirty="0"/>
              <a:t>condenser is either connected to or is enclosed in a vacuum pan. </a:t>
            </a:r>
            <a:endParaRPr lang="en-US" sz="2000" dirty="0" smtClean="0"/>
          </a:p>
          <a:p>
            <a:r>
              <a:rPr lang="en-US" sz="2000" dirty="0" smtClean="0"/>
              <a:t>Once </a:t>
            </a:r>
            <a:r>
              <a:rPr lang="en-US" sz="2000" dirty="0"/>
              <a:t>the </a:t>
            </a:r>
            <a:r>
              <a:rPr lang="en-US" sz="2000" dirty="0" err="1"/>
              <a:t>vapour</a:t>
            </a:r>
            <a:r>
              <a:rPr lang="en-US" sz="2000" dirty="0"/>
              <a:t> is inside the condenser, cool water (condenser water) is sprayed on it causing the </a:t>
            </a:r>
            <a:r>
              <a:rPr lang="en-US" sz="2000" dirty="0" err="1"/>
              <a:t>vapour</a:t>
            </a:r>
            <a:r>
              <a:rPr lang="en-US" sz="2000" dirty="0"/>
              <a:t> to condense.</a:t>
            </a:r>
          </a:p>
          <a:p>
            <a:r>
              <a:rPr lang="en-US" sz="2000" dirty="0"/>
              <a:t>The purpose of a condenser is not simply to condense </a:t>
            </a:r>
            <a:r>
              <a:rPr lang="en-US" sz="2000" dirty="0" err="1"/>
              <a:t>vapour</a:t>
            </a:r>
            <a:r>
              <a:rPr lang="en-US" sz="2000" dirty="0"/>
              <a:t> but to use this condensation to create a vacuum which can then be controlled by the condenser water. </a:t>
            </a:r>
            <a:endParaRPr lang="en-US" sz="2000" dirty="0" smtClean="0"/>
          </a:p>
        </p:txBody>
      </p:sp>
    </p:spTree>
    <p:extLst>
      <p:ext uri="{BB962C8B-B14F-4D97-AF65-F5344CB8AC3E}">
        <p14:creationId xmlns:p14="http://schemas.microsoft.com/office/powerpoint/2010/main" val="15642743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fontScale="9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a:t>Batch Pans – The </a:t>
            </a:r>
            <a:r>
              <a:rPr lang="en-ZA" sz="4800" dirty="0" err="1"/>
              <a:t>Calandria</a:t>
            </a:r>
            <a:r>
              <a:rPr lang="en-ZA" sz="4800" dirty="0"/>
              <a:t> (cont.)</a:t>
            </a:r>
          </a:p>
        </p:txBody>
      </p:sp>
      <p:sp>
        <p:nvSpPr>
          <p:cNvPr id="5" name="Content Placeholder 2"/>
          <p:cNvSpPr>
            <a:spLocks noGrp="1"/>
          </p:cNvSpPr>
          <p:nvPr>
            <p:ph idx="1"/>
          </p:nvPr>
        </p:nvSpPr>
        <p:spPr>
          <a:xfrm>
            <a:off x="395536" y="1600200"/>
            <a:ext cx="8352928" cy="4925144"/>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2400" b="1" dirty="0" smtClean="0"/>
              <a:t>Vacuum system – Condensers (cont.)</a:t>
            </a:r>
          </a:p>
          <a:p>
            <a:r>
              <a:rPr lang="en-US" sz="2000" dirty="0" smtClean="0"/>
              <a:t>At </a:t>
            </a:r>
            <a:r>
              <a:rPr lang="en-US" sz="2000" dirty="0"/>
              <a:t>-80kPa vacuum (20kPa absolute) 1kg of </a:t>
            </a:r>
            <a:r>
              <a:rPr lang="en-US" sz="2000" dirty="0" err="1"/>
              <a:t>vapour</a:t>
            </a:r>
            <a:r>
              <a:rPr lang="en-US" sz="2000" dirty="0"/>
              <a:t> occupies 6,6m</a:t>
            </a:r>
            <a:r>
              <a:rPr lang="en-US" sz="2000" baseline="30000" dirty="0"/>
              <a:t>3</a:t>
            </a:r>
            <a:r>
              <a:rPr lang="en-US" sz="2000" dirty="0"/>
              <a:t> of space. </a:t>
            </a:r>
            <a:endParaRPr lang="en-US" sz="2000" dirty="0" smtClean="0"/>
          </a:p>
          <a:p>
            <a:r>
              <a:rPr lang="en-US" sz="2000" dirty="0" smtClean="0"/>
              <a:t>This </a:t>
            </a:r>
            <a:r>
              <a:rPr lang="en-US" sz="2000" dirty="0" err="1"/>
              <a:t>vapour</a:t>
            </a:r>
            <a:r>
              <a:rPr lang="en-US" sz="2000" dirty="0"/>
              <a:t> can be condensed by 15 kg of water to 0.001m</a:t>
            </a:r>
            <a:r>
              <a:rPr lang="en-US" sz="2000" baseline="30000" dirty="0"/>
              <a:t>3</a:t>
            </a:r>
            <a:r>
              <a:rPr lang="en-US" sz="2000" dirty="0"/>
              <a:t> of condensate. </a:t>
            </a:r>
            <a:endParaRPr lang="en-US" sz="2000" dirty="0" smtClean="0"/>
          </a:p>
          <a:p>
            <a:r>
              <a:rPr lang="en-US" sz="2000" dirty="0"/>
              <a:t>C</a:t>
            </a:r>
            <a:r>
              <a:rPr lang="en-US" sz="2000" dirty="0" smtClean="0"/>
              <a:t>ondenser made </a:t>
            </a:r>
            <a:r>
              <a:rPr lang="en-US" sz="2000" dirty="0"/>
              <a:t>up of a series of baffles or perforated plates which causes the water entering at the top of the condenser to form a series of saturating showers or fine rain-like droplets.</a:t>
            </a:r>
          </a:p>
          <a:p>
            <a:r>
              <a:rPr lang="en-US" sz="2000" dirty="0" smtClean="0"/>
              <a:t>Gives </a:t>
            </a:r>
            <a:r>
              <a:rPr lang="en-US" sz="2000" dirty="0"/>
              <a:t>efficient condensing of the </a:t>
            </a:r>
            <a:r>
              <a:rPr lang="en-US" sz="2000" dirty="0" err="1"/>
              <a:t>vapour</a:t>
            </a:r>
            <a:r>
              <a:rPr lang="en-US" sz="2000" dirty="0"/>
              <a:t> entering at the bottom. </a:t>
            </a:r>
            <a:endParaRPr lang="en-US" sz="2000" dirty="0" smtClean="0"/>
          </a:p>
          <a:p>
            <a:r>
              <a:rPr lang="en-US" sz="2000" dirty="0"/>
              <a:t>C</a:t>
            </a:r>
            <a:r>
              <a:rPr lang="en-US" sz="2000" dirty="0" smtClean="0"/>
              <a:t>ondenser </a:t>
            </a:r>
            <a:r>
              <a:rPr lang="en-US" sz="2000" dirty="0"/>
              <a:t>water enters at the top </a:t>
            </a:r>
            <a:r>
              <a:rPr lang="en-US" sz="2000" dirty="0" smtClean="0"/>
              <a:t>and </a:t>
            </a:r>
            <a:r>
              <a:rPr lang="en-US" sz="2000" dirty="0"/>
              <a:t>falls under gravity to the outlet – (the tail pipe or barometric leg). </a:t>
            </a:r>
            <a:endParaRPr lang="en-US" sz="2000" dirty="0" smtClean="0"/>
          </a:p>
          <a:p>
            <a:r>
              <a:rPr lang="en-US" sz="2000" dirty="0" smtClean="0"/>
              <a:t>The </a:t>
            </a:r>
            <a:r>
              <a:rPr lang="en-US" sz="2000" dirty="0" err="1"/>
              <a:t>vapour</a:t>
            </a:r>
            <a:r>
              <a:rPr lang="en-US" sz="2000" dirty="0"/>
              <a:t> is sucked into the condenser at the bottom by the vacuum created from the condensation taking place and is drawn up through the falling water and condensed. </a:t>
            </a:r>
            <a:endParaRPr lang="en-US" sz="2000" dirty="0" smtClean="0"/>
          </a:p>
          <a:p>
            <a:r>
              <a:rPr lang="en-US" sz="2000" dirty="0" smtClean="0"/>
              <a:t>Some </a:t>
            </a:r>
            <a:r>
              <a:rPr lang="en-US" sz="2000" dirty="0"/>
              <a:t>of the </a:t>
            </a:r>
            <a:r>
              <a:rPr lang="en-US" sz="2000" dirty="0" err="1"/>
              <a:t>vapour</a:t>
            </a:r>
            <a:r>
              <a:rPr lang="en-US" sz="2000" dirty="0"/>
              <a:t> cannot be condensed (incondensable gases) and these gases are removed by the air pump (vacuum pump</a:t>
            </a:r>
            <a:r>
              <a:rPr lang="en-US" sz="2000" dirty="0" smtClean="0"/>
              <a:t>).</a:t>
            </a:r>
            <a:endParaRPr lang="en-US" sz="2000" dirty="0"/>
          </a:p>
        </p:txBody>
      </p:sp>
    </p:spTree>
    <p:extLst>
      <p:ext uri="{BB962C8B-B14F-4D97-AF65-F5344CB8AC3E}">
        <p14:creationId xmlns:p14="http://schemas.microsoft.com/office/powerpoint/2010/main" val="31240976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883F3D944B9D242BC2B2B737E9F12DD" ma:contentTypeVersion="0" ma:contentTypeDescription="Create a new document." ma:contentTypeScope="" ma:versionID="ed1326efab41682ffb28ddec26180793">
  <xsd:schema xmlns:xsd="http://www.w3.org/2001/XMLSchema" xmlns:xs="http://www.w3.org/2001/XMLSchema" xmlns:p="http://schemas.microsoft.com/office/2006/metadata/properties" targetNamespace="http://schemas.microsoft.com/office/2006/metadata/properties" ma:root="true" ma:fieldsID="553f2d8843fd2aa64b81f9e8c63a661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E29762-D6D6-42FE-B5BF-0AF2FD5225EB}"/>
</file>

<file path=customXml/itemProps2.xml><?xml version="1.0" encoding="utf-8"?>
<ds:datastoreItem xmlns:ds="http://schemas.openxmlformats.org/officeDocument/2006/customXml" ds:itemID="{9A1A61A5-1808-4326-B7C8-D6B87998A5C6}"/>
</file>

<file path=customXml/itemProps3.xml><?xml version="1.0" encoding="utf-8"?>
<ds:datastoreItem xmlns:ds="http://schemas.openxmlformats.org/officeDocument/2006/customXml" ds:itemID="{808FD3A2-7CDA-4610-BB89-1CC407884DFA}"/>
</file>

<file path=docProps/app.xml><?xml version="1.0" encoding="utf-8"?>
<Properties xmlns="http://schemas.openxmlformats.org/officeDocument/2006/extended-properties" xmlns:vt="http://schemas.openxmlformats.org/officeDocument/2006/docPropsVTypes">
  <Template/>
  <TotalTime>5559</TotalTime>
  <Words>4687</Words>
  <Application>Microsoft Office PowerPoint</Application>
  <PresentationFormat>On-screen Show (4:3)</PresentationFormat>
  <Paragraphs>380</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PowerPoint Presentation</vt:lpstr>
      <vt:lpstr>Introduction</vt:lpstr>
      <vt:lpstr>Batch Pans</vt:lpstr>
      <vt:lpstr>Batch Pans – The Calandria</vt:lpstr>
      <vt:lpstr>Batch Pans – The Calandria (cont.)</vt:lpstr>
      <vt:lpstr>Batch Pans – The Calandria (cont.)</vt:lpstr>
      <vt:lpstr>Batch Pans – The Calandria (cont.)</vt:lpstr>
      <vt:lpstr>Batch Pans – The Calandria (cont.)</vt:lpstr>
      <vt:lpstr>Batch Pans – The Calandria (cont.)</vt:lpstr>
      <vt:lpstr>Batch Pans – The Calandria (cont.)</vt:lpstr>
      <vt:lpstr>Batch Pans – The Calandria (cont.)</vt:lpstr>
      <vt:lpstr>Batch Pans – The Calandria (cont.)</vt:lpstr>
      <vt:lpstr>Batch Pans – The Calandria (cont.)</vt:lpstr>
      <vt:lpstr>Batch Pans – The Calandria (cont.)</vt:lpstr>
      <vt:lpstr>Batch Pans – The Calandria (cont.)</vt:lpstr>
      <vt:lpstr>Batch Pans – The Calandria (cont.)</vt:lpstr>
      <vt:lpstr>Batch Pans – The Calandria (cont.)</vt:lpstr>
      <vt:lpstr>Batch Pans – The Calandria (cont.)</vt:lpstr>
      <vt:lpstr>Batch Pans – The Calandria (cont.)</vt:lpstr>
      <vt:lpstr>Batch Pans – The Calandria (cont.)</vt:lpstr>
      <vt:lpstr>Batch Pans – The Calandria (cont.)</vt:lpstr>
      <vt:lpstr>Batch Pans – The Calandria (cont.)</vt:lpstr>
      <vt:lpstr>Batch Pans – The Calandria (cont.)</vt:lpstr>
      <vt:lpstr>Batch Pans – The Calandria (cont.)</vt:lpstr>
      <vt:lpstr>Batch Pans – The Calandria (cont.)</vt:lpstr>
      <vt:lpstr>Batch Pans – The Calandria (cont.)</vt:lpstr>
      <vt:lpstr>Batch Pans – The Calandria (cont.)</vt:lpstr>
      <vt:lpstr>Batch Pans – The Calandria (cont.)</vt:lpstr>
      <vt:lpstr>Other Pan Floor Equipment</vt:lpstr>
      <vt:lpstr>Other Pan Floor Equipment (cont.)</vt:lpstr>
      <vt:lpstr>Other Pan Floor Equipment (cont.)</vt:lpstr>
      <vt:lpstr>Valves</vt:lpstr>
      <vt:lpstr>Valves (cont.) – Diaphragm valves</vt:lpstr>
      <vt:lpstr>Valves (cont.) – Gate valves</vt:lpstr>
      <vt:lpstr>Valves (cont.) – Butterfly valves </vt:lpstr>
      <vt:lpstr>Valves (cont.) – Slide valves</vt:lpstr>
      <vt:lpstr>Valves (cont.) – Steam valves</vt:lpstr>
      <vt:lpstr>Valves (cont.) – Ball valves</vt:lpstr>
      <vt:lpstr>Valves (cont.) – Safety Valves</vt:lpstr>
      <vt:lpstr>Valves (cont.) - Others</vt:lpstr>
      <vt:lpstr>Starting a Batch Pan</vt:lpstr>
      <vt:lpstr>Starting a Batch Pan (cont.)</vt:lpstr>
      <vt:lpstr>Starting a Batch Pan (cont.)</vt:lpstr>
      <vt:lpstr>Starting a Batch Pan (cont.)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Merida Roets</dc:creator>
  <cp:lastModifiedBy>User</cp:lastModifiedBy>
  <cp:revision>270</cp:revision>
  <dcterms:created xsi:type="dcterms:W3CDTF">2016-11-15T07:03:29Z</dcterms:created>
  <dcterms:modified xsi:type="dcterms:W3CDTF">2019-05-04T09:41:45Z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0x010100D883F3D944B9D242BC2B2B737E9F12DD</vt:lpwstr>
  </property>
</Properties>
</file>