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7.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16.xml" ContentType="application/vnd.openxmlformats-officedocument.presentationml.slide+xml"/>
  <Override PartName="/ppt/slides/slide42.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384" r:id="rId4"/>
    <p:sldId id="386" r:id="rId5"/>
    <p:sldId id="517" r:id="rId6"/>
    <p:sldId id="292" r:id="rId7"/>
    <p:sldId id="518" r:id="rId8"/>
    <p:sldId id="404" r:id="rId9"/>
    <p:sldId id="519" r:id="rId10"/>
    <p:sldId id="524" r:id="rId11"/>
    <p:sldId id="525" r:id="rId12"/>
    <p:sldId id="526" r:id="rId13"/>
    <p:sldId id="527" r:id="rId14"/>
    <p:sldId id="528" r:id="rId15"/>
    <p:sldId id="529" r:id="rId16"/>
    <p:sldId id="530" r:id="rId17"/>
    <p:sldId id="531" r:id="rId18"/>
    <p:sldId id="532" r:id="rId19"/>
    <p:sldId id="533" r:id="rId20"/>
    <p:sldId id="534" r:id="rId21"/>
    <p:sldId id="535" r:id="rId22"/>
    <p:sldId id="520" r:id="rId23"/>
    <p:sldId id="536" r:id="rId24"/>
    <p:sldId id="537" r:id="rId25"/>
    <p:sldId id="336" r:id="rId26"/>
    <p:sldId id="335" r:id="rId27"/>
    <p:sldId id="416" r:id="rId28"/>
    <p:sldId id="521" r:id="rId29"/>
    <p:sldId id="417" r:id="rId30"/>
    <p:sldId id="538" r:id="rId31"/>
    <p:sldId id="539" r:id="rId32"/>
    <p:sldId id="418" r:id="rId33"/>
    <p:sldId id="540" r:id="rId34"/>
    <p:sldId id="391" r:id="rId35"/>
    <p:sldId id="495" r:id="rId36"/>
    <p:sldId id="522" r:id="rId37"/>
    <p:sldId id="541" r:id="rId38"/>
    <p:sldId id="501" r:id="rId39"/>
    <p:sldId id="496" r:id="rId40"/>
    <p:sldId id="542" r:id="rId41"/>
    <p:sldId id="543" r:id="rId42"/>
    <p:sldId id="392"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p:scale>
          <a:sx n="66" d="100"/>
          <a:sy n="66" d="100"/>
        </p:scale>
        <p:origin x="-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2019/05/05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2019/05/05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2019/05/05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2019/05/05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7: </a:t>
            </a:r>
          </a:p>
          <a:p>
            <a:pPr algn="ctr"/>
            <a:r>
              <a:rPr lang="en-US" sz="2800" dirty="0" smtClean="0">
                <a:solidFill>
                  <a:srgbClr val="C0504D">
                    <a:lumMod val="75000"/>
                  </a:srgbClr>
                </a:solidFill>
              </a:rPr>
              <a:t>PAN BOILING: KT 3: GRAINING A PAN AND GROWING A MASSECUITE</a:t>
            </a: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 </a:t>
            </a:r>
            <a:endParaRPr lang="en-US" sz="2400" b="1" dirty="0"/>
          </a:p>
          <a:p>
            <a:pPr lvl="0"/>
            <a:r>
              <a:rPr lang="en-US" sz="2400" dirty="0" smtClean="0"/>
              <a:t>Open </a:t>
            </a:r>
            <a:r>
              <a:rPr lang="en-US" sz="2400" dirty="0"/>
              <a:t>the water feed until the conductivity indicates that the liquor is unsaturated. </a:t>
            </a:r>
            <a:endParaRPr lang="en-US" sz="2400" dirty="0" smtClean="0"/>
          </a:p>
          <a:p>
            <a:pPr lvl="0"/>
            <a:r>
              <a:rPr lang="en-US" sz="2400" dirty="0" smtClean="0"/>
              <a:t>This </a:t>
            </a:r>
            <a:r>
              <a:rPr lang="en-US" sz="2400" dirty="0"/>
              <a:t>water “wash” is important to dissolve any small/fine crystals that are present in the liquor. </a:t>
            </a:r>
            <a:endParaRPr lang="en-US" sz="2400" dirty="0" smtClean="0"/>
          </a:p>
          <a:p>
            <a:pPr lvl="0"/>
            <a:r>
              <a:rPr lang="en-US" sz="2400" dirty="0" smtClean="0"/>
              <a:t>The </a:t>
            </a:r>
            <a:r>
              <a:rPr lang="en-US" sz="2400" dirty="0"/>
              <a:t>conductivity of the liquor increases due to increased mobility of the ions present.</a:t>
            </a:r>
          </a:p>
          <a:p>
            <a:pPr lvl="0"/>
            <a:r>
              <a:rPr lang="en-US" sz="2400" dirty="0"/>
              <a:t>Draw a sample of liquor using the proof stick and check that no small crystals are </a:t>
            </a:r>
            <a:r>
              <a:rPr lang="en-US" sz="2400" dirty="0" smtClean="0"/>
              <a:t>present.</a:t>
            </a:r>
            <a:endParaRPr lang="en-US" sz="2400" dirty="0"/>
          </a:p>
          <a:p>
            <a:pPr lvl="0"/>
            <a:r>
              <a:rPr lang="en-US" sz="2400" dirty="0"/>
              <a:t>Allow the liquor to boil so that its concentration increases. </a:t>
            </a:r>
          </a:p>
        </p:txBody>
      </p:sp>
    </p:spTree>
    <p:extLst>
      <p:ext uri="{BB962C8B-B14F-4D97-AF65-F5344CB8AC3E}">
        <p14:creationId xmlns:p14="http://schemas.microsoft.com/office/powerpoint/2010/main" val="1098409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 </a:t>
            </a:r>
            <a:endParaRPr lang="en-US" sz="2400" b="1" dirty="0"/>
          </a:p>
          <a:p>
            <a:pPr lvl="0"/>
            <a:r>
              <a:rPr lang="en-US" sz="2400" dirty="0"/>
              <a:t>C</a:t>
            </a:r>
            <a:r>
              <a:rPr lang="en-US" sz="2400" dirty="0" smtClean="0"/>
              <a:t>onductivity </a:t>
            </a:r>
            <a:r>
              <a:rPr lang="en-US" sz="2400" dirty="0"/>
              <a:t>decreases indicating increasing concentration due to evaporation during boiling. </a:t>
            </a:r>
            <a:endParaRPr lang="en-US" sz="2400" dirty="0" smtClean="0"/>
          </a:p>
          <a:p>
            <a:pPr lvl="0"/>
            <a:r>
              <a:rPr lang="en-US" sz="2400" dirty="0" smtClean="0"/>
              <a:t>The </a:t>
            </a:r>
            <a:r>
              <a:rPr lang="en-US" sz="2400" dirty="0"/>
              <a:t>conductivity should be such that it indicates that the liquor has a supersaturation co-efficient of 1.30 and is within the metastable zone for a purity of 75%.</a:t>
            </a:r>
          </a:p>
          <a:p>
            <a:pPr lvl="0"/>
            <a:r>
              <a:rPr lang="en-US" sz="2400" dirty="0"/>
              <a:t>W</a:t>
            </a:r>
            <a:r>
              <a:rPr lang="en-US" sz="2400" dirty="0" smtClean="0"/>
              <a:t>ater </a:t>
            </a:r>
            <a:r>
              <a:rPr lang="en-US" sz="2400" dirty="0"/>
              <a:t>feed is opened so that the addition of water just counter-balances the rate of evaporation.</a:t>
            </a:r>
          </a:p>
          <a:p>
            <a:pPr lvl="0"/>
            <a:r>
              <a:rPr lang="en-US" sz="2400" dirty="0"/>
              <a:t>When the reading is steady at the desired conductivity value (i.e. the metastable zone), the predetermined quantity of slurry is added through the funnel on the side of the pan. </a:t>
            </a:r>
            <a:endParaRPr lang="en-US" sz="2400" dirty="0" smtClean="0"/>
          </a:p>
          <a:p>
            <a:pPr lvl="0"/>
            <a:r>
              <a:rPr lang="en-US" sz="2400" dirty="0" smtClean="0"/>
              <a:t>Slurry </a:t>
            </a:r>
            <a:r>
              <a:rPr lang="en-US" sz="2400" dirty="0"/>
              <a:t>is </a:t>
            </a:r>
            <a:r>
              <a:rPr lang="en-US" sz="2400" dirty="0" smtClean="0"/>
              <a:t>added.</a:t>
            </a:r>
            <a:endParaRPr lang="en-US" sz="2400" dirty="0"/>
          </a:p>
        </p:txBody>
      </p:sp>
    </p:spTree>
    <p:extLst>
      <p:ext uri="{BB962C8B-B14F-4D97-AF65-F5344CB8AC3E}">
        <p14:creationId xmlns:p14="http://schemas.microsoft.com/office/powerpoint/2010/main" val="4028866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 </a:t>
            </a:r>
            <a:endParaRPr lang="en-US" sz="2400" b="1" dirty="0"/>
          </a:p>
          <a:p>
            <a:r>
              <a:rPr lang="en-US" sz="2400" dirty="0" smtClean="0"/>
              <a:t>Crystals </a:t>
            </a:r>
            <a:r>
              <a:rPr lang="en-US" sz="2400" dirty="0"/>
              <a:t>at this stage are microscopic and very widely dispersed, so that that local rises in supersaturation can easily occur with an excessive evaporation rate. </a:t>
            </a:r>
            <a:endParaRPr lang="en-US" sz="2400" dirty="0" smtClean="0"/>
          </a:p>
          <a:p>
            <a:r>
              <a:rPr lang="en-US" sz="2400" dirty="0" smtClean="0"/>
              <a:t>These </a:t>
            </a:r>
            <a:r>
              <a:rPr lang="en-US" sz="2400" dirty="0"/>
              <a:t>local rises in supersaturation can be ascribed mainly to the greater diffusion paths of the sucrose molecules because of the sucrose crystals being so widely dispersed. </a:t>
            </a:r>
            <a:endParaRPr lang="en-US" sz="2400" dirty="0" smtClean="0"/>
          </a:p>
          <a:p>
            <a:r>
              <a:rPr lang="en-US" sz="2400" dirty="0" smtClean="0"/>
              <a:t>For </a:t>
            </a:r>
            <a:r>
              <a:rPr lang="en-US" sz="2400" dirty="0"/>
              <a:t>this reason it is </a:t>
            </a:r>
            <a:r>
              <a:rPr lang="en-ZA" sz="2400" dirty="0"/>
              <a:t>endeavoured</a:t>
            </a:r>
            <a:r>
              <a:rPr lang="en-US" sz="2400" dirty="0"/>
              <a:t> to grow the crystals so that they </a:t>
            </a:r>
            <a:r>
              <a:rPr lang="en-US" sz="2400" dirty="0" smtClean="0"/>
              <a:t>practically </a:t>
            </a:r>
            <a:r>
              <a:rPr lang="en-US" sz="2400" dirty="0"/>
              <a:t>fill the spaces occupied by the syrup or mother liquor before the volume of the </a:t>
            </a:r>
            <a:r>
              <a:rPr lang="en-US" sz="2400" dirty="0" err="1"/>
              <a:t>massecuite</a:t>
            </a:r>
            <a:r>
              <a:rPr lang="en-US" sz="2400" dirty="0"/>
              <a:t> its increased</a:t>
            </a:r>
            <a:r>
              <a:rPr lang="en-US" sz="2400" dirty="0" smtClean="0"/>
              <a:t>.</a:t>
            </a:r>
            <a:endParaRPr lang="en-US" sz="2400" dirty="0"/>
          </a:p>
        </p:txBody>
      </p:sp>
    </p:spTree>
    <p:extLst>
      <p:ext uri="{BB962C8B-B14F-4D97-AF65-F5344CB8AC3E}">
        <p14:creationId xmlns:p14="http://schemas.microsoft.com/office/powerpoint/2010/main" val="15412290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 </a:t>
            </a:r>
            <a:endParaRPr lang="en-US" sz="2400" b="1" dirty="0"/>
          </a:p>
          <a:p>
            <a:pPr lvl="0"/>
            <a:r>
              <a:rPr lang="en-US" sz="2400" dirty="0" smtClean="0"/>
              <a:t>At </a:t>
            </a:r>
            <a:r>
              <a:rPr lang="en-US" sz="2400" dirty="0"/>
              <a:t>this concentration the crystals present in the pan will grow and become larger while the total volume of liquid remains the same. </a:t>
            </a:r>
            <a:endParaRPr lang="en-US" sz="2400" dirty="0" smtClean="0"/>
          </a:p>
          <a:p>
            <a:pPr lvl="0"/>
            <a:r>
              <a:rPr lang="en-US" sz="2400" dirty="0" smtClean="0"/>
              <a:t>This </a:t>
            </a:r>
            <a:r>
              <a:rPr lang="en-US" sz="2400" dirty="0"/>
              <a:t>reduces the distance between crystals. </a:t>
            </a:r>
            <a:endParaRPr lang="en-US" sz="2400" dirty="0" smtClean="0"/>
          </a:p>
          <a:p>
            <a:pPr lvl="0"/>
            <a:r>
              <a:rPr lang="en-US" sz="2400" dirty="0" smtClean="0"/>
              <a:t>This </a:t>
            </a:r>
            <a:r>
              <a:rPr lang="en-US" sz="2400" dirty="0"/>
              <a:t>step is called “bringing together” and is very critical in pan boiling. </a:t>
            </a:r>
            <a:endParaRPr lang="en-US" sz="2400" dirty="0" smtClean="0"/>
          </a:p>
          <a:p>
            <a:pPr lvl="0"/>
            <a:r>
              <a:rPr lang="en-US" sz="2400" dirty="0" smtClean="0"/>
              <a:t>It </a:t>
            </a:r>
            <a:r>
              <a:rPr lang="en-US" sz="2400" dirty="0"/>
              <a:t>must be well done so that, before going on to the next step, the crystal content has increased to a high level which can be assessed visually.</a:t>
            </a:r>
          </a:p>
        </p:txBody>
      </p:sp>
    </p:spTree>
    <p:extLst>
      <p:ext uri="{BB962C8B-B14F-4D97-AF65-F5344CB8AC3E}">
        <p14:creationId xmlns:p14="http://schemas.microsoft.com/office/powerpoint/2010/main" val="2249646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 </a:t>
            </a:r>
            <a:endParaRPr lang="en-US" sz="24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2218848"/>
            <a:ext cx="6768752" cy="3848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1219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a:t>
            </a:r>
          </a:p>
          <a:p>
            <a:r>
              <a:rPr lang="en-US" sz="2400" dirty="0"/>
              <a:t>Bringing the grain together takes place from E to F. </a:t>
            </a:r>
            <a:endParaRPr lang="en-US" sz="2400" dirty="0" smtClean="0"/>
          </a:p>
          <a:p>
            <a:r>
              <a:rPr lang="en-US" sz="2400" dirty="0" smtClean="0"/>
              <a:t>The </a:t>
            </a:r>
            <a:r>
              <a:rPr lang="en-US" sz="2400" dirty="0"/>
              <a:t>level of supersaturation is controlled by careful boiling, supplying sufficient water to replace the water being evaporated. </a:t>
            </a:r>
            <a:endParaRPr lang="en-US" sz="2400" dirty="0" smtClean="0"/>
          </a:p>
          <a:p>
            <a:r>
              <a:rPr lang="en-US" sz="2400" dirty="0" smtClean="0"/>
              <a:t>Steam </a:t>
            </a:r>
            <a:r>
              <a:rPr lang="en-US" sz="2400" dirty="0"/>
              <a:t>supply is also kept constant. </a:t>
            </a:r>
            <a:endParaRPr lang="en-US" sz="2400" dirty="0" smtClean="0"/>
          </a:p>
          <a:p>
            <a:r>
              <a:rPr lang="en-US" sz="2400" dirty="0" smtClean="0"/>
              <a:t>This </a:t>
            </a:r>
            <a:r>
              <a:rPr lang="en-US" sz="2400" dirty="0"/>
              <a:t>boiling is merely to ensure circulation so that each grain is presented with fresh liquor. </a:t>
            </a:r>
            <a:endParaRPr lang="en-US" sz="2400" dirty="0" smtClean="0"/>
          </a:p>
          <a:p>
            <a:r>
              <a:rPr lang="en-US" sz="2400" dirty="0" smtClean="0"/>
              <a:t>Bringing </a:t>
            </a:r>
            <a:r>
              <a:rPr lang="en-US" sz="2400" dirty="0"/>
              <a:t>the grain together may take ½ to 1 hour.</a:t>
            </a:r>
          </a:p>
          <a:p>
            <a:r>
              <a:rPr lang="en-US" sz="2400" dirty="0"/>
              <a:t>Diffusion of the sucrose molecule is improved by the crystals contacting each other and replacing the exhausted layers of mother liquor around the crystal with fresh liquor</a:t>
            </a:r>
            <a:r>
              <a:rPr lang="en-US" sz="2400" dirty="0" smtClean="0"/>
              <a:t>.</a:t>
            </a:r>
            <a:endParaRPr lang="en-US" sz="2400" dirty="0"/>
          </a:p>
        </p:txBody>
      </p:sp>
    </p:spTree>
    <p:extLst>
      <p:ext uri="{BB962C8B-B14F-4D97-AF65-F5344CB8AC3E}">
        <p14:creationId xmlns:p14="http://schemas.microsoft.com/office/powerpoint/2010/main" val="30776803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400" b="1" dirty="0"/>
              <a:t>How to grain the </a:t>
            </a:r>
            <a:r>
              <a:rPr lang="en-US" sz="2400" b="1" dirty="0" smtClean="0"/>
              <a:t>pan (cont.)</a:t>
            </a:r>
          </a:p>
          <a:p>
            <a:pPr>
              <a:spcBef>
                <a:spcPts val="0"/>
              </a:spcBef>
            </a:pPr>
            <a:r>
              <a:rPr lang="en-US" sz="2200" dirty="0" smtClean="0"/>
              <a:t>Diffusion </a:t>
            </a:r>
            <a:r>
              <a:rPr lang="en-US" sz="2200" dirty="0"/>
              <a:t>rate in high purity </a:t>
            </a:r>
            <a:r>
              <a:rPr lang="en-US" sz="2200" dirty="0" err="1"/>
              <a:t>boilings</a:t>
            </a:r>
            <a:r>
              <a:rPr lang="en-US" sz="2200" dirty="0"/>
              <a:t> can be increased by raising the temperature by reducing the vacuum. </a:t>
            </a:r>
            <a:endParaRPr lang="en-US" sz="2200" dirty="0" smtClean="0"/>
          </a:p>
          <a:p>
            <a:pPr>
              <a:spcBef>
                <a:spcPts val="0"/>
              </a:spcBef>
            </a:pPr>
            <a:r>
              <a:rPr lang="en-US" sz="2200" dirty="0" smtClean="0"/>
              <a:t>Increasing </a:t>
            </a:r>
            <a:r>
              <a:rPr lang="en-US" sz="2200" dirty="0"/>
              <a:t>the temperature will:</a:t>
            </a:r>
          </a:p>
          <a:p>
            <a:pPr lvl="1">
              <a:spcBef>
                <a:spcPts val="0"/>
              </a:spcBef>
            </a:pPr>
            <a:r>
              <a:rPr lang="en-US" sz="2000" dirty="0"/>
              <a:t>Lower the supersaturation</a:t>
            </a:r>
          </a:p>
          <a:p>
            <a:pPr lvl="1">
              <a:spcBef>
                <a:spcPts val="0"/>
              </a:spcBef>
            </a:pPr>
            <a:r>
              <a:rPr lang="en-US" sz="2000" dirty="0"/>
              <a:t>Increase the crystallization rate</a:t>
            </a:r>
          </a:p>
          <a:p>
            <a:pPr lvl="1">
              <a:spcBef>
                <a:spcPts val="0"/>
              </a:spcBef>
            </a:pPr>
            <a:r>
              <a:rPr lang="en-US" sz="2000" dirty="0"/>
              <a:t>Reduce the viscosity</a:t>
            </a:r>
          </a:p>
          <a:p>
            <a:pPr lvl="1">
              <a:spcBef>
                <a:spcPts val="0"/>
              </a:spcBef>
            </a:pPr>
            <a:r>
              <a:rPr lang="en-US" sz="2000" dirty="0"/>
              <a:t>Increase the mobility</a:t>
            </a:r>
          </a:p>
          <a:p>
            <a:pPr>
              <a:spcBef>
                <a:spcPts val="0"/>
              </a:spcBef>
            </a:pPr>
            <a:r>
              <a:rPr lang="en-US" sz="2200" dirty="0"/>
              <a:t>This should not be done with low purity </a:t>
            </a:r>
            <a:r>
              <a:rPr lang="en-US" sz="2200" dirty="0" err="1"/>
              <a:t>massecuites</a:t>
            </a:r>
            <a:r>
              <a:rPr lang="en-US" sz="2200" dirty="0"/>
              <a:t> due to the risk of reducing sugar decomposition at high temperatures.</a:t>
            </a:r>
          </a:p>
          <a:p>
            <a:pPr lvl="0">
              <a:spcBef>
                <a:spcPts val="0"/>
              </a:spcBef>
            </a:pPr>
            <a:r>
              <a:rPr lang="en-US" sz="2200" dirty="0"/>
              <a:t>When bringing together is complete the water feed is shut off (at F) and the pan feed valve opened (syrup/molasses).</a:t>
            </a:r>
          </a:p>
          <a:p>
            <a:pPr>
              <a:spcBef>
                <a:spcPts val="0"/>
              </a:spcBef>
            </a:pPr>
            <a:r>
              <a:rPr lang="en-US" sz="2200" dirty="0"/>
              <a:t>From F to G the grain is grown and the pan gradually fills up to the strike level at which stage the pan feed is shut off (at G).</a:t>
            </a:r>
            <a:r>
              <a:rPr lang="en-US" sz="2200" b="1" dirty="0" smtClean="0"/>
              <a:t> </a:t>
            </a:r>
            <a:endParaRPr lang="en-US" sz="2200" b="1" dirty="0"/>
          </a:p>
        </p:txBody>
      </p:sp>
    </p:spTree>
    <p:extLst>
      <p:ext uri="{BB962C8B-B14F-4D97-AF65-F5344CB8AC3E}">
        <p14:creationId xmlns:p14="http://schemas.microsoft.com/office/powerpoint/2010/main" val="13840725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a:t>
            </a:r>
          </a:p>
          <a:p>
            <a:r>
              <a:rPr lang="en-US" sz="2400" dirty="0"/>
              <a:t>Under ideal conditions the liquor feed (syrup/molasses) should be fed into the pan continuously. </a:t>
            </a:r>
            <a:endParaRPr lang="en-US" sz="2400" dirty="0" smtClean="0"/>
          </a:p>
          <a:p>
            <a:r>
              <a:rPr lang="en-US" sz="2400" dirty="0" smtClean="0"/>
              <a:t>If </a:t>
            </a:r>
            <a:r>
              <a:rPr lang="en-US" sz="2400" dirty="0"/>
              <a:t>this is not possible it is better to give short regular feeds rather than long ones. </a:t>
            </a:r>
            <a:endParaRPr lang="en-US" sz="2400" dirty="0" smtClean="0"/>
          </a:p>
          <a:p>
            <a:r>
              <a:rPr lang="en-US" sz="2400" dirty="0" smtClean="0"/>
              <a:t>Shorter</a:t>
            </a:r>
            <a:r>
              <a:rPr lang="en-US" sz="2400" dirty="0"/>
              <a:t>, more regular feed, will not cause such a big change in supersaturation</a:t>
            </a:r>
            <a:r>
              <a:rPr lang="en-US" sz="2400" dirty="0" smtClean="0"/>
              <a:t>.</a:t>
            </a:r>
          </a:p>
          <a:p>
            <a:r>
              <a:rPr lang="en-US" sz="2400" dirty="0"/>
              <a:t>From F to G the seed </a:t>
            </a:r>
            <a:r>
              <a:rPr lang="en-US" sz="2400" dirty="0" err="1"/>
              <a:t>massecuite</a:t>
            </a:r>
            <a:r>
              <a:rPr lang="en-US" sz="2400" dirty="0"/>
              <a:t> is grown. </a:t>
            </a:r>
            <a:endParaRPr lang="en-US" sz="2400" dirty="0" smtClean="0"/>
          </a:p>
          <a:p>
            <a:r>
              <a:rPr lang="en-US" sz="2400" dirty="0" smtClean="0"/>
              <a:t>Since </a:t>
            </a:r>
            <a:r>
              <a:rPr lang="en-US" sz="2400" dirty="0"/>
              <a:t>the crystals grow because of sucrose deposition from the mother liquor; the impurities remain and accumulate in liquor. </a:t>
            </a:r>
            <a:endParaRPr lang="en-US" sz="2400" dirty="0" smtClean="0"/>
          </a:p>
          <a:p>
            <a:r>
              <a:rPr lang="en-US" sz="2400" dirty="0" smtClean="0"/>
              <a:t>The </a:t>
            </a:r>
            <a:r>
              <a:rPr lang="en-US" sz="2400" dirty="0"/>
              <a:t>purity of the liquor is thus decreased. </a:t>
            </a:r>
            <a:endParaRPr lang="en-US" sz="2400" dirty="0" smtClean="0"/>
          </a:p>
        </p:txBody>
      </p:sp>
    </p:spTree>
    <p:extLst>
      <p:ext uri="{BB962C8B-B14F-4D97-AF65-F5344CB8AC3E}">
        <p14:creationId xmlns:p14="http://schemas.microsoft.com/office/powerpoint/2010/main" val="3414349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a:t>How to grain the </a:t>
            </a:r>
            <a:r>
              <a:rPr lang="en-US" sz="2400" b="1" dirty="0" smtClean="0"/>
              <a:t>pan (cont.)</a:t>
            </a:r>
          </a:p>
          <a:p>
            <a:r>
              <a:rPr lang="en-US" sz="2400" dirty="0" smtClean="0"/>
              <a:t>As </a:t>
            </a:r>
            <a:r>
              <a:rPr lang="en-US" sz="2400" dirty="0"/>
              <a:t>mentioned before, this decrease in purity increases the solubility of the sucrose. </a:t>
            </a:r>
            <a:endParaRPr lang="en-US" sz="2400" dirty="0" smtClean="0"/>
          </a:p>
          <a:p>
            <a:r>
              <a:rPr lang="en-US" sz="2400" dirty="0" smtClean="0"/>
              <a:t>To </a:t>
            </a:r>
            <a:r>
              <a:rPr lang="en-US" sz="2400" dirty="0"/>
              <a:t>maintain the liquor in the metastable zone, i.e. to maintain the correct supersaturation coefficient the concentration of the liquor (Brix) must be increased, hence the decrease in conductivity.</a:t>
            </a:r>
          </a:p>
          <a:p>
            <a:r>
              <a:rPr lang="en-US" sz="2400" dirty="0"/>
              <a:t>Furthermore, when growing the crystals and keeping the supersaturation of the mother liquor constant (1.3), the conductivity will also naturally decrease due to the changed ratio of crystal volume to mother liquor volume</a:t>
            </a:r>
            <a:r>
              <a:rPr lang="en-US" sz="2400" dirty="0" smtClean="0"/>
              <a:t>.</a:t>
            </a:r>
            <a:endParaRPr lang="en-US" sz="2400" dirty="0"/>
          </a:p>
        </p:txBody>
      </p:sp>
    </p:spTree>
    <p:extLst>
      <p:ext uri="{BB962C8B-B14F-4D97-AF65-F5344CB8AC3E}">
        <p14:creationId xmlns:p14="http://schemas.microsoft.com/office/powerpoint/2010/main" val="10161000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400" b="1" dirty="0"/>
              <a:t>How to grain the </a:t>
            </a:r>
            <a:r>
              <a:rPr lang="en-US" sz="2400" b="1" dirty="0" smtClean="0"/>
              <a:t>pan (cont.)</a:t>
            </a:r>
          </a:p>
          <a:p>
            <a:pPr>
              <a:spcBef>
                <a:spcPts val="0"/>
              </a:spcBef>
            </a:pPr>
            <a:r>
              <a:rPr lang="en-US" sz="2000" dirty="0" smtClean="0"/>
              <a:t>Depending </a:t>
            </a:r>
            <a:r>
              <a:rPr lang="en-US" sz="2000" dirty="0"/>
              <a:t>on conditions in the pan, the feed during the growing phase can be syrup/molasses, a mixture of syrup/molasses and </a:t>
            </a:r>
            <a:r>
              <a:rPr lang="en-US" sz="2000" dirty="0" err="1"/>
              <a:t>sweetwater</a:t>
            </a:r>
            <a:r>
              <a:rPr lang="en-US" sz="2000" dirty="0"/>
              <a:t> alone</a:t>
            </a:r>
            <a:r>
              <a:rPr lang="en-US" sz="2000" dirty="0" smtClean="0"/>
              <a:t>.</a:t>
            </a:r>
          </a:p>
          <a:p>
            <a:pPr>
              <a:spcBef>
                <a:spcPts val="0"/>
              </a:spcBef>
            </a:pPr>
            <a:r>
              <a:rPr lang="en-US" sz="2000" dirty="0"/>
              <a:t>The pan now contains a mixture of small partially grown crystals and mother liquor known as SEED because it will be used to start off </a:t>
            </a:r>
            <a:r>
              <a:rPr lang="en-US" sz="2000" dirty="0" err="1"/>
              <a:t>massecuite</a:t>
            </a:r>
            <a:r>
              <a:rPr lang="en-US" sz="2000" dirty="0"/>
              <a:t> boiling proper.</a:t>
            </a:r>
          </a:p>
          <a:p>
            <a:pPr>
              <a:spcBef>
                <a:spcPts val="0"/>
              </a:spcBef>
            </a:pPr>
            <a:r>
              <a:rPr lang="en-US" sz="2000" dirty="0"/>
              <a:t>At this stage:</a:t>
            </a:r>
          </a:p>
          <a:p>
            <a:pPr lvl="1">
              <a:spcBef>
                <a:spcPts val="0"/>
              </a:spcBef>
            </a:pPr>
            <a:r>
              <a:rPr lang="en-US" sz="1800" dirty="0"/>
              <a:t>Steam to the </a:t>
            </a:r>
            <a:r>
              <a:rPr lang="en-US" sz="1800" dirty="0" err="1"/>
              <a:t>calandria</a:t>
            </a:r>
            <a:r>
              <a:rPr lang="en-US" sz="1800" dirty="0"/>
              <a:t> is shut off</a:t>
            </a:r>
          </a:p>
          <a:p>
            <a:pPr lvl="1">
              <a:spcBef>
                <a:spcPts val="0"/>
              </a:spcBef>
            </a:pPr>
            <a:r>
              <a:rPr lang="en-US" sz="1800" dirty="0"/>
              <a:t>Water to the condenser is stopped</a:t>
            </a:r>
          </a:p>
          <a:p>
            <a:pPr lvl="1">
              <a:spcBef>
                <a:spcPts val="0"/>
              </a:spcBef>
            </a:pPr>
            <a:r>
              <a:rPr lang="en-US" sz="1800" dirty="0"/>
              <a:t>The vacuum valve is closed</a:t>
            </a:r>
          </a:p>
          <a:p>
            <a:pPr lvl="1">
              <a:spcBef>
                <a:spcPts val="0"/>
              </a:spcBef>
            </a:pPr>
            <a:r>
              <a:rPr lang="en-US" sz="1800" dirty="0"/>
              <a:t>The vacuum is broken.</a:t>
            </a:r>
          </a:p>
          <a:p>
            <a:pPr>
              <a:spcBef>
                <a:spcPts val="0"/>
              </a:spcBef>
            </a:pPr>
            <a:r>
              <a:rPr lang="en-US" sz="2000" dirty="0"/>
              <a:t>The seed may then be transferred to the seed tank (using vacuum on the seed tank) or part may be transferred to another pan to start up a new boiling.</a:t>
            </a:r>
          </a:p>
          <a:p>
            <a:pPr>
              <a:spcBef>
                <a:spcPts val="0"/>
              </a:spcBef>
            </a:pPr>
            <a:r>
              <a:rPr lang="en-US" sz="2000" dirty="0"/>
              <a:t>It is very important to note that the increase of brix during the boiling stage of a seed </a:t>
            </a:r>
            <a:r>
              <a:rPr lang="en-US" sz="2000" dirty="0" err="1"/>
              <a:t>massecuite</a:t>
            </a:r>
            <a:r>
              <a:rPr lang="en-US" sz="2000" dirty="0"/>
              <a:t> is very slight</a:t>
            </a:r>
            <a:r>
              <a:rPr lang="en-US" sz="2000" dirty="0" smtClean="0"/>
              <a:t>.</a:t>
            </a:r>
            <a:endParaRPr lang="en-US" sz="2000" dirty="0"/>
          </a:p>
        </p:txBody>
      </p:sp>
    </p:spTree>
    <p:extLst>
      <p:ext uri="{BB962C8B-B14F-4D97-AF65-F5344CB8AC3E}">
        <p14:creationId xmlns:p14="http://schemas.microsoft.com/office/powerpoint/2010/main" val="2020842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 Formation</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a:bodyPr>
          <a:lstStyle/>
          <a:p>
            <a:r>
              <a:rPr lang="en-US" dirty="0" smtClean="0"/>
              <a:t>Three basic methods of grain formation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2385421"/>
            <a:ext cx="4824784" cy="39500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400" b="1" dirty="0"/>
              <a:t>How to grain the </a:t>
            </a:r>
            <a:r>
              <a:rPr lang="en-US" sz="2400" b="1" dirty="0" smtClean="0"/>
              <a:t>pan (cont.)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152086"/>
            <a:ext cx="6696744" cy="3857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69684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400" b="1" dirty="0"/>
              <a:t>How to grain the </a:t>
            </a:r>
            <a:r>
              <a:rPr lang="en-US" sz="2400" b="1" dirty="0" smtClean="0"/>
              <a:t>pan (cont.)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348880"/>
            <a:ext cx="6696744" cy="371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84263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Control of Super Saturation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2200" dirty="0"/>
              <a:t>For effective pan boiling it is essential that the vacuum remains constant throughout the boiling process. </a:t>
            </a:r>
            <a:endParaRPr lang="en-US" sz="2200" dirty="0" smtClean="0"/>
          </a:p>
          <a:p>
            <a:r>
              <a:rPr lang="en-US" sz="2200" dirty="0" smtClean="0"/>
              <a:t>Tampering </a:t>
            </a:r>
            <a:r>
              <a:rPr lang="en-US" sz="2200" dirty="0"/>
              <a:t>with the vacuum can easily cause fluctuations in supersaturation that can cause grain to dissolve or false grain to form.</a:t>
            </a:r>
          </a:p>
          <a:p>
            <a:r>
              <a:rPr lang="en-US" sz="2200" dirty="0"/>
              <a:t>When the vacuum remains constant the temperature and hence the total rate of evaporation of water </a:t>
            </a:r>
            <a:r>
              <a:rPr lang="en-ZA" sz="2200" dirty="0"/>
              <a:t>vapour</a:t>
            </a:r>
            <a:r>
              <a:rPr lang="en-US" sz="2200" dirty="0"/>
              <a:t> from the </a:t>
            </a:r>
            <a:r>
              <a:rPr lang="en-US" sz="2200" dirty="0" err="1"/>
              <a:t>massecuite</a:t>
            </a:r>
            <a:r>
              <a:rPr lang="en-US" sz="2200" dirty="0"/>
              <a:t> remains constant.</a:t>
            </a:r>
          </a:p>
          <a:p>
            <a:r>
              <a:rPr lang="en-US" sz="2200" dirty="0"/>
              <a:t>How is the rate of evaporation controlled?</a:t>
            </a:r>
          </a:p>
          <a:p>
            <a:r>
              <a:rPr lang="en-US" sz="2200" dirty="0"/>
              <a:t>The rate of evaporation is controlled by varying the amount of water that is available for evaporation. </a:t>
            </a:r>
            <a:endParaRPr lang="en-US" sz="2200" dirty="0" smtClean="0"/>
          </a:p>
          <a:p>
            <a:r>
              <a:rPr lang="en-US" sz="2200" dirty="0" smtClean="0"/>
              <a:t>This </a:t>
            </a:r>
            <a:r>
              <a:rPr lang="en-US" sz="2200" dirty="0"/>
              <a:t>is done by varying the amount of water fed by varying the amount of syrup/molasses feed supplied to the pan</a:t>
            </a:r>
            <a:r>
              <a:rPr lang="en-US" sz="2400" dirty="0"/>
              <a:t>.</a:t>
            </a:r>
          </a:p>
        </p:txBody>
      </p:sp>
    </p:spTree>
    <p:extLst>
      <p:ext uri="{BB962C8B-B14F-4D97-AF65-F5344CB8AC3E}">
        <p14:creationId xmlns:p14="http://schemas.microsoft.com/office/powerpoint/2010/main" val="7475321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Control of Super Saturation (cont.)</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000" dirty="0"/>
              <a:t>If we wish to reduce the rate of evaporation from the </a:t>
            </a:r>
            <a:r>
              <a:rPr lang="en-US" sz="2000" dirty="0" err="1"/>
              <a:t>massecuite</a:t>
            </a:r>
            <a:r>
              <a:rPr lang="en-US" sz="2000" dirty="0"/>
              <a:t> in the pan, we can take the following action:</a:t>
            </a:r>
          </a:p>
          <a:p>
            <a:pPr lvl="0"/>
            <a:r>
              <a:rPr lang="en-US" sz="2000" b="1" dirty="0"/>
              <a:t>Add </a:t>
            </a:r>
            <a:r>
              <a:rPr lang="en-US" sz="2000" b="1" dirty="0" smtClean="0"/>
              <a:t>water : </a:t>
            </a:r>
            <a:r>
              <a:rPr lang="en-US" sz="2000" dirty="0" smtClean="0"/>
              <a:t>When </a:t>
            </a:r>
            <a:r>
              <a:rPr lang="en-US" sz="2000" dirty="0"/>
              <a:t>this water is evaporated, the rate at which water is evaporated from the </a:t>
            </a:r>
            <a:r>
              <a:rPr lang="en-US" sz="2000" dirty="0" err="1"/>
              <a:t>massecuite</a:t>
            </a:r>
            <a:r>
              <a:rPr lang="en-US" sz="2000" dirty="0"/>
              <a:t> itself effectively decreases since the total rate of evaporation remains constant.</a:t>
            </a:r>
          </a:p>
          <a:p>
            <a:pPr lvl="0"/>
            <a:r>
              <a:rPr lang="en-US" sz="2000" b="1" dirty="0"/>
              <a:t>Increase the syrup/molasses feed </a:t>
            </a:r>
            <a:r>
              <a:rPr lang="en-US" sz="2000" b="1" dirty="0" smtClean="0"/>
              <a:t>rate : </a:t>
            </a:r>
            <a:r>
              <a:rPr lang="en-US" sz="2000" dirty="0" smtClean="0"/>
              <a:t>The </a:t>
            </a:r>
            <a:r>
              <a:rPr lang="en-US" sz="2000" dirty="0"/>
              <a:t>water present in the feed has the same effect as described above</a:t>
            </a:r>
            <a:r>
              <a:rPr lang="en-US" sz="2000" dirty="0" smtClean="0"/>
              <a:t>.</a:t>
            </a:r>
          </a:p>
          <a:p>
            <a:pPr marL="0" indent="0">
              <a:buNone/>
            </a:pPr>
            <a:r>
              <a:rPr lang="en-US" sz="2000" dirty="0"/>
              <a:t>If we wish to increase the rate of evaporation from the </a:t>
            </a:r>
            <a:r>
              <a:rPr lang="en-US" sz="2000" dirty="0" err="1"/>
              <a:t>massecuite</a:t>
            </a:r>
            <a:r>
              <a:rPr lang="en-US" sz="2000" dirty="0"/>
              <a:t> in the pan, we can take the following action:</a:t>
            </a:r>
          </a:p>
          <a:p>
            <a:pPr lvl="0"/>
            <a:r>
              <a:rPr lang="en-US" sz="2000" b="1" dirty="0"/>
              <a:t>Reduce the water </a:t>
            </a:r>
            <a:r>
              <a:rPr lang="en-US" sz="2000" b="1" dirty="0" smtClean="0"/>
              <a:t>added : </a:t>
            </a:r>
            <a:r>
              <a:rPr lang="en-US" sz="2000" dirty="0" smtClean="0"/>
              <a:t>Since </a:t>
            </a:r>
            <a:r>
              <a:rPr lang="en-US" sz="2000" dirty="0"/>
              <a:t>this is now not available for evaporation, the rate at which water is evaporated from the </a:t>
            </a:r>
            <a:r>
              <a:rPr lang="en-US" sz="2000" dirty="0" err="1"/>
              <a:t>massecuite</a:t>
            </a:r>
            <a:r>
              <a:rPr lang="en-US" sz="2000" dirty="0"/>
              <a:t> itself effectively increases since the total rate of evaporation remains constant.</a:t>
            </a:r>
          </a:p>
          <a:p>
            <a:pPr lvl="0"/>
            <a:r>
              <a:rPr lang="en-US" sz="2000" b="1" dirty="0"/>
              <a:t>Decrease the syrup/molasses feed </a:t>
            </a:r>
            <a:r>
              <a:rPr lang="en-US" sz="2000" b="1" dirty="0" smtClean="0"/>
              <a:t>rate : </a:t>
            </a:r>
            <a:r>
              <a:rPr lang="en-US" sz="2000" dirty="0" smtClean="0"/>
              <a:t>Reducing </a:t>
            </a:r>
            <a:r>
              <a:rPr lang="en-US" sz="2000" dirty="0"/>
              <a:t>the feed reduces the amount of water entering the pan which has the same effect as described above.</a:t>
            </a:r>
          </a:p>
          <a:p>
            <a:pPr lvl="0"/>
            <a:endParaRPr lang="en-US" sz="2400" dirty="0"/>
          </a:p>
        </p:txBody>
      </p:sp>
    </p:spTree>
    <p:extLst>
      <p:ext uri="{BB962C8B-B14F-4D97-AF65-F5344CB8AC3E}">
        <p14:creationId xmlns:p14="http://schemas.microsoft.com/office/powerpoint/2010/main" val="29954302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Control of Super Saturation (cont.)</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2800" dirty="0"/>
              <a:t>When the crystals are small and the absorbing surface is small, water is used to adjust the rate of evaporation. </a:t>
            </a:r>
            <a:endParaRPr lang="en-US" sz="2800" dirty="0" smtClean="0"/>
          </a:p>
          <a:p>
            <a:r>
              <a:rPr lang="en-US" sz="2800" dirty="0" smtClean="0"/>
              <a:t>As </a:t>
            </a:r>
            <a:r>
              <a:rPr lang="en-US" sz="2800" dirty="0"/>
              <a:t>the crystal grows and the absorbing surface increases the water feed is reduced and finally stopped. </a:t>
            </a:r>
            <a:endParaRPr lang="en-US" sz="2800" dirty="0" smtClean="0"/>
          </a:p>
          <a:p>
            <a:r>
              <a:rPr lang="en-US" sz="2800" dirty="0" smtClean="0"/>
              <a:t>The </a:t>
            </a:r>
            <a:r>
              <a:rPr lang="en-US" sz="2800" dirty="0"/>
              <a:t>rate of syrup/molasses feed is then used to control the rate of evaporation.</a:t>
            </a:r>
          </a:p>
        </p:txBody>
      </p:sp>
    </p:spTree>
    <p:extLst>
      <p:ext uri="{BB962C8B-B14F-4D97-AF65-F5344CB8AC3E}">
        <p14:creationId xmlns:p14="http://schemas.microsoft.com/office/powerpoint/2010/main" val="287109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Control of Super Saturation (cont.)</a:t>
            </a:r>
            <a:endParaRPr lang="en-ZA" sz="4400" dirty="0"/>
          </a:p>
        </p:txBody>
      </p:sp>
      <p:sp>
        <p:nvSpPr>
          <p:cNvPr id="5" name="Content Placeholder 2"/>
          <p:cNvSpPr>
            <a:spLocks noGrp="1"/>
          </p:cNvSpPr>
          <p:nvPr>
            <p:ph idx="1"/>
          </p:nvPr>
        </p:nvSpPr>
        <p:spPr>
          <a:xfrm>
            <a:off x="323528" y="1600200"/>
            <a:ext cx="8496944" cy="5141168"/>
          </a:xfrm>
          <a:solidFill>
            <a:schemeClr val="bg1">
              <a:lumMod val="95000"/>
              <a:alpha val="75000"/>
            </a:schemeClr>
          </a:solidFill>
          <a:scene3d>
            <a:camera prst="orthographicFront"/>
            <a:lightRig rig="threePt" dir="t"/>
          </a:scene3d>
          <a:sp3d>
            <a:bevelT/>
          </a:sp3d>
        </p:spPr>
        <p:txBody>
          <a:bodyPr>
            <a:normAutofit fontScale="62500" lnSpcReduction="20000"/>
          </a:bodyPr>
          <a:lstStyle/>
          <a:p>
            <a:pPr marL="0" indent="0">
              <a:buNone/>
            </a:pPr>
            <a:r>
              <a:rPr lang="en-US" sz="3800" dirty="0"/>
              <a:t>Should the evaporation rate prove excessive, causing the supersaturation to rise to a dangerous level, remedial action can take the form of the following:</a:t>
            </a:r>
          </a:p>
          <a:p>
            <a:r>
              <a:rPr lang="en-US" dirty="0"/>
              <a:t>Feeding water to the pan to maintain an acceptable level of supersaturation. This water, known as movement water, can be reduced as the crystal surface increases, and finally closed off. This procedure is widely used in many countries and is advantageous in as far as there is no disturbance of the vacuum. The amount of  water required is generally insignificant.</a:t>
            </a:r>
          </a:p>
          <a:p>
            <a:r>
              <a:rPr lang="en-US" dirty="0"/>
              <a:t>Feeding liquor to the pan to achieve the same results as when adding water.</a:t>
            </a:r>
          </a:p>
          <a:p>
            <a:r>
              <a:rPr lang="en-US" dirty="0"/>
              <a:t>Lowering the vacuum (i.e. increasing the absolute pressure) by approximately 10kPa will raise the temperature by roughly 10,6°C, which will, in turn, lower the level of supersaturation to within that of the metastable zone. Crystal growth will increase ±100% and the evaporation rate will decrease by approximately 1/3.</a:t>
            </a:r>
          </a:p>
          <a:p>
            <a:r>
              <a:rPr lang="en-US" dirty="0"/>
              <a:t>Only reducing the steam supply to the </a:t>
            </a:r>
            <a:r>
              <a:rPr lang="en-US" dirty="0" err="1"/>
              <a:t>calandria</a:t>
            </a:r>
            <a:r>
              <a:rPr lang="en-US" dirty="0"/>
              <a:t> is likely to be the first reaction of the uninformed, as under atmospheric conditions, reduction of heat supply to a boiling solution will reduce the evaporation rate.</a:t>
            </a:r>
          </a:p>
        </p:txBody>
      </p:sp>
    </p:spTree>
    <p:extLst>
      <p:ext uri="{BB962C8B-B14F-4D97-AF65-F5344CB8AC3E}">
        <p14:creationId xmlns:p14="http://schemas.microsoft.com/office/powerpoint/2010/main" val="3292041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Control of Super Saturation (cont.)</a:t>
            </a:r>
            <a:endParaRPr lang="en-ZA" sz="4400" dirty="0"/>
          </a:p>
        </p:txBody>
      </p:sp>
      <p:sp>
        <p:nvSpPr>
          <p:cNvPr id="5" name="Content Placeholder 2"/>
          <p:cNvSpPr>
            <a:spLocks noGrp="1"/>
          </p:cNvSpPr>
          <p:nvPr>
            <p:ph idx="1"/>
          </p:nvPr>
        </p:nvSpPr>
        <p:spPr>
          <a:xfrm>
            <a:off x="395536" y="1628800"/>
            <a:ext cx="8291264" cy="5040560"/>
          </a:xfrm>
          <a:solidFill>
            <a:schemeClr val="bg1">
              <a:lumMod val="95000"/>
              <a:alpha val="75000"/>
            </a:schemeClr>
          </a:solidFill>
          <a:scene3d>
            <a:camera prst="orthographicFront"/>
            <a:lightRig rig="threePt" dir="t"/>
          </a:scene3d>
          <a:sp3d>
            <a:bevelT/>
          </a:sp3d>
        </p:spPr>
        <p:txBody>
          <a:bodyPr>
            <a:noAutofit/>
          </a:bodyPr>
          <a:lstStyle/>
          <a:p>
            <a:r>
              <a:rPr lang="en-US" sz="2400" dirty="0"/>
              <a:t>In the case of a vacuum pan, attempts at lowering the evaporation rate by reducing the steam supply, lowers the production of </a:t>
            </a:r>
            <a:r>
              <a:rPr lang="en-ZA" sz="2400" dirty="0"/>
              <a:t>vapour</a:t>
            </a:r>
            <a:r>
              <a:rPr lang="en-US" sz="2400" dirty="0"/>
              <a:t> thus producing an increase in vacuum due to an increase in the condenser water to </a:t>
            </a:r>
            <a:r>
              <a:rPr lang="en-US" sz="2400" dirty="0" err="1"/>
              <a:t>vapour</a:t>
            </a:r>
            <a:r>
              <a:rPr lang="en-US" sz="2400" dirty="0"/>
              <a:t> ratio. </a:t>
            </a:r>
            <a:endParaRPr lang="en-US" sz="2400" dirty="0" smtClean="0"/>
          </a:p>
          <a:p>
            <a:r>
              <a:rPr lang="en-US" sz="2400" dirty="0" smtClean="0"/>
              <a:t>This </a:t>
            </a:r>
            <a:r>
              <a:rPr lang="en-US" sz="2400" dirty="0"/>
              <a:t>results in a consequent increase in the evaporation rate.</a:t>
            </a:r>
          </a:p>
          <a:p>
            <a:r>
              <a:rPr lang="en-US" sz="2400" dirty="0"/>
              <a:t>To prevent this in practice, when the steam supply/pressure to the </a:t>
            </a:r>
            <a:r>
              <a:rPr lang="en-US" sz="2400" dirty="0" err="1"/>
              <a:t>calandria</a:t>
            </a:r>
            <a:r>
              <a:rPr lang="en-US" sz="2400" dirty="0"/>
              <a:t> drops (or is  reduced) then immediately adjust the condenser water to maintain the normal pressure (vacuum) and boiling temperature which will prevent the supersaturation from rising further.</a:t>
            </a:r>
          </a:p>
          <a:p>
            <a:r>
              <a:rPr lang="en-US" sz="2400" dirty="0"/>
              <a:t>Controlling a pan by varying the steam supply is best left to pans having automating vacuum control installed.</a:t>
            </a:r>
          </a:p>
        </p:txBody>
      </p:sp>
    </p:spTree>
    <p:extLst>
      <p:ext uri="{BB962C8B-B14F-4D97-AF65-F5344CB8AC3E}">
        <p14:creationId xmlns:p14="http://schemas.microsoft.com/office/powerpoint/2010/main" val="2172785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Automatic Vacuum Control</a:t>
            </a:r>
            <a:endParaRPr lang="en-ZA" sz="44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8135545"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05705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Automatic Vacuum Control(cont</a:t>
            </a:r>
            <a:r>
              <a:rPr lang="en-ZA" sz="4400" dirty="0"/>
              <a:t>.)</a:t>
            </a:r>
          </a:p>
        </p:txBody>
      </p:sp>
      <p:sp>
        <p:nvSpPr>
          <p:cNvPr id="5" name="Content Placeholder 2"/>
          <p:cNvSpPr>
            <a:spLocks noGrp="1"/>
          </p:cNvSpPr>
          <p:nvPr>
            <p:ph idx="1"/>
          </p:nvPr>
        </p:nvSpPr>
        <p:spPr>
          <a:xfrm>
            <a:off x="179512" y="1628800"/>
            <a:ext cx="8784976" cy="5112568"/>
          </a:xfrm>
          <a:solidFill>
            <a:schemeClr val="bg1">
              <a:lumMod val="95000"/>
              <a:alpha val="75000"/>
            </a:schemeClr>
          </a:solidFill>
          <a:scene3d>
            <a:camera prst="orthographicFront"/>
            <a:lightRig rig="threePt" dir="t"/>
          </a:scene3d>
          <a:sp3d>
            <a:bevelT/>
          </a:sp3d>
        </p:spPr>
        <p:txBody>
          <a:bodyPr>
            <a:noAutofit/>
          </a:bodyPr>
          <a:lstStyle/>
          <a:p>
            <a:r>
              <a:rPr lang="en-US" sz="2400" dirty="0"/>
              <a:t>The pressure controller senses the vacuum in the pan and adjusts the water control valve accordingly. </a:t>
            </a:r>
            <a:endParaRPr lang="en-US" sz="2400" dirty="0" smtClean="0"/>
          </a:p>
          <a:p>
            <a:r>
              <a:rPr lang="en-US" sz="2400" dirty="0" smtClean="0"/>
              <a:t>With </a:t>
            </a:r>
            <a:r>
              <a:rPr lang="en-US" sz="2400" dirty="0"/>
              <a:t>increasing vacuum (i.e. decrease in absolute pressure) in the pan, the water supply to the condenser is decreased thus decreasing the vacuum (i.e. increasing the absolute pressure) in the pan.</a:t>
            </a:r>
          </a:p>
          <a:p>
            <a:r>
              <a:rPr lang="en-US" sz="2400" dirty="0"/>
              <a:t>This arrangement thus automatically compensates for variations in vacuum should the steam supply to the </a:t>
            </a:r>
            <a:r>
              <a:rPr lang="en-US" sz="2400" dirty="0" err="1"/>
              <a:t>calandria</a:t>
            </a:r>
            <a:r>
              <a:rPr lang="en-US" sz="2400" dirty="0"/>
              <a:t> be changed. </a:t>
            </a:r>
            <a:endParaRPr lang="en-US" sz="2400" dirty="0" smtClean="0"/>
          </a:p>
          <a:p>
            <a:r>
              <a:rPr lang="en-US" sz="2400" dirty="0" smtClean="0"/>
              <a:t>The </a:t>
            </a:r>
            <a:r>
              <a:rPr lang="en-US" sz="2400" dirty="0"/>
              <a:t>controller keeps the vacuum in the pan constant.</a:t>
            </a:r>
          </a:p>
          <a:p>
            <a:r>
              <a:rPr lang="en-US" sz="2400" dirty="0"/>
              <a:t>The pressure controller is supplied with air at 138 </a:t>
            </a:r>
            <a:r>
              <a:rPr lang="en-US" sz="2400" dirty="0" err="1"/>
              <a:t>kPa</a:t>
            </a:r>
            <a:r>
              <a:rPr lang="en-US" sz="2400" dirty="0"/>
              <a:t> and it operates the pneumatic water controlled valve with an air pressure of 21-103 </a:t>
            </a:r>
            <a:r>
              <a:rPr lang="en-US" sz="2400" dirty="0" err="1"/>
              <a:t>kPa</a:t>
            </a:r>
            <a:r>
              <a:rPr lang="en-US" sz="2400" dirty="0"/>
              <a:t>.</a:t>
            </a:r>
            <a:endParaRPr lang="en-US" sz="2400" dirty="0"/>
          </a:p>
        </p:txBody>
      </p:sp>
    </p:spTree>
    <p:extLst>
      <p:ext uri="{BB962C8B-B14F-4D97-AF65-F5344CB8AC3E}">
        <p14:creationId xmlns:p14="http://schemas.microsoft.com/office/powerpoint/2010/main" val="9648023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Boiling of a </a:t>
            </a:r>
            <a:r>
              <a:rPr lang="en-ZA" sz="4400" dirty="0" err="1" smtClean="0"/>
              <a:t>Massecuite</a:t>
            </a:r>
            <a:endParaRPr lang="en-ZA" sz="4400" dirty="0"/>
          </a:p>
        </p:txBody>
      </p:sp>
      <p:sp>
        <p:nvSpPr>
          <p:cNvPr id="5" name="Content Placeholder 2"/>
          <p:cNvSpPr>
            <a:spLocks noGrp="1"/>
          </p:cNvSpPr>
          <p:nvPr>
            <p:ph idx="1"/>
          </p:nvPr>
        </p:nvSpPr>
        <p:spPr>
          <a:xfrm>
            <a:off x="457200" y="1628800"/>
            <a:ext cx="8291264" cy="4968552"/>
          </a:xfrm>
          <a:solidFill>
            <a:schemeClr val="bg1">
              <a:lumMod val="95000"/>
              <a:alpha val="75000"/>
            </a:schemeClr>
          </a:solidFill>
          <a:scene3d>
            <a:camera prst="orthographicFront"/>
            <a:lightRig rig="threePt" dir="t"/>
          </a:scene3d>
          <a:sp3d>
            <a:bevelT/>
          </a:sp3d>
        </p:spPr>
        <p:txBody>
          <a:bodyPr>
            <a:noAutofit/>
          </a:bodyPr>
          <a:lstStyle/>
          <a:p>
            <a:r>
              <a:rPr lang="en-US" sz="2800" dirty="0"/>
              <a:t>S</a:t>
            </a:r>
            <a:r>
              <a:rPr lang="en-US" sz="2800" dirty="0" smtClean="0"/>
              <a:t>tarts </a:t>
            </a:r>
            <a:r>
              <a:rPr lang="en-US" sz="2800" dirty="0"/>
              <a:t>off similarly to graining a pan except that instead of covering the </a:t>
            </a:r>
            <a:r>
              <a:rPr lang="en-US" sz="2800" dirty="0" err="1"/>
              <a:t>calandria</a:t>
            </a:r>
            <a:r>
              <a:rPr lang="en-US" sz="2800" dirty="0"/>
              <a:t> with liquor the pan is filled with seed to a level such that the top tube plate of the </a:t>
            </a:r>
            <a:r>
              <a:rPr lang="en-US" sz="2800" dirty="0" err="1"/>
              <a:t>calandria</a:t>
            </a:r>
            <a:r>
              <a:rPr lang="en-US" sz="2800" dirty="0"/>
              <a:t> is just covered.</a:t>
            </a:r>
          </a:p>
          <a:p>
            <a:r>
              <a:rPr lang="en-US" sz="2800" dirty="0"/>
              <a:t>When the pan is started up it is sometimes necessary to boil it on water initially to bring it together and also dissolve any unwanted tiny crystals which may have formed in the seed tank. </a:t>
            </a:r>
            <a:endParaRPr lang="en-US" sz="2800" dirty="0" smtClean="0"/>
          </a:p>
          <a:p>
            <a:r>
              <a:rPr lang="en-US" sz="2800" dirty="0" smtClean="0"/>
              <a:t>It </a:t>
            </a:r>
            <a:r>
              <a:rPr lang="en-US" sz="2800" dirty="0"/>
              <a:t>is then fed on liquor and the concentration of the mother liquor maintained in the metastable zone so that the crystals grow as the pan level rises</a:t>
            </a:r>
            <a:r>
              <a:rPr lang="en-US" sz="2800" dirty="0" smtClean="0"/>
              <a:t>.</a:t>
            </a:r>
            <a:endParaRPr lang="en-US" sz="2800" dirty="0"/>
          </a:p>
        </p:txBody>
      </p:sp>
    </p:spTree>
    <p:extLst>
      <p:ext uri="{BB962C8B-B14F-4D97-AF65-F5344CB8AC3E}">
        <p14:creationId xmlns:p14="http://schemas.microsoft.com/office/powerpoint/2010/main" val="3147542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The Waiting </a:t>
            </a:r>
            <a:r>
              <a:rPr lang="en-ZA" sz="4800" dirty="0"/>
              <a:t>M</a:t>
            </a:r>
            <a:r>
              <a:rPr lang="en-ZA" sz="4800" dirty="0" smtClean="0"/>
              <a:t>ethod</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a:bodyPr>
          <a:lstStyle/>
          <a:p>
            <a:r>
              <a:rPr lang="en-US" sz="3600" dirty="0"/>
              <a:t>In the labile zone primary nucleation takes place. </a:t>
            </a:r>
            <a:endParaRPr lang="en-US" sz="3600" dirty="0" smtClean="0"/>
          </a:p>
          <a:p>
            <a:r>
              <a:rPr lang="en-US" sz="3600" dirty="0" smtClean="0"/>
              <a:t>The </a:t>
            </a:r>
            <a:r>
              <a:rPr lang="en-US" sz="3600" dirty="0"/>
              <a:t>mother liquor is concentrated into the labile zone and is kept there until sufficient crystals are formed. </a:t>
            </a:r>
            <a:endParaRPr lang="en-US" sz="3600" dirty="0" smtClean="0"/>
          </a:p>
          <a:p>
            <a:r>
              <a:rPr lang="en-US" sz="3600" dirty="0" smtClean="0"/>
              <a:t>The </a:t>
            </a:r>
            <a:r>
              <a:rPr lang="en-US" sz="3600" dirty="0"/>
              <a:t>boiling solution is then diluted into the metastable zone </a:t>
            </a:r>
            <a:endParaRPr lang="en-US" sz="3600" dirty="0" smtClean="0"/>
          </a:p>
          <a:p>
            <a:r>
              <a:rPr lang="en-US" sz="3600" dirty="0" smtClean="0"/>
              <a:t>Kept </a:t>
            </a:r>
            <a:r>
              <a:rPr lang="en-US" sz="3600" dirty="0"/>
              <a:t>there until the end of the strike.</a:t>
            </a:r>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Boiling of a </a:t>
            </a:r>
            <a:r>
              <a:rPr lang="en-ZA" sz="4400" dirty="0" err="1" smtClean="0"/>
              <a:t>Massecuite</a:t>
            </a:r>
            <a:r>
              <a:rPr lang="en-ZA" sz="4400" dirty="0" smtClean="0"/>
              <a:t> (cont.)</a:t>
            </a:r>
            <a:endParaRPr lang="en-ZA" sz="4400" dirty="0"/>
          </a:p>
        </p:txBody>
      </p:sp>
      <p:sp>
        <p:nvSpPr>
          <p:cNvPr id="5" name="Content Placeholder 2"/>
          <p:cNvSpPr>
            <a:spLocks noGrp="1"/>
          </p:cNvSpPr>
          <p:nvPr>
            <p:ph idx="1"/>
          </p:nvPr>
        </p:nvSpPr>
        <p:spPr>
          <a:xfrm>
            <a:off x="457200" y="1628800"/>
            <a:ext cx="8291264" cy="4968552"/>
          </a:xfrm>
          <a:solidFill>
            <a:schemeClr val="bg1">
              <a:lumMod val="95000"/>
              <a:alpha val="75000"/>
            </a:schemeClr>
          </a:solidFill>
          <a:scene3d>
            <a:camera prst="orthographicFront"/>
            <a:lightRig rig="threePt" dir="t"/>
          </a:scene3d>
          <a:sp3d>
            <a:bevelT/>
          </a:sp3d>
        </p:spPr>
        <p:txBody>
          <a:bodyPr>
            <a:noAutofit/>
          </a:bodyPr>
          <a:lstStyle/>
          <a:p>
            <a:r>
              <a:rPr lang="en-US" sz="2800" dirty="0" smtClean="0"/>
              <a:t>When </a:t>
            </a:r>
            <a:r>
              <a:rPr lang="en-US" sz="2800" dirty="0"/>
              <a:t>the pan is full the average size of the sugar crystals can be estimated by observing a sample from the pan proof stick under the microscope.</a:t>
            </a:r>
          </a:p>
          <a:p>
            <a:r>
              <a:rPr lang="en-US" sz="2800" dirty="0"/>
              <a:t>If the size of the crystals is too small the pan can be cut to another pan and the boiling continued. </a:t>
            </a:r>
            <a:endParaRPr lang="en-US" sz="2800" dirty="0" smtClean="0"/>
          </a:p>
          <a:p>
            <a:r>
              <a:rPr lang="en-US" sz="2800" dirty="0" smtClean="0"/>
              <a:t>Cutting </a:t>
            </a:r>
            <a:r>
              <a:rPr lang="en-US" sz="2800" dirty="0"/>
              <a:t>means taking part of the contents of one pan to another. </a:t>
            </a:r>
            <a:endParaRPr lang="en-US" sz="2800" dirty="0" smtClean="0"/>
          </a:p>
          <a:p>
            <a:r>
              <a:rPr lang="en-US" sz="2800" dirty="0" smtClean="0"/>
              <a:t>When </a:t>
            </a:r>
            <a:r>
              <a:rPr lang="en-US" sz="2800" dirty="0"/>
              <a:t>this is done the level of partially boiled </a:t>
            </a:r>
            <a:r>
              <a:rPr lang="en-US" sz="2800" dirty="0" err="1"/>
              <a:t>massecuite</a:t>
            </a:r>
            <a:r>
              <a:rPr lang="en-US" sz="2800" dirty="0"/>
              <a:t> must always cover the top tube plate of the </a:t>
            </a:r>
            <a:r>
              <a:rPr lang="en-US" sz="2800" dirty="0" err="1"/>
              <a:t>calandria</a:t>
            </a:r>
            <a:r>
              <a:rPr lang="en-US" sz="2800" dirty="0"/>
              <a:t> otherwise charring of </a:t>
            </a:r>
            <a:r>
              <a:rPr lang="en-US" sz="2800" dirty="0" err="1"/>
              <a:t>massecuite</a:t>
            </a:r>
            <a:r>
              <a:rPr lang="en-US" sz="2800" dirty="0"/>
              <a:t> may occur when steam is opened to the </a:t>
            </a:r>
            <a:r>
              <a:rPr lang="en-US" sz="2800" dirty="0" err="1"/>
              <a:t>calandria</a:t>
            </a:r>
            <a:r>
              <a:rPr lang="en-US" sz="2800" dirty="0"/>
              <a:t>. </a:t>
            </a:r>
            <a:endParaRPr lang="en-US" sz="2800" dirty="0" smtClean="0"/>
          </a:p>
        </p:txBody>
      </p:sp>
    </p:spTree>
    <p:extLst>
      <p:ext uri="{BB962C8B-B14F-4D97-AF65-F5344CB8AC3E}">
        <p14:creationId xmlns:p14="http://schemas.microsoft.com/office/powerpoint/2010/main" val="1669441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Boiling of a </a:t>
            </a:r>
            <a:r>
              <a:rPr lang="en-ZA" sz="4400" dirty="0" err="1" smtClean="0"/>
              <a:t>Massecuite</a:t>
            </a:r>
            <a:r>
              <a:rPr lang="en-ZA" sz="4400" dirty="0" smtClean="0"/>
              <a:t> (cont.)</a:t>
            </a:r>
            <a:endParaRPr lang="en-ZA" sz="4400" dirty="0"/>
          </a:p>
        </p:txBody>
      </p:sp>
      <p:sp>
        <p:nvSpPr>
          <p:cNvPr id="5" name="Content Placeholder 2"/>
          <p:cNvSpPr>
            <a:spLocks noGrp="1"/>
          </p:cNvSpPr>
          <p:nvPr>
            <p:ph idx="1"/>
          </p:nvPr>
        </p:nvSpPr>
        <p:spPr>
          <a:xfrm>
            <a:off x="457200" y="1628800"/>
            <a:ext cx="8291264" cy="4968552"/>
          </a:xfrm>
          <a:solidFill>
            <a:schemeClr val="bg1">
              <a:lumMod val="95000"/>
              <a:alpha val="75000"/>
            </a:schemeClr>
          </a:solidFill>
          <a:scene3d>
            <a:camera prst="orthographicFront"/>
            <a:lightRig rig="threePt" dir="t"/>
          </a:scene3d>
          <a:sp3d>
            <a:bevelT/>
          </a:sp3d>
        </p:spPr>
        <p:txBody>
          <a:bodyPr>
            <a:noAutofit/>
          </a:bodyPr>
          <a:lstStyle/>
          <a:p>
            <a:r>
              <a:rPr lang="en-US" dirty="0" smtClean="0"/>
              <a:t>Cutting </a:t>
            </a:r>
            <a:r>
              <a:rPr lang="en-US" dirty="0"/>
              <a:t>may be carried out more than once and boiling continued until the appropriate size of sugar crystals has been achieved.</a:t>
            </a:r>
          </a:p>
          <a:p>
            <a:r>
              <a:rPr lang="en-US" dirty="0"/>
              <a:t>When the crystals are big enough the pan is struck i.e. the </a:t>
            </a:r>
            <a:r>
              <a:rPr lang="en-US" dirty="0" err="1"/>
              <a:t>massecuite</a:t>
            </a:r>
            <a:r>
              <a:rPr lang="en-US" dirty="0"/>
              <a:t> is emptied out</a:t>
            </a:r>
            <a:r>
              <a:rPr lang="en-US" dirty="0" smtClean="0"/>
              <a:t>.</a:t>
            </a:r>
          </a:p>
          <a:p>
            <a:r>
              <a:rPr lang="en-US" dirty="0"/>
              <a:t>There are 9 distinct procedures involved in boiling a </a:t>
            </a:r>
            <a:r>
              <a:rPr lang="en-US" dirty="0" err="1" smtClean="0"/>
              <a:t>massecuite</a:t>
            </a:r>
            <a:r>
              <a:rPr lang="en-US" dirty="0" smtClean="0"/>
              <a:t>.</a:t>
            </a:r>
            <a:endParaRPr lang="en-US" dirty="0"/>
          </a:p>
        </p:txBody>
      </p:sp>
    </p:spTree>
    <p:extLst>
      <p:ext uri="{BB962C8B-B14F-4D97-AF65-F5344CB8AC3E}">
        <p14:creationId xmlns:p14="http://schemas.microsoft.com/office/powerpoint/2010/main" val="2524597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Boiling of a </a:t>
            </a:r>
            <a:r>
              <a:rPr lang="en-ZA" sz="4400" dirty="0" err="1"/>
              <a:t>Massecuite</a:t>
            </a:r>
            <a:r>
              <a:rPr lang="en-ZA" sz="4400" dirty="0"/>
              <a:t> (cont.)</a:t>
            </a:r>
            <a:endParaRPr lang="en-ZA" sz="4400" dirty="0"/>
          </a:p>
        </p:txBody>
      </p:sp>
      <p:sp>
        <p:nvSpPr>
          <p:cNvPr id="5" name="Content Placeholder 2"/>
          <p:cNvSpPr>
            <a:spLocks noGrp="1"/>
          </p:cNvSpPr>
          <p:nvPr>
            <p:ph idx="1"/>
          </p:nvPr>
        </p:nvSpPr>
        <p:spPr>
          <a:xfrm>
            <a:off x="457200" y="1628800"/>
            <a:ext cx="8219256" cy="4824536"/>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smtClean="0"/>
              <a:t>9 Procedures of boiling a </a:t>
            </a:r>
            <a:r>
              <a:rPr lang="en-US" sz="2400" b="1" dirty="0" err="1" smtClean="0"/>
              <a:t>massecuite</a:t>
            </a:r>
            <a:r>
              <a:rPr lang="en-US" sz="2400" b="1" dirty="0" smtClean="0"/>
              <a:t>:</a:t>
            </a:r>
          </a:p>
          <a:p>
            <a:pPr lvl="0"/>
            <a:r>
              <a:rPr lang="en-US" sz="2600" dirty="0"/>
              <a:t>Washing the syrup/molasses while the footing is gently boiling. This is to dissolve any small crystals/grains.</a:t>
            </a:r>
          </a:p>
          <a:p>
            <a:pPr lvl="0"/>
            <a:r>
              <a:rPr lang="en-US" sz="2600" dirty="0"/>
              <a:t>Concentrating the syrup/molasses to the metastable zone</a:t>
            </a:r>
          </a:p>
          <a:p>
            <a:pPr lvl="0"/>
            <a:r>
              <a:rPr lang="en-US" sz="2600" dirty="0"/>
              <a:t>Formation of the grain slurry seeding. This is unnecessary if B-magma footing is introduced into an A- pan as a footing. The footing is also washed to remove very small grain and then normal boiling procedures take place.</a:t>
            </a:r>
          </a:p>
          <a:p>
            <a:pPr lvl="0"/>
            <a:r>
              <a:rPr lang="en-US" sz="2600" dirty="0"/>
              <a:t>Bringing the grain </a:t>
            </a:r>
            <a:r>
              <a:rPr lang="en-US" sz="2600" dirty="0" smtClean="0"/>
              <a:t>together</a:t>
            </a:r>
            <a:endParaRPr lang="en-US" sz="2600" dirty="0"/>
          </a:p>
        </p:txBody>
      </p:sp>
    </p:spTree>
    <p:extLst>
      <p:ext uri="{BB962C8B-B14F-4D97-AF65-F5344CB8AC3E}">
        <p14:creationId xmlns:p14="http://schemas.microsoft.com/office/powerpoint/2010/main" val="2829662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Boiling of a </a:t>
            </a:r>
            <a:r>
              <a:rPr lang="en-ZA" sz="4400" dirty="0" err="1"/>
              <a:t>Massecuite</a:t>
            </a:r>
            <a:r>
              <a:rPr lang="en-ZA" sz="4400" dirty="0"/>
              <a:t> (cont.)</a:t>
            </a:r>
            <a:endParaRPr lang="en-ZA" sz="4400" dirty="0"/>
          </a:p>
        </p:txBody>
      </p:sp>
      <p:sp>
        <p:nvSpPr>
          <p:cNvPr id="5" name="Content Placeholder 2"/>
          <p:cNvSpPr>
            <a:spLocks noGrp="1"/>
          </p:cNvSpPr>
          <p:nvPr>
            <p:ph idx="1"/>
          </p:nvPr>
        </p:nvSpPr>
        <p:spPr>
          <a:xfrm>
            <a:off x="457200" y="1628800"/>
            <a:ext cx="8219256" cy="4824536"/>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400" b="1" dirty="0" smtClean="0"/>
              <a:t>9 Procedures of boiling a </a:t>
            </a:r>
            <a:r>
              <a:rPr lang="en-US" sz="2400" b="1" dirty="0" err="1" smtClean="0"/>
              <a:t>massecuite</a:t>
            </a:r>
            <a:r>
              <a:rPr lang="en-US" sz="2400" b="1" dirty="0" smtClean="0"/>
              <a:t>:</a:t>
            </a:r>
          </a:p>
          <a:p>
            <a:pPr lvl="0"/>
            <a:r>
              <a:rPr lang="en-US" sz="2600" dirty="0" smtClean="0"/>
              <a:t>Growing </a:t>
            </a:r>
            <a:r>
              <a:rPr lang="en-US" sz="2600" dirty="0"/>
              <a:t>the grain by the supersaturation in the upper part of the metastable zone to encourage rapid crystal growth. The pan boiler must check regularly for the formation of false grain.</a:t>
            </a:r>
          </a:p>
          <a:p>
            <a:pPr lvl="0"/>
            <a:r>
              <a:rPr lang="en-US" sz="2600" dirty="0"/>
              <a:t>Cutting the seed across to another pan to split the seed equally between two pans.</a:t>
            </a:r>
          </a:p>
          <a:p>
            <a:pPr lvl="0"/>
            <a:r>
              <a:rPr lang="en-US" sz="2600" dirty="0"/>
              <a:t>Boiling the </a:t>
            </a:r>
            <a:r>
              <a:rPr lang="en-US" sz="2600" dirty="0" err="1"/>
              <a:t>massecuite</a:t>
            </a:r>
            <a:r>
              <a:rPr lang="en-US" sz="2600" dirty="0"/>
              <a:t>. This involves growing the crystals further.</a:t>
            </a:r>
          </a:p>
          <a:p>
            <a:pPr lvl="0"/>
            <a:r>
              <a:rPr lang="en-US" sz="2600" dirty="0" err="1"/>
              <a:t>Brixing</a:t>
            </a:r>
            <a:r>
              <a:rPr lang="en-US" sz="2600" dirty="0"/>
              <a:t> up</a:t>
            </a:r>
          </a:p>
          <a:p>
            <a:r>
              <a:rPr lang="en-US" sz="2600" dirty="0"/>
              <a:t>Striking</a:t>
            </a:r>
            <a:endParaRPr lang="en-US" sz="2600" dirty="0"/>
          </a:p>
        </p:txBody>
      </p:sp>
    </p:spTree>
    <p:extLst>
      <p:ext uri="{BB962C8B-B14F-4D97-AF65-F5344CB8AC3E}">
        <p14:creationId xmlns:p14="http://schemas.microsoft.com/office/powerpoint/2010/main" val="26119987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Brix of the Pan Feed</a:t>
            </a:r>
            <a:endParaRPr lang="en-ZA" sz="4400" dirty="0"/>
          </a:p>
        </p:txBody>
      </p:sp>
      <p:sp>
        <p:nvSpPr>
          <p:cNvPr id="5" name="Content Placeholder 2"/>
          <p:cNvSpPr>
            <a:spLocks noGrp="1"/>
          </p:cNvSpPr>
          <p:nvPr>
            <p:ph idx="1"/>
          </p:nvPr>
        </p:nvSpPr>
        <p:spPr>
          <a:xfrm>
            <a:off x="251520" y="1628800"/>
            <a:ext cx="8568952" cy="5040560"/>
          </a:xfrm>
          <a:solidFill>
            <a:schemeClr val="bg1">
              <a:lumMod val="95000"/>
              <a:alpha val="75000"/>
            </a:schemeClr>
          </a:solidFill>
          <a:scene3d>
            <a:camera prst="orthographicFront"/>
            <a:lightRig rig="threePt" dir="t"/>
          </a:scene3d>
          <a:sp3d>
            <a:bevelT/>
          </a:sp3d>
        </p:spPr>
        <p:txBody>
          <a:bodyPr>
            <a:noAutofit/>
          </a:bodyPr>
          <a:lstStyle/>
          <a:p>
            <a:r>
              <a:rPr lang="en-US" sz="2300" dirty="0"/>
              <a:t>The brix at which the liquor (syrup/molasses) is fed to the pan has marked effects on steam consumption. </a:t>
            </a:r>
            <a:endParaRPr lang="en-US" sz="2300" dirty="0" smtClean="0"/>
          </a:p>
          <a:p>
            <a:r>
              <a:rPr lang="en-US" sz="2300" dirty="0" smtClean="0"/>
              <a:t>It </a:t>
            </a:r>
            <a:r>
              <a:rPr lang="en-US" sz="2300" dirty="0"/>
              <a:t>can be proved by calculation that nearly twice as much steam is needed when using a molasses of 55°Bx than when using a molasses of 70°Bx.</a:t>
            </a:r>
          </a:p>
          <a:p>
            <a:r>
              <a:rPr lang="en-US" sz="2300" dirty="0"/>
              <a:t>High brix feed does have its limitations:</a:t>
            </a:r>
          </a:p>
          <a:p>
            <a:pPr lvl="1"/>
            <a:r>
              <a:rPr lang="en-US" sz="1900" dirty="0"/>
              <a:t>In the case of syrup, excessive scaling can  result in evaporation tubes if the syrup brix is too high </a:t>
            </a:r>
          </a:p>
          <a:p>
            <a:pPr lvl="1"/>
            <a:r>
              <a:rPr lang="en-US" sz="1900" dirty="0"/>
              <a:t>High brix molasses means a high level of sucrose saturation which can increase the presence of unwanted crystals (false grain)</a:t>
            </a:r>
          </a:p>
          <a:p>
            <a:pPr lvl="1"/>
            <a:r>
              <a:rPr lang="en-US" sz="1900" dirty="0"/>
              <a:t>Circulation in the pan can also be reduced by excessive viscosity caused by high brix.</a:t>
            </a:r>
          </a:p>
          <a:p>
            <a:r>
              <a:rPr lang="en-US" sz="2300" dirty="0"/>
              <a:t>To </a:t>
            </a:r>
            <a:r>
              <a:rPr lang="en-US" sz="2300" dirty="0" err="1"/>
              <a:t>minimise</a:t>
            </a:r>
            <a:r>
              <a:rPr lang="en-US" sz="2300" dirty="0"/>
              <a:t> steam consumption and prevent a loss of time, molasses should not be conditioned to below 70°Bx</a:t>
            </a:r>
            <a:r>
              <a:rPr lang="en-US" sz="2300" dirty="0" smtClean="0"/>
              <a:t>.</a:t>
            </a:r>
            <a:endParaRPr lang="en-US" sz="2300" dirty="0"/>
          </a:p>
        </p:txBody>
      </p:sp>
    </p:spTree>
    <p:extLst>
      <p:ext uri="{BB962C8B-B14F-4D97-AF65-F5344CB8AC3E}">
        <p14:creationId xmlns:p14="http://schemas.microsoft.com/office/powerpoint/2010/main" val="7464389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Influence of Hydrostatic Head</a:t>
            </a:r>
            <a:endParaRPr lang="en-ZA" sz="4400" dirty="0"/>
          </a:p>
        </p:txBody>
      </p:sp>
      <p:sp>
        <p:nvSpPr>
          <p:cNvPr id="5" name="Content Placeholder 2"/>
          <p:cNvSpPr>
            <a:spLocks noGrp="1"/>
          </p:cNvSpPr>
          <p:nvPr>
            <p:ph idx="1"/>
          </p:nvPr>
        </p:nvSpPr>
        <p:spPr>
          <a:xfrm>
            <a:off x="467544" y="1700808"/>
            <a:ext cx="8280920" cy="4824536"/>
          </a:xfrm>
          <a:solidFill>
            <a:schemeClr val="bg1">
              <a:lumMod val="95000"/>
              <a:alpha val="75000"/>
            </a:schemeClr>
          </a:solidFill>
          <a:scene3d>
            <a:camera prst="orthographicFront"/>
            <a:lightRig rig="threePt" dir="t"/>
          </a:scene3d>
          <a:sp3d>
            <a:bevelT/>
          </a:sp3d>
        </p:spPr>
        <p:txBody>
          <a:bodyPr>
            <a:noAutofit/>
          </a:bodyPr>
          <a:lstStyle/>
          <a:p>
            <a:r>
              <a:rPr lang="en-US" sz="2400" dirty="0"/>
              <a:t>Hydrostatic head is the pressure experienced at the bottom of a </a:t>
            </a:r>
            <a:r>
              <a:rPr lang="en-US" sz="2400" dirty="0" err="1"/>
              <a:t>massecuite</a:t>
            </a:r>
            <a:r>
              <a:rPr lang="en-US" sz="2400" dirty="0"/>
              <a:t> due to the height of </a:t>
            </a:r>
            <a:r>
              <a:rPr lang="en-US" sz="2400" dirty="0" err="1"/>
              <a:t>massecuite</a:t>
            </a:r>
            <a:r>
              <a:rPr lang="en-US" sz="2400" dirty="0"/>
              <a:t> above. </a:t>
            </a:r>
            <a:endParaRPr lang="en-US" sz="2400" dirty="0" smtClean="0"/>
          </a:p>
          <a:p>
            <a:r>
              <a:rPr lang="en-US" sz="2400" dirty="0" smtClean="0"/>
              <a:t>This </a:t>
            </a:r>
            <a:r>
              <a:rPr lang="en-US" sz="2400" dirty="0"/>
              <a:t>increased pressure prevents the </a:t>
            </a:r>
            <a:r>
              <a:rPr lang="en-US" sz="2400" dirty="0" err="1"/>
              <a:t>massecuite</a:t>
            </a:r>
            <a:r>
              <a:rPr lang="en-US" sz="2400" dirty="0"/>
              <a:t> at the bottom from boiling. </a:t>
            </a:r>
            <a:endParaRPr lang="en-US" sz="2400" dirty="0" smtClean="0"/>
          </a:p>
          <a:p>
            <a:r>
              <a:rPr lang="en-US" sz="2400" dirty="0" smtClean="0"/>
              <a:t>In </a:t>
            </a:r>
            <a:r>
              <a:rPr lang="en-US" sz="2400" dirty="0"/>
              <a:t>effect, boiling takes place only in the upper layers of the </a:t>
            </a:r>
            <a:r>
              <a:rPr lang="en-US" sz="2400" dirty="0" err="1"/>
              <a:t>massecuite</a:t>
            </a:r>
            <a:r>
              <a:rPr lang="en-US" sz="2400" dirty="0"/>
              <a:t>, whilst circulation in the tubes below is provided by convection currents.</a:t>
            </a:r>
          </a:p>
          <a:p>
            <a:r>
              <a:rPr lang="en-US" sz="2400" dirty="0"/>
              <a:t>The hydrostatic head causes the bottom of the </a:t>
            </a:r>
            <a:r>
              <a:rPr lang="en-US" sz="2400" dirty="0" err="1"/>
              <a:t>massecuite</a:t>
            </a:r>
            <a:r>
              <a:rPr lang="en-US" sz="2400" dirty="0"/>
              <a:t> to be at the higher pressure than the top of the </a:t>
            </a:r>
            <a:r>
              <a:rPr lang="en-US" sz="2400" dirty="0" err="1"/>
              <a:t>massecuite</a:t>
            </a:r>
            <a:r>
              <a:rPr lang="en-US" sz="2400" dirty="0"/>
              <a:t>. </a:t>
            </a:r>
            <a:endParaRPr lang="en-US" sz="2400" dirty="0" smtClean="0"/>
          </a:p>
          <a:p>
            <a:r>
              <a:rPr lang="en-US" sz="2400" dirty="0" smtClean="0"/>
              <a:t>The </a:t>
            </a:r>
            <a:r>
              <a:rPr lang="en-US" sz="2400" dirty="0"/>
              <a:t>result is that the boiling point of the lower layers of </a:t>
            </a:r>
            <a:r>
              <a:rPr lang="en-US" sz="2400" dirty="0" err="1"/>
              <a:t>massecuite</a:t>
            </a:r>
            <a:r>
              <a:rPr lang="en-US" sz="2400" dirty="0"/>
              <a:t> is higher than the top.</a:t>
            </a:r>
          </a:p>
        </p:txBody>
      </p:sp>
    </p:spTree>
    <p:extLst>
      <p:ext uri="{BB962C8B-B14F-4D97-AF65-F5344CB8AC3E}">
        <p14:creationId xmlns:p14="http://schemas.microsoft.com/office/powerpoint/2010/main" val="369830423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Influence of Hydrostatic </a:t>
            </a:r>
            <a:r>
              <a:rPr lang="en-ZA" sz="4000" dirty="0" smtClean="0"/>
              <a:t>Head (</a:t>
            </a:r>
            <a:r>
              <a:rPr lang="en-ZA" sz="4000" dirty="0"/>
              <a:t>cont</a:t>
            </a:r>
            <a:r>
              <a:rPr lang="en-ZA" sz="4000" dirty="0"/>
              <a:t>.)</a:t>
            </a:r>
          </a:p>
        </p:txBody>
      </p:sp>
      <p:sp>
        <p:nvSpPr>
          <p:cNvPr id="5" name="Content Placeholder 2"/>
          <p:cNvSpPr>
            <a:spLocks noGrp="1"/>
          </p:cNvSpPr>
          <p:nvPr>
            <p:ph idx="1"/>
          </p:nvPr>
        </p:nvSpPr>
        <p:spPr>
          <a:xfrm>
            <a:off x="251520" y="1700808"/>
            <a:ext cx="8712968" cy="5040560"/>
          </a:xfrm>
          <a:solidFill>
            <a:schemeClr val="bg1">
              <a:lumMod val="95000"/>
              <a:alpha val="75000"/>
            </a:schemeClr>
          </a:solidFill>
          <a:scene3d>
            <a:camera prst="orthographicFront"/>
            <a:lightRig rig="threePt" dir="t"/>
          </a:scene3d>
          <a:sp3d>
            <a:bevelT/>
          </a:sp3d>
        </p:spPr>
        <p:txBody>
          <a:bodyPr>
            <a:noAutofit/>
          </a:bodyPr>
          <a:lstStyle/>
          <a:p>
            <a:r>
              <a:rPr lang="en-US" sz="2400" dirty="0" smtClean="0"/>
              <a:t>Theoretically (see table provided), </a:t>
            </a:r>
            <a:r>
              <a:rPr lang="en-US" sz="2400" dirty="0"/>
              <a:t>the temperature difference between the upper and bottom layers is 33.1°C. </a:t>
            </a:r>
            <a:endParaRPr lang="en-US" sz="2400" dirty="0" smtClean="0"/>
          </a:p>
          <a:p>
            <a:r>
              <a:rPr lang="en-US" sz="2400" dirty="0" smtClean="0"/>
              <a:t>Such </a:t>
            </a:r>
            <a:r>
              <a:rPr lang="en-US" sz="2400" dirty="0"/>
              <a:t>a large temperature difference is not recorded in practice. </a:t>
            </a:r>
            <a:endParaRPr lang="en-US" sz="2400" dirty="0" smtClean="0"/>
          </a:p>
          <a:p>
            <a:r>
              <a:rPr lang="en-US" sz="2400" dirty="0" smtClean="0"/>
              <a:t>Furthermore</a:t>
            </a:r>
            <a:r>
              <a:rPr lang="en-US" sz="2400" dirty="0"/>
              <a:t>, heating a liquor of 1.20 supersaturation at 58.6°C to a temperature of 91.7°C would result in the solution being </a:t>
            </a:r>
            <a:r>
              <a:rPr lang="en-US" sz="2400" dirty="0" err="1"/>
              <a:t>undersaturated</a:t>
            </a:r>
            <a:r>
              <a:rPr lang="en-US" sz="2400" dirty="0"/>
              <a:t>, thus able to dissolve the grain. </a:t>
            </a:r>
            <a:endParaRPr lang="en-US" sz="2400" dirty="0" smtClean="0"/>
          </a:p>
          <a:p>
            <a:r>
              <a:rPr lang="en-US" sz="2400" dirty="0" smtClean="0"/>
              <a:t>There </a:t>
            </a:r>
            <a:r>
              <a:rPr lang="en-US" sz="2400" dirty="0"/>
              <a:t>is no evidence of this occurring.</a:t>
            </a:r>
          </a:p>
          <a:p>
            <a:r>
              <a:rPr lang="en-US" sz="2400" dirty="0"/>
              <a:t>In reality, boiling takes place in the upper 40cm of the </a:t>
            </a:r>
            <a:r>
              <a:rPr lang="en-US" sz="2400" dirty="0" err="1"/>
              <a:t>massecuite</a:t>
            </a:r>
            <a:r>
              <a:rPr lang="en-US" sz="2400" dirty="0"/>
              <a:t>, whilst only heat transmission takes place in the </a:t>
            </a:r>
            <a:r>
              <a:rPr lang="en-US" sz="2400" dirty="0" err="1"/>
              <a:t>calandria</a:t>
            </a:r>
            <a:r>
              <a:rPr lang="en-US" sz="2400" dirty="0"/>
              <a:t>. </a:t>
            </a:r>
            <a:endParaRPr lang="en-US" sz="2400" dirty="0" smtClean="0"/>
          </a:p>
          <a:p>
            <a:r>
              <a:rPr lang="en-US" sz="2400" dirty="0" smtClean="0"/>
              <a:t>The </a:t>
            </a:r>
            <a:r>
              <a:rPr lang="en-US" sz="2400" dirty="0"/>
              <a:t>heated </a:t>
            </a:r>
            <a:r>
              <a:rPr lang="en-US" sz="2400" dirty="0" err="1"/>
              <a:t>massecuite</a:t>
            </a:r>
            <a:r>
              <a:rPr lang="en-US" sz="2400" dirty="0"/>
              <a:t> is circulated throughout the pan. </a:t>
            </a:r>
            <a:endParaRPr lang="en-US" sz="2400" dirty="0" smtClean="0"/>
          </a:p>
        </p:txBody>
      </p:sp>
    </p:spTree>
    <p:extLst>
      <p:ext uri="{BB962C8B-B14F-4D97-AF65-F5344CB8AC3E}">
        <p14:creationId xmlns:p14="http://schemas.microsoft.com/office/powerpoint/2010/main" val="18650596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Influence of Hydrostatic </a:t>
            </a:r>
            <a:r>
              <a:rPr lang="en-ZA" sz="4000" dirty="0" smtClean="0"/>
              <a:t>Head (</a:t>
            </a:r>
            <a:r>
              <a:rPr lang="en-ZA" sz="4000" dirty="0"/>
              <a:t>cont</a:t>
            </a:r>
            <a:r>
              <a:rPr lang="en-ZA" sz="4000" dirty="0"/>
              <a:t>.)</a:t>
            </a:r>
          </a:p>
        </p:txBody>
      </p:sp>
      <p:sp>
        <p:nvSpPr>
          <p:cNvPr id="5" name="Content Placeholder 2"/>
          <p:cNvSpPr>
            <a:spLocks noGrp="1"/>
          </p:cNvSpPr>
          <p:nvPr>
            <p:ph idx="1"/>
          </p:nvPr>
        </p:nvSpPr>
        <p:spPr>
          <a:xfrm>
            <a:off x="251520" y="1700808"/>
            <a:ext cx="8712968" cy="5040560"/>
          </a:xfrm>
          <a:solidFill>
            <a:schemeClr val="bg1">
              <a:lumMod val="95000"/>
              <a:alpha val="75000"/>
            </a:schemeClr>
          </a:solidFill>
          <a:scene3d>
            <a:camera prst="orthographicFront"/>
            <a:lightRig rig="threePt" dir="t"/>
          </a:scene3d>
          <a:sp3d>
            <a:bevelT/>
          </a:sp3d>
        </p:spPr>
        <p:txBody>
          <a:bodyPr>
            <a:noAutofit/>
          </a:bodyPr>
          <a:lstStyle/>
          <a:p>
            <a:r>
              <a:rPr lang="en-US" sz="2400" dirty="0" smtClean="0"/>
              <a:t>The </a:t>
            </a:r>
            <a:r>
              <a:rPr lang="en-US" sz="2400" dirty="0"/>
              <a:t>average temperature difference between the top and layers of </a:t>
            </a:r>
            <a:r>
              <a:rPr lang="en-US" sz="2400" dirty="0" err="1"/>
              <a:t>massecuite</a:t>
            </a:r>
            <a:r>
              <a:rPr lang="en-US" sz="2400" dirty="0"/>
              <a:t> is from between 2 and 3°C, depending on pan design.</a:t>
            </a:r>
          </a:p>
          <a:p>
            <a:r>
              <a:rPr lang="en-US" sz="2400" dirty="0"/>
              <a:t>Any false grain formation is thus likely to take place in the upper layers of the boiling </a:t>
            </a:r>
            <a:r>
              <a:rPr lang="en-US" sz="2400" dirty="0" err="1"/>
              <a:t>massecuite</a:t>
            </a:r>
            <a:r>
              <a:rPr lang="en-US" sz="2400" dirty="0"/>
              <a:t> and the higher the head of </a:t>
            </a:r>
            <a:r>
              <a:rPr lang="en-US" sz="2400" dirty="0" err="1"/>
              <a:t>massecuite</a:t>
            </a:r>
            <a:r>
              <a:rPr lang="en-US" sz="2400" dirty="0"/>
              <a:t>, the greater will be the boiling temperature of the </a:t>
            </a:r>
            <a:r>
              <a:rPr lang="en-US" sz="2400" dirty="0" err="1"/>
              <a:t>massecuite</a:t>
            </a:r>
            <a:r>
              <a:rPr lang="en-US" sz="2400" dirty="0"/>
              <a:t> in the tubes under equal conditions. </a:t>
            </a:r>
            <a:endParaRPr lang="en-US" sz="2400" dirty="0" smtClean="0"/>
          </a:p>
          <a:p>
            <a:r>
              <a:rPr lang="en-US" sz="2400" dirty="0" smtClean="0"/>
              <a:t>The </a:t>
            </a:r>
            <a:r>
              <a:rPr lang="en-US" sz="2400" dirty="0"/>
              <a:t>better the circulation, the more uniform will be the temperature distribution. </a:t>
            </a:r>
            <a:endParaRPr lang="en-US" sz="1600" dirty="0"/>
          </a:p>
        </p:txBody>
      </p:sp>
    </p:spTree>
    <p:extLst>
      <p:ext uri="{BB962C8B-B14F-4D97-AF65-F5344CB8AC3E}">
        <p14:creationId xmlns:p14="http://schemas.microsoft.com/office/powerpoint/2010/main" val="161768571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Influence of Hydrostatic Head (cont.)</a:t>
            </a:r>
            <a:endParaRPr lang="en-ZA" sz="4000" dirty="0"/>
          </a:p>
        </p:txBody>
      </p:sp>
      <p:sp>
        <p:nvSpPr>
          <p:cNvPr id="5" name="Content Placeholder 2"/>
          <p:cNvSpPr>
            <a:spLocks noGrp="1"/>
          </p:cNvSpPr>
          <p:nvPr>
            <p:ph idx="1"/>
          </p:nvPr>
        </p:nvSpPr>
        <p:spPr>
          <a:xfrm>
            <a:off x="323528" y="1628800"/>
            <a:ext cx="8424936" cy="4968552"/>
          </a:xfrm>
          <a:solidFill>
            <a:schemeClr val="bg1">
              <a:lumMod val="95000"/>
              <a:alpha val="75000"/>
            </a:schemeClr>
          </a:solidFill>
          <a:scene3d>
            <a:camera prst="orthographicFront"/>
            <a:lightRig rig="threePt" dir="t"/>
          </a:scene3d>
          <a:sp3d>
            <a:bevelT/>
          </a:sp3d>
        </p:spPr>
        <p:txBody>
          <a:bodyPr>
            <a:noAutofit/>
          </a:bodyPr>
          <a:lstStyle/>
          <a:p>
            <a:r>
              <a:rPr lang="en-US" sz="3600" dirty="0"/>
              <a:t>It is preferable to have:</a:t>
            </a:r>
          </a:p>
          <a:p>
            <a:pPr lvl="1"/>
            <a:r>
              <a:rPr lang="en-US" sz="3600" dirty="0"/>
              <a:t>the </a:t>
            </a:r>
            <a:r>
              <a:rPr lang="en-US" sz="3600" dirty="0" err="1"/>
              <a:t>massecuite</a:t>
            </a:r>
            <a:r>
              <a:rPr lang="en-US" sz="3600" dirty="0"/>
              <a:t> restricted to 1.37-1.52m above the tubes</a:t>
            </a:r>
          </a:p>
          <a:p>
            <a:pPr lvl="1"/>
            <a:r>
              <a:rPr lang="en-US" sz="3600" dirty="0"/>
              <a:t>a pan designed to give maximum circulation</a:t>
            </a:r>
          </a:p>
          <a:p>
            <a:pPr lvl="1"/>
            <a:r>
              <a:rPr lang="en-US" sz="3600" dirty="0"/>
              <a:t>mechanically augmented circulation (stirring)</a:t>
            </a:r>
          </a:p>
        </p:txBody>
      </p:sp>
    </p:spTree>
    <p:extLst>
      <p:ext uri="{BB962C8B-B14F-4D97-AF65-F5344CB8AC3E}">
        <p14:creationId xmlns:p14="http://schemas.microsoft.com/office/powerpoint/2010/main" val="5449879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Striking a Pan – The Steps involved</a:t>
            </a:r>
            <a:endParaRPr lang="en-ZA" sz="4000" dirty="0"/>
          </a:p>
        </p:txBody>
      </p:sp>
      <p:sp>
        <p:nvSpPr>
          <p:cNvPr id="5" name="Content Placeholder 2"/>
          <p:cNvSpPr>
            <a:spLocks noGrp="1"/>
          </p:cNvSpPr>
          <p:nvPr>
            <p:ph idx="1"/>
          </p:nvPr>
        </p:nvSpPr>
        <p:spPr>
          <a:xfrm>
            <a:off x="395536" y="1628800"/>
            <a:ext cx="8352928" cy="4968552"/>
          </a:xfrm>
          <a:solidFill>
            <a:schemeClr val="bg1">
              <a:lumMod val="95000"/>
              <a:alpha val="75000"/>
            </a:schemeClr>
          </a:solidFill>
          <a:scene3d>
            <a:camera prst="orthographicFront"/>
            <a:lightRig rig="threePt" dir="t"/>
          </a:scene3d>
          <a:sp3d>
            <a:bevelT/>
          </a:sp3d>
        </p:spPr>
        <p:txBody>
          <a:bodyPr>
            <a:noAutofit/>
          </a:bodyPr>
          <a:lstStyle/>
          <a:p>
            <a:pPr lvl="0"/>
            <a:r>
              <a:rPr lang="en-US" sz="2000" dirty="0"/>
              <a:t>Brix up the pan. </a:t>
            </a:r>
            <a:endParaRPr lang="en-US" sz="2000" dirty="0" smtClean="0"/>
          </a:p>
          <a:p>
            <a:pPr lvl="0"/>
            <a:r>
              <a:rPr lang="en-US" sz="2000" dirty="0" smtClean="0"/>
              <a:t>This </a:t>
            </a:r>
            <a:r>
              <a:rPr lang="en-US" sz="2000" dirty="0"/>
              <a:t>involves shutting off the feed to the pan and allowing evaporation to continue. </a:t>
            </a:r>
            <a:endParaRPr lang="en-US" sz="2000" dirty="0" smtClean="0"/>
          </a:p>
          <a:p>
            <a:pPr lvl="0"/>
            <a:r>
              <a:rPr lang="en-US" sz="2000" dirty="0" smtClean="0"/>
              <a:t>The </a:t>
            </a:r>
            <a:r>
              <a:rPr lang="en-US" sz="2000" dirty="0"/>
              <a:t>supersaturation of the mother liquor will increase and crystallization continues giving improved crystal yield. </a:t>
            </a:r>
            <a:endParaRPr lang="en-US" sz="2000" dirty="0" smtClean="0"/>
          </a:p>
          <a:p>
            <a:pPr lvl="0"/>
            <a:r>
              <a:rPr lang="en-US" sz="2000" dirty="0" smtClean="0"/>
              <a:t>The </a:t>
            </a:r>
            <a:r>
              <a:rPr lang="en-US" sz="2000" dirty="0"/>
              <a:t>final brix is </a:t>
            </a:r>
            <a:r>
              <a:rPr lang="en-US" sz="2000" dirty="0" smtClean="0"/>
              <a:t>assessed </a:t>
            </a:r>
            <a:r>
              <a:rPr lang="en-US" sz="2000" dirty="0"/>
              <a:t>via instruments (e.g. conductivity meter) or in the absence of instrumentation this is determined by taking a sample from the proof stick and forming a cone or a ball in the palm and noting how quickly it flattens. </a:t>
            </a:r>
            <a:endParaRPr lang="en-US" sz="2000" dirty="0" smtClean="0"/>
          </a:p>
          <a:p>
            <a:pPr lvl="0"/>
            <a:r>
              <a:rPr lang="en-US" sz="2000" dirty="0" smtClean="0"/>
              <a:t>Note </a:t>
            </a:r>
            <a:r>
              <a:rPr lang="en-US" sz="2000" dirty="0"/>
              <a:t>that </a:t>
            </a:r>
            <a:r>
              <a:rPr lang="en-US" sz="2000" dirty="0" err="1"/>
              <a:t>overbrixing</a:t>
            </a:r>
            <a:r>
              <a:rPr lang="en-US" sz="2000" dirty="0"/>
              <a:t> will make the </a:t>
            </a:r>
            <a:r>
              <a:rPr lang="en-US" sz="2000" dirty="0" err="1"/>
              <a:t>massecuite</a:t>
            </a:r>
            <a:r>
              <a:rPr lang="en-US" sz="2000" dirty="0"/>
              <a:t> too viscous and it will not flow from the pan. </a:t>
            </a:r>
            <a:endParaRPr lang="en-US" sz="2000" dirty="0" smtClean="0"/>
          </a:p>
          <a:p>
            <a:pPr lvl="0"/>
            <a:r>
              <a:rPr lang="en-US" sz="2000" dirty="0" smtClean="0"/>
              <a:t>Should </a:t>
            </a:r>
            <a:r>
              <a:rPr lang="en-US" sz="2000" dirty="0"/>
              <a:t>this  happen the pan must be restarted by  shutting the discharge door, raising vacuum with the vacuum pump and diluting the </a:t>
            </a:r>
            <a:r>
              <a:rPr lang="en-US" sz="2000" dirty="0" err="1"/>
              <a:t>massecuite</a:t>
            </a:r>
            <a:r>
              <a:rPr lang="en-US" sz="2000" dirty="0"/>
              <a:t> to make it fluid enough to be discharged. </a:t>
            </a:r>
            <a:endParaRPr lang="en-US" sz="2000" dirty="0" smtClean="0"/>
          </a:p>
          <a:p>
            <a:pPr lvl="0"/>
            <a:r>
              <a:rPr lang="en-US" sz="2000" dirty="0" smtClean="0"/>
              <a:t>Under </a:t>
            </a:r>
            <a:r>
              <a:rPr lang="en-US" sz="2000" dirty="0"/>
              <a:t>these circumstances entrainment is likely to occur</a:t>
            </a:r>
            <a:r>
              <a:rPr lang="en-US" sz="2000" dirty="0" smtClean="0"/>
              <a:t>.</a:t>
            </a:r>
            <a:endParaRPr lang="en-US" sz="2000" dirty="0"/>
          </a:p>
        </p:txBody>
      </p:sp>
    </p:spTree>
    <p:extLst>
      <p:ext uri="{BB962C8B-B14F-4D97-AF65-F5344CB8AC3E}">
        <p14:creationId xmlns:p14="http://schemas.microsoft.com/office/powerpoint/2010/main" val="3845301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smtClean="0"/>
              <a:t>Shock Seeding</a:t>
            </a:r>
            <a:endParaRPr lang="en-US" sz="4400" dirty="0"/>
          </a:p>
        </p:txBody>
      </p:sp>
      <p:sp>
        <p:nvSpPr>
          <p:cNvPr id="2" name="Content Placeholder 1"/>
          <p:cNvSpPr>
            <a:spLocks noGrp="1"/>
          </p:cNvSpPr>
          <p:nvPr>
            <p:ph idx="1"/>
          </p:nvPr>
        </p:nvSpPr>
        <p:spPr>
          <a:xfrm>
            <a:off x="457200" y="1600200"/>
            <a:ext cx="8229600" cy="4925144"/>
          </a:xfrm>
        </p:spPr>
        <p:txBody>
          <a:bodyPr>
            <a:noAutofit/>
          </a:bodyPr>
          <a:lstStyle/>
          <a:p>
            <a:pPr>
              <a:spcBef>
                <a:spcPts val="0"/>
              </a:spcBef>
            </a:pPr>
            <a:r>
              <a:rPr lang="en-US" sz="2100" dirty="0"/>
              <a:t>S</a:t>
            </a:r>
            <a:r>
              <a:rPr lang="en-US" sz="2100" dirty="0" smtClean="0"/>
              <a:t>olution </a:t>
            </a:r>
            <a:r>
              <a:rPr lang="en-US" sz="2100" dirty="0"/>
              <a:t>is concentrated into the intermediate zone where secondary nucleation will take place. </a:t>
            </a:r>
            <a:endParaRPr lang="en-US" sz="2100" dirty="0" smtClean="0"/>
          </a:p>
          <a:p>
            <a:pPr>
              <a:spcBef>
                <a:spcPts val="0"/>
              </a:spcBef>
            </a:pPr>
            <a:r>
              <a:rPr lang="en-US" sz="2100" dirty="0" smtClean="0"/>
              <a:t>Small </a:t>
            </a:r>
            <a:r>
              <a:rPr lang="en-US" sz="2100" dirty="0"/>
              <a:t>amount of powdered sugar is added and this induces the formation of further nuclei. </a:t>
            </a:r>
            <a:endParaRPr lang="en-US" sz="2100" dirty="0" smtClean="0"/>
          </a:p>
          <a:p>
            <a:pPr>
              <a:spcBef>
                <a:spcPts val="0"/>
              </a:spcBef>
            </a:pPr>
            <a:r>
              <a:rPr lang="en-US" sz="2100" dirty="0" smtClean="0"/>
              <a:t>Supersaturation </a:t>
            </a:r>
            <a:r>
              <a:rPr lang="en-US" sz="2100" dirty="0"/>
              <a:t>must be higher than normal and is normally done in refineries. </a:t>
            </a:r>
            <a:endParaRPr lang="en-US" sz="2100" dirty="0" smtClean="0"/>
          </a:p>
          <a:p>
            <a:pPr>
              <a:spcBef>
                <a:spcPts val="0"/>
              </a:spcBef>
            </a:pPr>
            <a:r>
              <a:rPr lang="en-US" sz="2100" dirty="0" smtClean="0"/>
              <a:t>Once </a:t>
            </a:r>
            <a:r>
              <a:rPr lang="en-US" sz="2100" dirty="0"/>
              <a:t>tiny crystals have formed throughout the solution the pan boiler is washed (with water or diluted feed) to get the correct number of crystals. </a:t>
            </a:r>
            <a:endParaRPr lang="en-US" sz="2100" dirty="0" smtClean="0"/>
          </a:p>
          <a:p>
            <a:pPr>
              <a:spcBef>
                <a:spcPts val="0"/>
              </a:spcBef>
            </a:pPr>
            <a:r>
              <a:rPr lang="en-US" sz="2100" dirty="0" smtClean="0"/>
              <a:t>When </a:t>
            </a:r>
            <a:r>
              <a:rPr lang="en-US" sz="2100" dirty="0"/>
              <a:t>there are sufficient crystals present the solution is brought into the metastable zone and kept there until the end of the strike.</a:t>
            </a:r>
          </a:p>
          <a:p>
            <a:pPr>
              <a:spcBef>
                <a:spcPts val="0"/>
              </a:spcBef>
            </a:pPr>
            <a:r>
              <a:rPr lang="en-US" sz="2100" dirty="0"/>
              <a:t>C</a:t>
            </a:r>
            <a:r>
              <a:rPr lang="en-US" sz="2100" dirty="0" smtClean="0"/>
              <a:t>an </a:t>
            </a:r>
            <a:r>
              <a:rPr lang="en-US" sz="2100" dirty="0"/>
              <a:t>be </a:t>
            </a:r>
            <a:r>
              <a:rPr lang="en-ZA" sz="2100" dirty="0"/>
              <a:t>practised</a:t>
            </a:r>
            <a:r>
              <a:rPr lang="en-US" sz="2100" dirty="0"/>
              <a:t> in refineries, but not in the raw house because the bands of supersaturation are higher for impure sugar solutions, so the solution needs to be concentrated more to get the correct supersaturation.</a:t>
            </a:r>
          </a:p>
        </p:txBody>
      </p:sp>
    </p:spTree>
    <p:extLst>
      <p:ext uri="{BB962C8B-B14F-4D97-AF65-F5344CB8AC3E}">
        <p14:creationId xmlns:p14="http://schemas.microsoft.com/office/powerpoint/2010/main" val="40433175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3600" dirty="0" smtClean="0"/>
              <a:t>Striking a Pan – The Steps involved (cont.)</a:t>
            </a:r>
            <a:endParaRPr lang="en-ZA" sz="3600" dirty="0"/>
          </a:p>
        </p:txBody>
      </p:sp>
      <p:sp>
        <p:nvSpPr>
          <p:cNvPr id="5" name="Content Placeholder 2"/>
          <p:cNvSpPr>
            <a:spLocks noGrp="1"/>
          </p:cNvSpPr>
          <p:nvPr>
            <p:ph idx="1"/>
          </p:nvPr>
        </p:nvSpPr>
        <p:spPr>
          <a:xfrm>
            <a:off x="395536" y="1628800"/>
            <a:ext cx="8352928" cy="4968552"/>
          </a:xfrm>
          <a:solidFill>
            <a:schemeClr val="bg1">
              <a:lumMod val="95000"/>
              <a:alpha val="75000"/>
            </a:schemeClr>
          </a:solidFill>
          <a:scene3d>
            <a:camera prst="orthographicFront"/>
            <a:lightRig rig="threePt" dir="t"/>
          </a:scene3d>
          <a:sp3d>
            <a:bevelT/>
          </a:sp3d>
        </p:spPr>
        <p:txBody>
          <a:bodyPr>
            <a:noAutofit/>
          </a:bodyPr>
          <a:lstStyle/>
          <a:p>
            <a:pPr lvl="0"/>
            <a:r>
              <a:rPr lang="en-US" sz="2600" dirty="0" smtClean="0"/>
              <a:t>When </a:t>
            </a:r>
            <a:r>
              <a:rPr lang="en-US" sz="2600" dirty="0" err="1"/>
              <a:t>brixing</a:t>
            </a:r>
            <a:r>
              <a:rPr lang="en-US" sz="2600" dirty="0"/>
              <a:t> is complete shut off steam to the </a:t>
            </a:r>
            <a:r>
              <a:rPr lang="en-US" sz="2600" dirty="0" err="1"/>
              <a:t>calandria</a:t>
            </a:r>
            <a:r>
              <a:rPr lang="en-US" sz="2600" dirty="0"/>
              <a:t>.</a:t>
            </a:r>
          </a:p>
          <a:p>
            <a:pPr lvl="0"/>
            <a:r>
              <a:rPr lang="en-US" sz="2600" dirty="0"/>
              <a:t>Close the vacuum valve.</a:t>
            </a:r>
          </a:p>
          <a:p>
            <a:pPr lvl="0"/>
            <a:r>
              <a:rPr lang="en-US" sz="2600" dirty="0"/>
              <a:t>Shut off the injection water to the condenser.</a:t>
            </a:r>
          </a:p>
          <a:p>
            <a:pPr lvl="0"/>
            <a:r>
              <a:rPr lang="en-US" sz="2600" dirty="0"/>
              <a:t>Open the vacuum breaker valve.</a:t>
            </a:r>
          </a:p>
          <a:p>
            <a:pPr lvl="0"/>
            <a:r>
              <a:rPr lang="en-US" sz="2600" dirty="0"/>
              <a:t>When the pan has reached atmospheric pressure open the discharge door.</a:t>
            </a:r>
          </a:p>
          <a:p>
            <a:pPr lvl="0"/>
            <a:r>
              <a:rPr lang="en-US" sz="2600" dirty="0"/>
              <a:t>Control the rate of discharge to prevent </a:t>
            </a:r>
            <a:r>
              <a:rPr lang="en-US" sz="2600" dirty="0" err="1"/>
              <a:t>massecuite</a:t>
            </a:r>
            <a:r>
              <a:rPr lang="en-US" sz="2600" dirty="0"/>
              <a:t> spillage.</a:t>
            </a:r>
          </a:p>
          <a:p>
            <a:pPr lvl="0"/>
            <a:r>
              <a:rPr lang="en-US" sz="2600" dirty="0"/>
              <a:t>When the pan is empty, open the steaming out valve and observe the pan discharge</a:t>
            </a:r>
            <a:r>
              <a:rPr lang="en-US" sz="2600" dirty="0" smtClean="0"/>
              <a:t>.</a:t>
            </a:r>
            <a:endParaRPr lang="en-US" sz="2600" dirty="0"/>
          </a:p>
        </p:txBody>
      </p:sp>
    </p:spTree>
    <p:extLst>
      <p:ext uri="{BB962C8B-B14F-4D97-AF65-F5344CB8AC3E}">
        <p14:creationId xmlns:p14="http://schemas.microsoft.com/office/powerpoint/2010/main" val="29530569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3600" dirty="0" smtClean="0"/>
              <a:t>Striking a Pan – The Steps involved (cont.)</a:t>
            </a:r>
            <a:endParaRPr lang="en-ZA" sz="3600" dirty="0"/>
          </a:p>
        </p:txBody>
      </p:sp>
      <p:sp>
        <p:nvSpPr>
          <p:cNvPr id="5" name="Content Placeholder 2"/>
          <p:cNvSpPr>
            <a:spLocks noGrp="1"/>
          </p:cNvSpPr>
          <p:nvPr>
            <p:ph idx="1"/>
          </p:nvPr>
        </p:nvSpPr>
        <p:spPr>
          <a:xfrm>
            <a:off x="395536" y="1628800"/>
            <a:ext cx="8352928" cy="4968552"/>
          </a:xfrm>
          <a:solidFill>
            <a:schemeClr val="bg1">
              <a:lumMod val="95000"/>
              <a:alpha val="75000"/>
            </a:schemeClr>
          </a:solidFill>
          <a:scene3d>
            <a:camera prst="orthographicFront"/>
            <a:lightRig rig="threePt" dir="t"/>
          </a:scene3d>
          <a:sp3d>
            <a:bevelT/>
          </a:sp3d>
        </p:spPr>
        <p:txBody>
          <a:bodyPr>
            <a:noAutofit/>
          </a:bodyPr>
          <a:lstStyle/>
          <a:p>
            <a:pPr lvl="0"/>
            <a:r>
              <a:rPr lang="en-US" dirty="0" smtClean="0"/>
              <a:t>When </a:t>
            </a:r>
            <a:r>
              <a:rPr lang="en-US" dirty="0"/>
              <a:t>the pan </a:t>
            </a:r>
            <a:r>
              <a:rPr lang="en-US" dirty="0" err="1"/>
              <a:t>runnings</a:t>
            </a:r>
            <a:r>
              <a:rPr lang="en-US" dirty="0"/>
              <a:t> have changed from </a:t>
            </a:r>
            <a:r>
              <a:rPr lang="en-US" dirty="0" err="1"/>
              <a:t>massecuite</a:t>
            </a:r>
            <a:r>
              <a:rPr lang="en-US" dirty="0"/>
              <a:t> to a consistency of syrup (a subjective evaluation) direct the pan </a:t>
            </a:r>
            <a:r>
              <a:rPr lang="en-US" dirty="0" err="1"/>
              <a:t>runnings</a:t>
            </a:r>
            <a:r>
              <a:rPr lang="en-US" dirty="0"/>
              <a:t> to the steaming tank.</a:t>
            </a:r>
          </a:p>
          <a:p>
            <a:r>
              <a:rPr lang="en-US" dirty="0"/>
              <a:t>As soon as steaming is complete, raise vacuum in the pan as described previously or leave the pan if it is not required for further boiling.</a:t>
            </a:r>
            <a:endParaRPr lang="en-US" dirty="0"/>
          </a:p>
        </p:txBody>
      </p:sp>
    </p:spTree>
    <p:extLst>
      <p:ext uri="{BB962C8B-B14F-4D97-AF65-F5344CB8AC3E}">
        <p14:creationId xmlns:p14="http://schemas.microsoft.com/office/powerpoint/2010/main" val="33860400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Highly Viscous </a:t>
            </a:r>
            <a:r>
              <a:rPr lang="en-ZA" sz="4400" dirty="0" err="1" smtClean="0"/>
              <a:t>Massecuite</a:t>
            </a:r>
            <a:endParaRPr lang="en-ZA" sz="4400" dirty="0"/>
          </a:p>
        </p:txBody>
      </p:sp>
      <p:sp>
        <p:nvSpPr>
          <p:cNvPr id="5" name="Content Placeholder 2"/>
          <p:cNvSpPr>
            <a:spLocks noGrp="1"/>
          </p:cNvSpPr>
          <p:nvPr>
            <p:ph idx="1"/>
          </p:nvPr>
        </p:nvSpPr>
        <p:spPr>
          <a:xfrm>
            <a:off x="457200" y="1628800"/>
            <a:ext cx="8219256" cy="5112568"/>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300" dirty="0"/>
              <a:t>When the mother liquor of a </a:t>
            </a:r>
            <a:r>
              <a:rPr lang="en-US" sz="2300" dirty="0" err="1"/>
              <a:t>massecuite</a:t>
            </a:r>
            <a:r>
              <a:rPr lang="en-US" sz="2300" dirty="0"/>
              <a:t> has a very high no-pol content, the </a:t>
            </a:r>
            <a:r>
              <a:rPr lang="en-US" sz="2300" dirty="0" err="1"/>
              <a:t>massecuite</a:t>
            </a:r>
            <a:r>
              <a:rPr lang="en-US" sz="2300" dirty="0"/>
              <a:t> will have an abnormally high viscosity i.e. a viscosity in excess of that dictated by the brix of the </a:t>
            </a:r>
            <a:r>
              <a:rPr lang="en-US" sz="2300" dirty="0" err="1"/>
              <a:t>massecuite</a:t>
            </a:r>
            <a:r>
              <a:rPr lang="en-US" sz="2300" dirty="0"/>
              <a:t>.</a:t>
            </a:r>
          </a:p>
          <a:p>
            <a:pPr>
              <a:spcBef>
                <a:spcPts val="0"/>
              </a:spcBef>
            </a:pPr>
            <a:r>
              <a:rPr lang="en-US" sz="2300" dirty="0"/>
              <a:t>When dealing with very viscous </a:t>
            </a:r>
            <a:r>
              <a:rPr lang="en-US" sz="2300" dirty="0" err="1"/>
              <a:t>massecuite</a:t>
            </a:r>
            <a:r>
              <a:rPr lang="en-US" sz="2300" dirty="0"/>
              <a:t> the following points must be borne in mind:</a:t>
            </a:r>
          </a:p>
          <a:p>
            <a:pPr lvl="1">
              <a:spcBef>
                <a:spcPts val="0"/>
              </a:spcBef>
            </a:pPr>
            <a:r>
              <a:rPr lang="en-US" sz="2000" dirty="0"/>
              <a:t>Boil these viscous </a:t>
            </a:r>
            <a:r>
              <a:rPr lang="en-US" sz="2000" dirty="0" err="1"/>
              <a:t>massecuites</a:t>
            </a:r>
            <a:r>
              <a:rPr lang="en-US" sz="2000" dirty="0"/>
              <a:t> relatively slowly using movement water. This will ensure good circulation to compensate for the slow rate of diffusion. </a:t>
            </a:r>
            <a:r>
              <a:rPr lang="en-ZA" sz="2000" dirty="0"/>
              <a:t>Localised</a:t>
            </a:r>
            <a:r>
              <a:rPr lang="en-US" sz="2000" dirty="0"/>
              <a:t> rises in supersaturation and resulting false grain will be prevented.</a:t>
            </a:r>
          </a:p>
          <a:p>
            <a:pPr lvl="1">
              <a:spcBef>
                <a:spcPts val="0"/>
              </a:spcBef>
            </a:pPr>
            <a:r>
              <a:rPr lang="en-US" sz="2000" dirty="0"/>
              <a:t>Do not reduce the steam supply to the </a:t>
            </a:r>
            <a:r>
              <a:rPr lang="en-US" sz="2000" dirty="0" err="1"/>
              <a:t>calandria</a:t>
            </a:r>
            <a:r>
              <a:rPr lang="en-US" sz="2000" dirty="0"/>
              <a:t> as the </a:t>
            </a:r>
            <a:r>
              <a:rPr lang="en-US" sz="2000" dirty="0" err="1"/>
              <a:t>massecuite</a:t>
            </a:r>
            <a:r>
              <a:rPr lang="en-US" sz="2000" dirty="0"/>
              <a:t> could easily lose its fluidity and become too viscous to handle.</a:t>
            </a:r>
          </a:p>
          <a:p>
            <a:pPr lvl="1">
              <a:spcBef>
                <a:spcPts val="0"/>
              </a:spcBef>
            </a:pPr>
            <a:r>
              <a:rPr lang="en-US" sz="2000" dirty="0"/>
              <a:t>Care should be taken when raising the temperature of the </a:t>
            </a:r>
            <a:r>
              <a:rPr lang="en-US" sz="2000" dirty="0" err="1"/>
              <a:t>massecuite</a:t>
            </a:r>
            <a:r>
              <a:rPr lang="en-US" sz="2000" dirty="0"/>
              <a:t> as the increased evaporation rate could easily cause </a:t>
            </a:r>
            <a:r>
              <a:rPr lang="en-ZA" sz="2000" dirty="0"/>
              <a:t>localised</a:t>
            </a:r>
            <a:r>
              <a:rPr lang="en-US" sz="2000" dirty="0"/>
              <a:t> increased supersaturation with resulting false grain formation.</a:t>
            </a:r>
          </a:p>
        </p:txBody>
      </p:sp>
      <p:sp>
        <p:nvSpPr>
          <p:cNvPr id="2"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6"/>
          <p:cNvSpPr>
            <a:spLocks noChangeArrowheads="1"/>
          </p:cNvSpPr>
          <p:nvPr/>
        </p:nvSpPr>
        <p:spPr bwMode="auto">
          <a:xfrm>
            <a:off x="0" y="2743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1pPr>
            <a:lvl2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2pPr>
            <a:lvl3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3pPr>
            <a:lvl4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4pPr>
            <a:lvl5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5pPr>
            <a:lvl6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6pPr>
            <a:lvl7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7pPr>
            <a:lvl8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8pPr>
            <a:lvl9pPr fontAlgn="base">
              <a:spcBef>
                <a:spcPct val="0"/>
              </a:spcBef>
              <a:spcAft>
                <a:spcPct val="0"/>
              </a:spcAft>
              <a:tabLst>
                <a:tab pos="457200" algn="l"/>
                <a:tab pos="9144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57200" algn="l"/>
                <a:tab pos="914400" algn="l"/>
                <a:tab pos="1828800" algn="l"/>
                <a:tab pos="2286000" algn="l"/>
                <a:tab pos="2743200" algn="l"/>
                <a:tab pos="3200400" algn="l"/>
                <a:tab pos="3657600" algn="l"/>
                <a:tab pos="4114800" algn="l"/>
                <a:tab pos="4572000" algn="l"/>
                <a:tab pos="5278438" algn="r"/>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7"/>
          <p:cNvSpPr>
            <a:spLocks noChangeArrowheads="1"/>
          </p:cNvSpPr>
          <p:nvPr/>
        </p:nvSpPr>
        <p:spPr bwMode="auto">
          <a:xfrm>
            <a:off x="0" y="4743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1pPr>
            <a:lvl2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2pPr>
            <a:lvl3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3pPr>
            <a:lvl4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4pPr>
            <a:lvl5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5pPr>
            <a:lvl6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6pPr>
            <a:lvl7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7pPr>
            <a:lvl8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8pPr>
            <a:lvl9pPr fontAlgn="base">
              <a:spcBef>
                <a:spcPct val="0"/>
              </a:spcBef>
              <a:spcAft>
                <a:spcPct val="0"/>
              </a:spcAft>
              <a:tabLst>
                <a:tab pos="457200" algn="l"/>
                <a:tab pos="914400" algn="l"/>
                <a:tab pos="1371600" algn="l"/>
                <a:tab pos="1828800" algn="l"/>
                <a:tab pos="2286000" algn="l"/>
                <a:tab pos="2743200" algn="l"/>
                <a:tab pos="3200400" algn="l"/>
                <a:tab pos="3657600" algn="l"/>
                <a:tab pos="4114800" algn="l"/>
                <a:tab pos="4572000" algn="l"/>
                <a:tab pos="5278438" algn="r"/>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57200" algn="l"/>
                <a:tab pos="914400" algn="l"/>
                <a:tab pos="1371600" algn="l"/>
                <a:tab pos="1828800" algn="l"/>
                <a:tab pos="2286000" algn="l"/>
                <a:tab pos="2743200" algn="l"/>
                <a:tab pos="3200400" algn="l"/>
                <a:tab pos="3657600" algn="l"/>
                <a:tab pos="4114800" algn="l"/>
                <a:tab pos="4572000" algn="l"/>
                <a:tab pos="5278438" algn="r"/>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00032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smtClean="0"/>
              <a:t>True Seeding</a:t>
            </a:r>
            <a:endParaRPr lang="en-US" sz="4400" dirty="0"/>
          </a:p>
        </p:txBody>
      </p:sp>
      <p:sp>
        <p:nvSpPr>
          <p:cNvPr id="2" name="Content Placeholder 1"/>
          <p:cNvSpPr>
            <a:spLocks noGrp="1"/>
          </p:cNvSpPr>
          <p:nvPr>
            <p:ph idx="1"/>
          </p:nvPr>
        </p:nvSpPr>
        <p:spPr>
          <a:xfrm>
            <a:off x="251520" y="1600200"/>
            <a:ext cx="8640960" cy="4925144"/>
          </a:xfrm>
        </p:spPr>
        <p:txBody>
          <a:bodyPr>
            <a:noAutofit/>
          </a:bodyPr>
          <a:lstStyle/>
          <a:p>
            <a:pPr>
              <a:spcBef>
                <a:spcPts val="0"/>
              </a:spcBef>
            </a:pPr>
            <a:r>
              <a:rPr lang="en-US" sz="1800" dirty="0"/>
              <a:t>R</a:t>
            </a:r>
            <a:r>
              <a:rPr lang="en-US" sz="1800" dirty="0" smtClean="0"/>
              <a:t>elies </a:t>
            </a:r>
            <a:r>
              <a:rPr lang="en-US" sz="1800" dirty="0"/>
              <a:t>on the fact that in the metastable zone existing crystals will grow and no new ones will form. </a:t>
            </a:r>
            <a:endParaRPr lang="en-US" sz="1800" dirty="0" smtClean="0"/>
          </a:p>
          <a:p>
            <a:pPr>
              <a:spcBef>
                <a:spcPts val="0"/>
              </a:spcBef>
            </a:pPr>
            <a:r>
              <a:rPr lang="en-US" sz="1800" dirty="0" smtClean="0"/>
              <a:t>Mother </a:t>
            </a:r>
            <a:r>
              <a:rPr lang="en-US" sz="1800" dirty="0"/>
              <a:t>liquor is concentrated to the upper part of the metastable zone (SSC 1.25 - 1.35) </a:t>
            </a:r>
            <a:endParaRPr lang="en-US" sz="1800" dirty="0" smtClean="0"/>
          </a:p>
          <a:p>
            <a:pPr>
              <a:spcBef>
                <a:spcPts val="0"/>
              </a:spcBef>
            </a:pPr>
            <a:r>
              <a:rPr lang="en-US" sz="1800" dirty="0" smtClean="0"/>
              <a:t>The </a:t>
            </a:r>
            <a:r>
              <a:rPr lang="en-US" sz="1800" dirty="0"/>
              <a:t>required number of seed crystals is added in the form of a slurry. </a:t>
            </a:r>
            <a:endParaRPr lang="en-US" sz="1800" dirty="0" smtClean="0"/>
          </a:p>
          <a:p>
            <a:pPr>
              <a:spcBef>
                <a:spcPts val="0"/>
              </a:spcBef>
            </a:pPr>
            <a:r>
              <a:rPr lang="en-US" sz="1800" dirty="0" smtClean="0"/>
              <a:t>Important </a:t>
            </a:r>
            <a:r>
              <a:rPr lang="en-US" sz="1800" dirty="0"/>
              <a:t>to keep the supersaturation constant during this procedure. </a:t>
            </a:r>
            <a:endParaRPr lang="en-US" sz="1800" dirty="0" smtClean="0"/>
          </a:p>
          <a:p>
            <a:pPr>
              <a:spcBef>
                <a:spcPts val="0"/>
              </a:spcBef>
            </a:pPr>
            <a:r>
              <a:rPr lang="en-US" sz="1800" dirty="0" smtClean="0"/>
              <a:t>Boiling </a:t>
            </a:r>
            <a:r>
              <a:rPr lang="en-US" sz="1800" dirty="0"/>
              <a:t>is continued in the metastable zone until the end of strike.</a:t>
            </a:r>
          </a:p>
          <a:p>
            <a:pPr>
              <a:spcBef>
                <a:spcPts val="0"/>
              </a:spcBef>
            </a:pPr>
            <a:r>
              <a:rPr lang="en-US" sz="1800" dirty="0" smtClean="0"/>
              <a:t>With </a:t>
            </a:r>
            <a:r>
              <a:rPr lang="en-US" sz="1800" dirty="0"/>
              <a:t>true seeding the number of nuclei will depend on the amount of slurry used.</a:t>
            </a:r>
          </a:p>
          <a:p>
            <a:pPr>
              <a:spcBef>
                <a:spcPts val="0"/>
              </a:spcBef>
            </a:pPr>
            <a:r>
              <a:rPr lang="en-US" sz="1800" dirty="0"/>
              <a:t>G</a:t>
            </a:r>
            <a:r>
              <a:rPr lang="en-US" sz="1800" dirty="0" smtClean="0"/>
              <a:t>rain </a:t>
            </a:r>
            <a:r>
              <a:rPr lang="en-US" sz="1800" dirty="0"/>
              <a:t>does not appear immediately upon the introduction of the slurry and can take anything between 5 -10 minutes. </a:t>
            </a:r>
            <a:endParaRPr lang="en-US" sz="1800" dirty="0" smtClean="0"/>
          </a:p>
          <a:p>
            <a:pPr>
              <a:spcBef>
                <a:spcPts val="0"/>
              </a:spcBef>
            </a:pPr>
            <a:r>
              <a:rPr lang="en-US" sz="1800" dirty="0" smtClean="0"/>
              <a:t>In </a:t>
            </a:r>
            <a:r>
              <a:rPr lang="en-US" sz="1800" dirty="0"/>
              <a:t>the meantime, the pan is kept boiling vigorously with the steam full on.</a:t>
            </a:r>
          </a:p>
          <a:p>
            <a:pPr>
              <a:spcBef>
                <a:spcPts val="0"/>
              </a:spcBef>
            </a:pPr>
            <a:r>
              <a:rPr lang="en-US" sz="1800" dirty="0"/>
              <a:t>From then on the instrument keeps the supersaturation constant by controlling the water addition. </a:t>
            </a:r>
            <a:endParaRPr lang="en-US" sz="1800" dirty="0" smtClean="0"/>
          </a:p>
          <a:p>
            <a:pPr>
              <a:spcBef>
                <a:spcPts val="0"/>
              </a:spcBef>
            </a:pPr>
            <a:r>
              <a:rPr lang="en-US" sz="1800" dirty="0" smtClean="0"/>
              <a:t>The </a:t>
            </a:r>
            <a:r>
              <a:rPr lang="en-US" sz="1800" dirty="0"/>
              <a:t>grain grows and must be allowed to do so until the voids are filled and the grain is close together. </a:t>
            </a:r>
            <a:endParaRPr lang="en-US" sz="1800" dirty="0" smtClean="0"/>
          </a:p>
          <a:p>
            <a:pPr>
              <a:spcBef>
                <a:spcPts val="0"/>
              </a:spcBef>
            </a:pPr>
            <a:r>
              <a:rPr lang="en-US" sz="1800" dirty="0" smtClean="0"/>
              <a:t>Only </a:t>
            </a:r>
            <a:r>
              <a:rPr lang="en-US" sz="1800" dirty="0"/>
              <a:t>when one is sure that this stage has been carried out that feed is introduced and the boiling of the </a:t>
            </a:r>
            <a:r>
              <a:rPr lang="en-US" sz="1800" dirty="0" err="1"/>
              <a:t>massecuite</a:t>
            </a:r>
            <a:r>
              <a:rPr lang="en-US" sz="1800" dirty="0"/>
              <a:t> proper is started.</a:t>
            </a:r>
          </a:p>
        </p:txBody>
      </p:sp>
    </p:spTree>
    <p:extLst>
      <p:ext uri="{BB962C8B-B14F-4D97-AF65-F5344CB8AC3E}">
        <p14:creationId xmlns:p14="http://schemas.microsoft.com/office/powerpoint/2010/main" val="1434491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True </a:t>
            </a:r>
            <a:r>
              <a:rPr lang="en-ZA" sz="4800" dirty="0" smtClean="0"/>
              <a:t>Seeding (cont.)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000" dirty="0"/>
              <a:t>I</a:t>
            </a:r>
            <a:r>
              <a:rPr lang="en-US" sz="2000" dirty="0" smtClean="0"/>
              <a:t>n </a:t>
            </a:r>
            <a:r>
              <a:rPr lang="en-US" sz="2000" dirty="0"/>
              <a:t>order to ensure that full seeding is actually taking place, it is necessary to keep the boiling in the upper regions of the metastable zone. </a:t>
            </a:r>
            <a:endParaRPr lang="en-US" sz="2000" dirty="0" smtClean="0"/>
          </a:p>
          <a:p>
            <a:pPr>
              <a:spcBef>
                <a:spcPts val="0"/>
              </a:spcBef>
            </a:pPr>
            <a:r>
              <a:rPr lang="en-US" sz="2000" dirty="0" smtClean="0"/>
              <a:t>In </a:t>
            </a:r>
            <a:r>
              <a:rPr lang="en-US" sz="2000" dirty="0"/>
              <a:t>order to determine this in a practical way, the following method may be used:</a:t>
            </a:r>
          </a:p>
          <a:p>
            <a:pPr lvl="1">
              <a:spcBef>
                <a:spcPts val="0"/>
              </a:spcBef>
            </a:pPr>
            <a:r>
              <a:rPr lang="en-US" sz="1600" dirty="0"/>
              <a:t>With enough A molasses in the pan allow boiling to proceed until the molasses start to thicken, then take frequent samples with the proof-stick and examine a smear under the microscope. </a:t>
            </a:r>
            <a:endParaRPr lang="en-US" sz="1600" dirty="0" smtClean="0"/>
          </a:p>
          <a:p>
            <a:pPr lvl="1">
              <a:spcBef>
                <a:spcPts val="0"/>
              </a:spcBef>
            </a:pPr>
            <a:r>
              <a:rPr lang="en-US" sz="1600" dirty="0" smtClean="0"/>
              <a:t>Carry </a:t>
            </a:r>
            <a:r>
              <a:rPr lang="en-US" sz="1600" dirty="0"/>
              <a:t>on boiling and at a certain time microscopic crystals will appear almost at once. </a:t>
            </a:r>
            <a:endParaRPr lang="en-US" sz="1600" dirty="0" smtClean="0"/>
          </a:p>
          <a:p>
            <a:pPr lvl="1">
              <a:spcBef>
                <a:spcPts val="0"/>
              </a:spcBef>
            </a:pPr>
            <a:r>
              <a:rPr lang="en-US" sz="1600" dirty="0" smtClean="0"/>
              <a:t>Note </a:t>
            </a:r>
            <a:r>
              <a:rPr lang="en-US" sz="1600" dirty="0"/>
              <a:t>this point. This is the lower limit of the labile zone.</a:t>
            </a:r>
          </a:p>
          <a:p>
            <a:pPr lvl="1">
              <a:spcBef>
                <a:spcPts val="0"/>
              </a:spcBef>
            </a:pPr>
            <a:r>
              <a:rPr lang="en-US" sz="1600" dirty="0"/>
              <a:t>Now open the wash water valve, dilute the molasses while taking samples with the proof stick. </a:t>
            </a:r>
            <a:endParaRPr lang="en-US" sz="1600" dirty="0" smtClean="0"/>
          </a:p>
          <a:p>
            <a:pPr lvl="1">
              <a:spcBef>
                <a:spcPts val="0"/>
              </a:spcBef>
            </a:pPr>
            <a:r>
              <a:rPr lang="en-US" sz="1600" dirty="0" smtClean="0"/>
              <a:t>It </a:t>
            </a:r>
            <a:r>
              <a:rPr lang="en-US" sz="1600" dirty="0"/>
              <a:t>is apparent after a while that the grains start to dissolve. </a:t>
            </a:r>
            <a:endParaRPr lang="en-US" sz="1600" dirty="0" smtClean="0"/>
          </a:p>
          <a:p>
            <a:pPr lvl="1">
              <a:spcBef>
                <a:spcPts val="0"/>
              </a:spcBef>
            </a:pPr>
            <a:r>
              <a:rPr lang="en-US" sz="1600" dirty="0" smtClean="0"/>
              <a:t>This </a:t>
            </a:r>
            <a:r>
              <a:rPr lang="en-US" sz="1600" dirty="0"/>
              <a:t>is the start of the </a:t>
            </a:r>
            <a:r>
              <a:rPr lang="en-US" sz="1600" dirty="0" err="1"/>
              <a:t>undersaturated</a:t>
            </a:r>
            <a:r>
              <a:rPr lang="en-US" sz="1600" dirty="0"/>
              <a:t> region. </a:t>
            </a:r>
            <a:endParaRPr lang="en-US" sz="1600" dirty="0" smtClean="0"/>
          </a:p>
          <a:p>
            <a:pPr lvl="1">
              <a:spcBef>
                <a:spcPts val="0"/>
              </a:spcBef>
            </a:pPr>
            <a:r>
              <a:rPr lang="en-US" sz="1600" dirty="0" smtClean="0"/>
              <a:t>Note </a:t>
            </a:r>
            <a:r>
              <a:rPr lang="en-US" sz="1600" dirty="0"/>
              <a:t>this point.</a:t>
            </a:r>
          </a:p>
          <a:p>
            <a:pPr>
              <a:spcBef>
                <a:spcPts val="0"/>
              </a:spcBef>
            </a:pPr>
            <a:r>
              <a:rPr lang="en-US" sz="2000" dirty="0"/>
              <a:t>Take the distance between these 2 points and at a position between ½ and ⅔ of the distance from the saturation point is the region to grain. </a:t>
            </a:r>
            <a:endParaRPr lang="en-US" sz="2000" dirty="0" smtClean="0"/>
          </a:p>
          <a:p>
            <a:pPr>
              <a:spcBef>
                <a:spcPts val="0"/>
              </a:spcBef>
            </a:pPr>
            <a:r>
              <a:rPr lang="en-US" sz="2000" dirty="0" smtClean="0"/>
              <a:t>With </a:t>
            </a:r>
            <a:r>
              <a:rPr lang="en-US" sz="2000" dirty="0"/>
              <a:t>trial and error this graining point can be very precisely obtained.</a:t>
            </a:r>
          </a:p>
        </p:txBody>
      </p:sp>
    </p:spTree>
    <p:extLst>
      <p:ext uri="{BB962C8B-B14F-4D97-AF65-F5344CB8AC3E}">
        <p14:creationId xmlns:p14="http://schemas.microsoft.com/office/powerpoint/2010/main" val="1382824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Slurry</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000" dirty="0"/>
              <a:t>Slurry is ideally made by grinding refined sugar in a miniature ball mill with an organic fluid in which sucrose is insoluble. </a:t>
            </a:r>
            <a:endParaRPr lang="en-US" sz="2000" dirty="0" smtClean="0"/>
          </a:p>
          <a:p>
            <a:r>
              <a:rPr lang="en-US" sz="2000" dirty="0" smtClean="0"/>
              <a:t>The </a:t>
            </a:r>
            <a:r>
              <a:rPr lang="en-US" sz="2000" dirty="0"/>
              <a:t>method of manufacture differs quite considerably from factory to factory and the standard method of manufacture is difficult to enforce.</a:t>
            </a:r>
          </a:p>
          <a:p>
            <a:r>
              <a:rPr lang="en-US" sz="2000" dirty="0"/>
              <a:t>The S.M.R.I. recommended method is:</a:t>
            </a:r>
          </a:p>
          <a:p>
            <a:pPr lvl="1"/>
            <a:r>
              <a:rPr lang="en-US" sz="2000" dirty="0"/>
              <a:t>800g of refined sugar and 2 </a:t>
            </a:r>
            <a:r>
              <a:rPr lang="en-US" sz="2000" dirty="0" err="1"/>
              <a:t>litres</a:t>
            </a:r>
            <a:r>
              <a:rPr lang="en-US" sz="2000" dirty="0"/>
              <a:t> of methanol are tumbled for 12 hours.</a:t>
            </a:r>
          </a:p>
          <a:p>
            <a:pPr lvl="1"/>
            <a:r>
              <a:rPr lang="en-US" sz="2000" dirty="0"/>
              <a:t>The ball jar should contain 2500 10mm steel balls and should rotate at 74 </a:t>
            </a:r>
            <a:r>
              <a:rPr lang="en-US" sz="2000" dirty="0" err="1"/>
              <a:t>r.p.m</a:t>
            </a:r>
            <a:r>
              <a:rPr lang="en-US" sz="2000" dirty="0"/>
              <a:t>.</a:t>
            </a:r>
          </a:p>
          <a:p>
            <a:pPr lvl="1"/>
            <a:r>
              <a:rPr lang="en-US" sz="2000" dirty="0"/>
              <a:t>After 12 hours the ball jar should be diluted to 6 </a:t>
            </a:r>
            <a:r>
              <a:rPr lang="en-US" sz="2000" dirty="0" err="1"/>
              <a:t>litres</a:t>
            </a:r>
            <a:r>
              <a:rPr lang="en-US" sz="2000" dirty="0"/>
              <a:t> with methanol.</a:t>
            </a:r>
          </a:p>
          <a:p>
            <a:r>
              <a:rPr lang="en-US" sz="2000" dirty="0"/>
              <a:t>If the slurry is made the same way all the time, uniform, uniform size slurry will be made. </a:t>
            </a:r>
            <a:endParaRPr lang="en-US" sz="2000" dirty="0" smtClean="0"/>
          </a:p>
          <a:p>
            <a:r>
              <a:rPr lang="en-US" sz="2000" dirty="0" smtClean="0"/>
              <a:t>If </a:t>
            </a:r>
            <a:r>
              <a:rPr lang="en-US" sz="2000" dirty="0"/>
              <a:t>the correct amount of slurry is used when seeding the crystal size and content of the final </a:t>
            </a:r>
            <a:r>
              <a:rPr lang="en-US" sz="2000" dirty="0" err="1"/>
              <a:t>massecuite</a:t>
            </a:r>
            <a:r>
              <a:rPr lang="en-US" sz="2000" dirty="0"/>
              <a:t> will be uniform</a:t>
            </a:r>
            <a:r>
              <a:rPr lang="en-US" sz="2000" dirty="0" smtClean="0"/>
              <a:t>.</a:t>
            </a:r>
            <a:endParaRPr lang="en-US" sz="2000" dirty="0"/>
          </a:p>
        </p:txBody>
      </p:sp>
    </p:spTree>
    <p:extLst>
      <p:ext uri="{BB962C8B-B14F-4D97-AF65-F5344CB8AC3E}">
        <p14:creationId xmlns:p14="http://schemas.microsoft.com/office/powerpoint/2010/main" val="3393300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Slurry (cont.)</a:t>
            </a:r>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2600" dirty="0"/>
              <a:t>It can be calculated how much slurry is needed to produce a certain volume of </a:t>
            </a:r>
            <a:r>
              <a:rPr lang="en-US" sz="2600" dirty="0" err="1"/>
              <a:t>massecuite</a:t>
            </a:r>
            <a:r>
              <a:rPr lang="en-US" sz="2600" dirty="0"/>
              <a:t> of a fixed crystal size.</a:t>
            </a:r>
          </a:p>
          <a:p>
            <a:r>
              <a:rPr lang="en-US" sz="2600" dirty="0"/>
              <a:t>The quantity of grain in the slurry will determine the size of the final grain and the exhaustion of the </a:t>
            </a:r>
            <a:r>
              <a:rPr lang="en-US" sz="2600" dirty="0" err="1"/>
              <a:t>massecuite</a:t>
            </a:r>
            <a:r>
              <a:rPr lang="en-US" sz="2600" dirty="0"/>
              <a:t>. </a:t>
            </a:r>
            <a:endParaRPr lang="en-US" sz="2600" dirty="0" smtClean="0"/>
          </a:p>
          <a:p>
            <a:r>
              <a:rPr lang="en-US" sz="2600" dirty="0" smtClean="0"/>
              <a:t>If </a:t>
            </a:r>
            <a:r>
              <a:rPr lang="en-US" sz="2600" dirty="0"/>
              <a:t>a significant change in the final grain size is desired starting from a normal size of 0.30mm, it is necessary to change the amount of slurry by not less than 20% of the original volume.</a:t>
            </a:r>
          </a:p>
          <a:p>
            <a:r>
              <a:rPr lang="en-US" sz="2600" dirty="0"/>
              <a:t>The amount of slurry used for C boiling is about 1000mm/35m³ of </a:t>
            </a:r>
            <a:r>
              <a:rPr lang="en-US" sz="2600" dirty="0" err="1"/>
              <a:t>massecuite</a:t>
            </a:r>
            <a:r>
              <a:rPr lang="en-US" sz="2600" dirty="0"/>
              <a:t> and about half that for B-</a:t>
            </a:r>
            <a:r>
              <a:rPr lang="en-US" sz="2600" dirty="0" err="1"/>
              <a:t>boilings</a:t>
            </a:r>
            <a:r>
              <a:rPr lang="en-US" sz="2600" dirty="0"/>
              <a:t>.</a:t>
            </a:r>
          </a:p>
        </p:txBody>
      </p:sp>
    </p:spTree>
    <p:extLst>
      <p:ext uri="{BB962C8B-B14F-4D97-AF65-F5344CB8AC3E}">
        <p14:creationId xmlns:p14="http://schemas.microsoft.com/office/powerpoint/2010/main" val="1564274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Graining a Pan</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600" b="1" dirty="0" smtClean="0"/>
              <a:t>How to </a:t>
            </a:r>
            <a:r>
              <a:rPr lang="en-US" sz="2600" b="1" dirty="0"/>
              <a:t>grain the pan. </a:t>
            </a:r>
            <a:endParaRPr lang="en-US" sz="2600" b="1" dirty="0" smtClean="0"/>
          </a:p>
          <a:p>
            <a:r>
              <a:rPr lang="en-US" sz="2400" dirty="0" smtClean="0"/>
              <a:t>This </a:t>
            </a:r>
            <a:r>
              <a:rPr lang="en-US" sz="2400" dirty="0"/>
              <a:t>means introducing small crystals that are subsequently used as nuclei to grow the main sugar crystals.</a:t>
            </a:r>
          </a:p>
          <a:p>
            <a:r>
              <a:rPr lang="en-US" sz="2400" dirty="0"/>
              <a:t>The steps involved are as follows:</a:t>
            </a:r>
          </a:p>
          <a:p>
            <a:pPr lvl="1"/>
            <a:r>
              <a:rPr lang="en-US" sz="2000" dirty="0"/>
              <a:t>Raise vacuum in the pan as described before.</a:t>
            </a:r>
          </a:p>
          <a:p>
            <a:pPr lvl="1"/>
            <a:r>
              <a:rPr lang="en-US" sz="2000" dirty="0"/>
              <a:t>Draw liquor of purity 75% (mixture of molasses and syrup) into the pan by opening the feed valve. </a:t>
            </a:r>
            <a:endParaRPr lang="en-US" sz="2000" dirty="0" smtClean="0"/>
          </a:p>
          <a:p>
            <a:pPr lvl="1"/>
            <a:r>
              <a:rPr lang="en-US" sz="2000" dirty="0" smtClean="0"/>
              <a:t>The </a:t>
            </a:r>
            <a:r>
              <a:rPr lang="en-US" sz="2000" dirty="0"/>
              <a:t>vacuum sucks the liquor into the pan. </a:t>
            </a:r>
            <a:endParaRPr lang="en-US" sz="2000" dirty="0" smtClean="0"/>
          </a:p>
          <a:p>
            <a:pPr lvl="1"/>
            <a:r>
              <a:rPr lang="en-US" sz="2000" dirty="0" smtClean="0"/>
              <a:t>Shut </a:t>
            </a:r>
            <a:r>
              <a:rPr lang="en-US" sz="2000" dirty="0"/>
              <a:t>the feed valve when the level in the pan is about 250mm above the top tube plate.</a:t>
            </a:r>
          </a:p>
          <a:p>
            <a:pPr lvl="1"/>
            <a:r>
              <a:rPr lang="en-US" sz="2000" dirty="0"/>
              <a:t>Open steam to the </a:t>
            </a:r>
            <a:r>
              <a:rPr lang="en-US" sz="2000" dirty="0" err="1"/>
              <a:t>calandria</a:t>
            </a:r>
            <a:r>
              <a:rPr lang="en-US" sz="2000" dirty="0"/>
              <a:t> so that the liquor boils. </a:t>
            </a:r>
            <a:endParaRPr lang="en-US" sz="2000" dirty="0" smtClean="0"/>
          </a:p>
          <a:p>
            <a:pPr lvl="1"/>
            <a:r>
              <a:rPr lang="en-US" sz="2000" dirty="0" smtClean="0"/>
              <a:t>Follow </a:t>
            </a:r>
            <a:r>
              <a:rPr lang="en-US" sz="2000" dirty="0"/>
              <a:t>the progress of the boiling on the conductivity chart. </a:t>
            </a:r>
          </a:p>
        </p:txBody>
      </p:sp>
    </p:spTree>
    <p:extLst>
      <p:ext uri="{BB962C8B-B14F-4D97-AF65-F5344CB8AC3E}">
        <p14:creationId xmlns:p14="http://schemas.microsoft.com/office/powerpoint/2010/main" val="31240976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67F360-301F-4D5E-AF72-32555B1647A8}"/>
</file>

<file path=customXml/itemProps2.xml><?xml version="1.0" encoding="utf-8"?>
<ds:datastoreItem xmlns:ds="http://schemas.openxmlformats.org/officeDocument/2006/customXml" ds:itemID="{367FDD5C-DA2F-4B7F-9111-F1C3023F26FE}"/>
</file>

<file path=customXml/itemProps3.xml><?xml version="1.0" encoding="utf-8"?>
<ds:datastoreItem xmlns:ds="http://schemas.openxmlformats.org/officeDocument/2006/customXml" ds:itemID="{49C23A98-1550-424B-B44A-CF39D01531C3}"/>
</file>

<file path=docProps/app.xml><?xml version="1.0" encoding="utf-8"?>
<Properties xmlns="http://schemas.openxmlformats.org/officeDocument/2006/extended-properties" xmlns:vt="http://schemas.openxmlformats.org/officeDocument/2006/docPropsVTypes">
  <Template/>
  <TotalTime>5691</TotalTime>
  <Words>4098</Words>
  <Application>Microsoft Office PowerPoint</Application>
  <PresentationFormat>On-screen Show (4:3)</PresentationFormat>
  <Paragraphs>256</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PowerPoint Presentation</vt:lpstr>
      <vt:lpstr>Grain Formation</vt:lpstr>
      <vt:lpstr>The Waiting Method</vt:lpstr>
      <vt:lpstr>Shock Seeding</vt:lpstr>
      <vt:lpstr>True Seeding</vt:lpstr>
      <vt:lpstr>True Seeding (cont.)</vt:lpstr>
      <vt:lpstr>Slurry</vt:lpstr>
      <vt:lpstr>Slurry (cont.)</vt:lpstr>
      <vt:lpstr>Graining a Pan</vt:lpstr>
      <vt:lpstr>Graining a Pan</vt:lpstr>
      <vt:lpstr>Graining a Pan</vt:lpstr>
      <vt:lpstr>Graining a Pan</vt:lpstr>
      <vt:lpstr>Graining a Pan</vt:lpstr>
      <vt:lpstr>Graining a Pan</vt:lpstr>
      <vt:lpstr>Graining a Pan</vt:lpstr>
      <vt:lpstr>Graining a Pan</vt:lpstr>
      <vt:lpstr>Graining a Pan</vt:lpstr>
      <vt:lpstr>Graining a Pan</vt:lpstr>
      <vt:lpstr>Graining a Pan</vt:lpstr>
      <vt:lpstr>Graining a Pan</vt:lpstr>
      <vt:lpstr>Graining a Pan</vt:lpstr>
      <vt:lpstr>Control of Super Saturation</vt:lpstr>
      <vt:lpstr>Control of Super Saturation (cont.)</vt:lpstr>
      <vt:lpstr>Control of Super Saturation (cont.)</vt:lpstr>
      <vt:lpstr>Control of Super Saturation (cont.)</vt:lpstr>
      <vt:lpstr>Control of Super Saturation (cont.)</vt:lpstr>
      <vt:lpstr>Automatic Vacuum Control</vt:lpstr>
      <vt:lpstr>Automatic Vacuum Control(cont.)</vt:lpstr>
      <vt:lpstr>Boiling of a Massecuite</vt:lpstr>
      <vt:lpstr>Boiling of a Massecuite (cont.)</vt:lpstr>
      <vt:lpstr>Boiling of a Massecuite (cont.)</vt:lpstr>
      <vt:lpstr>Boiling of a Massecuite (cont.)</vt:lpstr>
      <vt:lpstr>Boiling of a Massecuite (cont.)</vt:lpstr>
      <vt:lpstr>Brix of the Pan Feed</vt:lpstr>
      <vt:lpstr>Influence of Hydrostatic Head</vt:lpstr>
      <vt:lpstr>Influence of Hydrostatic Head (cont.)</vt:lpstr>
      <vt:lpstr>Influence of Hydrostatic Head (cont.)</vt:lpstr>
      <vt:lpstr>Influence of Hydrostatic Head (cont.)</vt:lpstr>
      <vt:lpstr>Striking a Pan – The Steps involved</vt:lpstr>
      <vt:lpstr>Striking a Pan – The Steps involved (cont.)</vt:lpstr>
      <vt:lpstr>Striking a Pan – The Steps involved (cont.)</vt:lpstr>
      <vt:lpstr>Highly Viscous Massecuite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277</cp:revision>
  <dcterms:created xsi:type="dcterms:W3CDTF">2016-11-15T07:03:29Z</dcterms:created>
  <dcterms:modified xsi:type="dcterms:W3CDTF">2019-05-05T11:36:08Z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