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544" r:id="rId4"/>
    <p:sldId id="545" r:id="rId5"/>
    <p:sldId id="546" r:id="rId6"/>
    <p:sldId id="384" r:id="rId7"/>
    <p:sldId id="547" r:id="rId8"/>
    <p:sldId id="386" r:id="rId9"/>
    <p:sldId id="517" r:id="rId10"/>
    <p:sldId id="292" r:id="rId11"/>
    <p:sldId id="548" r:id="rId12"/>
    <p:sldId id="518" r:id="rId13"/>
    <p:sldId id="40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5" autoAdjust="0"/>
    <p:restoredTop sz="94582" autoAdjust="0"/>
  </p:normalViewPr>
  <p:slideViewPr>
    <p:cSldViewPr>
      <p:cViewPr>
        <p:scale>
          <a:sx n="66" d="100"/>
          <a:sy n="66" d="100"/>
        </p:scale>
        <p:origin x="-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2019/05/05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2019/05/05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2019/05/05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2019/05/05</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7: </a:t>
            </a:r>
          </a:p>
          <a:p>
            <a:pPr algn="ctr"/>
            <a:r>
              <a:rPr lang="en-US" sz="2800" dirty="0" smtClean="0">
                <a:solidFill>
                  <a:srgbClr val="C0504D">
                    <a:lumMod val="75000"/>
                  </a:srgbClr>
                </a:solidFill>
              </a:rPr>
              <a:t>PAN BOILING: KT </a:t>
            </a:r>
            <a:r>
              <a:rPr lang="en-US" sz="2800" dirty="0" smtClean="0">
                <a:solidFill>
                  <a:srgbClr val="C0504D">
                    <a:lumMod val="75000"/>
                  </a:srgbClr>
                </a:solidFill>
              </a:rPr>
              <a:t>5: PAN CONTROL AND AUTOMATION</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200" dirty="0"/>
              <a:t>Method 1: Computer Control </a:t>
            </a:r>
            <a:r>
              <a:rPr lang="en-ZA" sz="4200" dirty="0" smtClean="0"/>
              <a:t>(cont.)</a:t>
            </a:r>
            <a:endParaRPr lang="en-ZA" sz="42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300" dirty="0"/>
              <a:t>In practice the pan started is on manual control.</a:t>
            </a:r>
          </a:p>
          <a:p>
            <a:r>
              <a:rPr lang="en-US" sz="2300" dirty="0"/>
              <a:t>The steps involved are:</a:t>
            </a:r>
          </a:p>
          <a:p>
            <a:pPr lvl="1"/>
            <a:r>
              <a:rPr lang="en-US" sz="2300" dirty="0"/>
              <a:t>washing the </a:t>
            </a:r>
            <a:r>
              <a:rPr lang="en-US" sz="2300" dirty="0" err="1"/>
              <a:t>massecuite</a:t>
            </a:r>
            <a:r>
              <a:rPr lang="en-US" sz="2300" dirty="0"/>
              <a:t> if necessary</a:t>
            </a:r>
          </a:p>
          <a:p>
            <a:pPr lvl="1"/>
            <a:r>
              <a:rPr lang="en-US" sz="2300" dirty="0" err="1"/>
              <a:t>brixing</a:t>
            </a:r>
            <a:r>
              <a:rPr lang="en-US" sz="2300" dirty="0"/>
              <a:t> to the required supersaturation for graining</a:t>
            </a:r>
          </a:p>
          <a:p>
            <a:pPr lvl="1"/>
            <a:r>
              <a:rPr lang="en-US" sz="2300" dirty="0"/>
              <a:t>adding slurry.</a:t>
            </a:r>
          </a:p>
          <a:p>
            <a:r>
              <a:rPr lang="en-US" sz="2300" dirty="0"/>
              <a:t>The pan is then transferred to automatic control by the computer. </a:t>
            </a:r>
            <a:endParaRPr lang="en-US" sz="2300" dirty="0" smtClean="0"/>
          </a:p>
          <a:p>
            <a:r>
              <a:rPr lang="en-US" sz="2300" dirty="0" smtClean="0"/>
              <a:t>As </a:t>
            </a:r>
            <a:r>
              <a:rPr lang="en-US" sz="2300" dirty="0"/>
              <a:t>the pan fills up the computer decreases the conductivity set points so that the brix of the liquor in the pan increases. </a:t>
            </a:r>
            <a:endParaRPr lang="en-US" sz="2300" dirty="0" smtClean="0"/>
          </a:p>
          <a:p>
            <a:r>
              <a:rPr lang="en-US" sz="2300" dirty="0" smtClean="0"/>
              <a:t>This </a:t>
            </a:r>
            <a:r>
              <a:rPr lang="en-US" sz="2300" dirty="0"/>
              <a:t>is essential to maintain the correct level of supersaturation.</a:t>
            </a:r>
          </a:p>
          <a:p>
            <a:r>
              <a:rPr lang="en-US" sz="2300" dirty="0"/>
              <a:t>If the purity of the liquor and feed changes, the conductivity set points must be changed accordingly</a:t>
            </a:r>
            <a:r>
              <a:rPr lang="en-US" sz="2300" dirty="0" smtClean="0"/>
              <a:t>.</a:t>
            </a:r>
            <a:endParaRPr lang="en-US" sz="2300" dirty="0"/>
          </a:p>
        </p:txBody>
      </p:sp>
    </p:spTree>
    <p:extLst>
      <p:ext uri="{BB962C8B-B14F-4D97-AF65-F5344CB8AC3E}">
        <p14:creationId xmlns:p14="http://schemas.microsoft.com/office/powerpoint/2010/main" val="1382824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200" dirty="0"/>
              <a:t>Method 1: Computer Control </a:t>
            </a:r>
            <a:r>
              <a:rPr lang="en-ZA" sz="4200" dirty="0" smtClean="0"/>
              <a:t>(cont.)</a:t>
            </a:r>
            <a:endParaRPr lang="en-ZA" sz="42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200" dirty="0" smtClean="0"/>
              <a:t>If </a:t>
            </a:r>
            <a:r>
              <a:rPr lang="en-US" sz="2200" dirty="0"/>
              <a:t>the purity of the material used decreases, the liquor must have higher brix valves to give the required supersaturation. </a:t>
            </a:r>
            <a:endParaRPr lang="en-US" sz="2200" dirty="0" smtClean="0"/>
          </a:p>
          <a:p>
            <a:r>
              <a:rPr lang="en-US" sz="2200" dirty="0" smtClean="0"/>
              <a:t>This </a:t>
            </a:r>
            <a:r>
              <a:rPr lang="en-US" sz="2200" dirty="0"/>
              <a:t>is done by controlling the pan according to a lower  conductivity curve. </a:t>
            </a:r>
            <a:endParaRPr lang="en-US" sz="2200" dirty="0" smtClean="0"/>
          </a:p>
          <a:p>
            <a:r>
              <a:rPr lang="en-US" sz="2200" dirty="0" smtClean="0"/>
              <a:t>If </a:t>
            </a:r>
            <a:r>
              <a:rPr lang="en-US" sz="2200" dirty="0"/>
              <a:t>the purity of the material increases, the conductivity curve is raised.</a:t>
            </a:r>
          </a:p>
          <a:p>
            <a:r>
              <a:rPr lang="en-US" sz="2200" dirty="0"/>
              <a:t>The decrease in conductivity can thus be changed so that the pan is boiled at optimum ‘’tightness’ without forming false grain.</a:t>
            </a:r>
          </a:p>
          <a:p>
            <a:r>
              <a:rPr lang="en-US" sz="2200" dirty="0"/>
              <a:t>Instead of conductivity, radio frequently (RF) or boiling point elevation can be used as a measure of the brix the </a:t>
            </a:r>
            <a:r>
              <a:rPr lang="en-US" sz="2200" dirty="0" err="1"/>
              <a:t>massecuite</a:t>
            </a:r>
            <a:r>
              <a:rPr lang="en-US" sz="2200" dirty="0"/>
              <a:t>. </a:t>
            </a:r>
            <a:endParaRPr lang="en-US" sz="2200" dirty="0" smtClean="0"/>
          </a:p>
          <a:p>
            <a:r>
              <a:rPr lang="en-US" sz="2200" dirty="0" smtClean="0"/>
              <a:t>The </a:t>
            </a:r>
            <a:r>
              <a:rPr lang="en-US" sz="2200" dirty="0"/>
              <a:t>principle is the same – the brix must increase as the pan level increases to maintain the correct supersaturation.</a:t>
            </a:r>
            <a:endParaRPr lang="en-US" sz="2200" dirty="0"/>
          </a:p>
        </p:txBody>
      </p:sp>
    </p:spTree>
    <p:extLst>
      <p:ext uri="{BB962C8B-B14F-4D97-AF65-F5344CB8AC3E}">
        <p14:creationId xmlns:p14="http://schemas.microsoft.com/office/powerpoint/2010/main" val="42867969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Method 2: </a:t>
            </a:r>
            <a:r>
              <a:rPr lang="en-ZA" sz="4800" dirty="0" err="1" smtClean="0"/>
              <a:t>Calcor</a:t>
            </a:r>
            <a:r>
              <a:rPr lang="en-ZA" sz="4800" dirty="0" smtClean="0"/>
              <a:t> Instruments</a:t>
            </a:r>
            <a:endParaRPr lang="en-ZA" sz="4800" dirty="0"/>
          </a:p>
        </p:txBody>
      </p:sp>
      <p:sp>
        <p:nvSpPr>
          <p:cNvPr id="5" name="Content Placeholder 2"/>
          <p:cNvSpPr>
            <a:spLocks noGrp="1"/>
          </p:cNvSpPr>
          <p:nvPr>
            <p:ph idx="1"/>
          </p:nvPr>
        </p:nvSpPr>
        <p:spPr>
          <a:xfrm>
            <a:off x="251519" y="1600200"/>
            <a:ext cx="7128793"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1900" dirty="0"/>
              <a:t>Here the pan is fitted with 6 level probes. </a:t>
            </a:r>
            <a:endParaRPr lang="en-US" sz="1900" dirty="0" smtClean="0"/>
          </a:p>
          <a:p>
            <a:pPr>
              <a:spcBef>
                <a:spcPts val="0"/>
              </a:spcBef>
            </a:pPr>
            <a:r>
              <a:rPr lang="en-US" sz="1900" dirty="0" smtClean="0"/>
              <a:t>A </a:t>
            </a:r>
            <a:r>
              <a:rPr lang="en-US" sz="1900" dirty="0"/>
              <a:t>control panel is fitted with 5 conductivity control pods. </a:t>
            </a:r>
            <a:endParaRPr lang="en-US" sz="1900" dirty="0" smtClean="0"/>
          </a:p>
          <a:p>
            <a:pPr>
              <a:spcBef>
                <a:spcPts val="0"/>
              </a:spcBef>
            </a:pPr>
            <a:r>
              <a:rPr lang="en-US" sz="1900" dirty="0" smtClean="0"/>
              <a:t>Each </a:t>
            </a:r>
            <a:r>
              <a:rPr lang="en-US" sz="1900" dirty="0"/>
              <a:t>pod is activated at a certain level. </a:t>
            </a:r>
            <a:endParaRPr lang="en-US" sz="1900" dirty="0" smtClean="0"/>
          </a:p>
          <a:p>
            <a:pPr>
              <a:spcBef>
                <a:spcPts val="0"/>
              </a:spcBef>
            </a:pPr>
            <a:r>
              <a:rPr lang="en-US" sz="1900" dirty="0" smtClean="0"/>
              <a:t>A </a:t>
            </a:r>
            <a:r>
              <a:rPr lang="en-US" sz="1900" dirty="0"/>
              <a:t>pod is set with the brix that we wish the </a:t>
            </a:r>
            <a:r>
              <a:rPr lang="en-US" sz="1900" dirty="0" err="1"/>
              <a:t>massecuite</a:t>
            </a:r>
            <a:r>
              <a:rPr lang="en-US" sz="1900" dirty="0"/>
              <a:t> to have at that particular level</a:t>
            </a:r>
            <a:r>
              <a:rPr lang="en-US" sz="1900" dirty="0" smtClean="0"/>
              <a:t>.</a:t>
            </a:r>
          </a:p>
          <a:p>
            <a:pPr>
              <a:spcBef>
                <a:spcPts val="0"/>
              </a:spcBef>
            </a:pPr>
            <a:r>
              <a:rPr lang="en-US" sz="1900" dirty="0"/>
              <a:t>Each conductivity pod is set using arbitrary valves between 0 and 10.</a:t>
            </a:r>
          </a:p>
          <a:p>
            <a:pPr>
              <a:spcBef>
                <a:spcPts val="0"/>
              </a:spcBef>
            </a:pPr>
            <a:r>
              <a:rPr lang="en-US" sz="1900" b="1" dirty="0"/>
              <a:t>For example: for a B-</a:t>
            </a:r>
            <a:r>
              <a:rPr lang="en-US" sz="1900" b="1" dirty="0" err="1"/>
              <a:t>massecuite</a:t>
            </a:r>
            <a:endParaRPr lang="en-US" sz="1900" dirty="0"/>
          </a:p>
          <a:p>
            <a:pPr lvl="1">
              <a:spcBef>
                <a:spcPts val="0"/>
              </a:spcBef>
            </a:pPr>
            <a:r>
              <a:rPr lang="en-US" sz="1600" dirty="0"/>
              <a:t>At level 1, the pod  is set at a value of 6</a:t>
            </a:r>
          </a:p>
          <a:p>
            <a:pPr lvl="1">
              <a:spcBef>
                <a:spcPts val="0"/>
              </a:spcBef>
            </a:pPr>
            <a:r>
              <a:rPr lang="en-US" sz="1600" dirty="0"/>
              <a:t>At level 2, the pod is set  at a  value of 7</a:t>
            </a:r>
          </a:p>
          <a:p>
            <a:pPr lvl="1">
              <a:spcBef>
                <a:spcPts val="0"/>
              </a:spcBef>
            </a:pPr>
            <a:r>
              <a:rPr lang="en-US" sz="1600" dirty="0"/>
              <a:t>At level 3, the pod is set at a value of 8</a:t>
            </a:r>
          </a:p>
          <a:p>
            <a:pPr lvl="1">
              <a:spcBef>
                <a:spcPts val="0"/>
              </a:spcBef>
            </a:pPr>
            <a:r>
              <a:rPr lang="en-US" sz="1600" dirty="0"/>
              <a:t>At level 4, the pod is  set at a value of 9</a:t>
            </a:r>
          </a:p>
          <a:p>
            <a:pPr lvl="1">
              <a:spcBef>
                <a:spcPts val="0"/>
              </a:spcBef>
            </a:pPr>
            <a:r>
              <a:rPr lang="en-US" sz="1600" dirty="0"/>
              <a:t>At level 5, the pod is set at a value of 9.5</a:t>
            </a:r>
          </a:p>
          <a:p>
            <a:pPr>
              <a:spcBef>
                <a:spcPts val="0"/>
              </a:spcBef>
            </a:pPr>
            <a:r>
              <a:rPr lang="en-US" sz="1900" dirty="0"/>
              <a:t>The </a:t>
            </a:r>
            <a:r>
              <a:rPr lang="en-US" sz="1900" dirty="0" err="1"/>
              <a:t>Calcor</a:t>
            </a:r>
            <a:r>
              <a:rPr lang="en-US" sz="1900" dirty="0"/>
              <a:t> controller thus senses the increased level in the pan and decreases the feed accordingly to achieve increase in the brix of the liquor. </a:t>
            </a:r>
            <a:endParaRPr lang="en-US" sz="1900" dirty="0" smtClean="0"/>
          </a:p>
          <a:p>
            <a:pPr>
              <a:spcBef>
                <a:spcPts val="0"/>
              </a:spcBef>
            </a:pPr>
            <a:r>
              <a:rPr lang="en-US" sz="1900" dirty="0" smtClean="0"/>
              <a:t>The </a:t>
            </a:r>
            <a:r>
              <a:rPr lang="en-US" sz="1900" dirty="0"/>
              <a:t>arbitrary pod settings are not actual brix values, but are related to brix values.</a:t>
            </a:r>
          </a:p>
          <a:p>
            <a:endParaRPr lang="en-US" sz="2000"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98501" y="3140968"/>
            <a:ext cx="1866754" cy="1963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3300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Advantages of Automation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lvl="0"/>
            <a:r>
              <a:rPr lang="en-US" sz="2800" dirty="0"/>
              <a:t>Faster boiling. </a:t>
            </a:r>
            <a:endParaRPr lang="en-US" sz="2800" dirty="0" smtClean="0"/>
          </a:p>
          <a:p>
            <a:pPr lvl="1"/>
            <a:r>
              <a:rPr lang="en-US" dirty="0" smtClean="0"/>
              <a:t>This </a:t>
            </a:r>
            <a:r>
              <a:rPr lang="en-US" dirty="0"/>
              <a:t>is because the optimum supersaturation coefficient can be maintained during boiling viz. high in the metastable zone but just below the intermediate zone. </a:t>
            </a:r>
            <a:endParaRPr lang="en-US" dirty="0" smtClean="0"/>
          </a:p>
          <a:p>
            <a:pPr lvl="1"/>
            <a:r>
              <a:rPr lang="en-US" dirty="0" smtClean="0"/>
              <a:t>As </a:t>
            </a:r>
            <a:r>
              <a:rPr lang="en-US" dirty="0"/>
              <a:t>a consequence better </a:t>
            </a:r>
            <a:r>
              <a:rPr lang="en-US" dirty="0" err="1"/>
              <a:t>utilisation</a:t>
            </a:r>
            <a:r>
              <a:rPr lang="en-US" dirty="0"/>
              <a:t> of equipment (pans) is achieved.</a:t>
            </a:r>
          </a:p>
          <a:p>
            <a:pPr lvl="0"/>
            <a:r>
              <a:rPr lang="en-US" sz="2800" dirty="0"/>
              <a:t>Improved quality of product. </a:t>
            </a:r>
            <a:endParaRPr lang="en-US" sz="2800" dirty="0" smtClean="0"/>
          </a:p>
          <a:p>
            <a:pPr lvl="1"/>
            <a:r>
              <a:rPr lang="en-US" dirty="0" smtClean="0"/>
              <a:t>More </a:t>
            </a:r>
            <a:r>
              <a:rPr lang="en-US" dirty="0"/>
              <a:t>regular crystals free of conglomerates and false grain is produced.</a:t>
            </a:r>
          </a:p>
        </p:txBody>
      </p:sp>
    </p:spTree>
    <p:extLst>
      <p:ext uri="{BB962C8B-B14F-4D97-AF65-F5344CB8AC3E}">
        <p14:creationId xmlns:p14="http://schemas.microsoft.com/office/powerpoint/2010/main" val="1564274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Importance of Pan Control</a:t>
            </a:r>
            <a:endParaRPr lang="en-ZA" sz="4800" dirty="0"/>
          </a:p>
        </p:txBody>
      </p:sp>
      <p:sp>
        <p:nvSpPr>
          <p:cNvPr id="9"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rmAutofit fontScale="40000" lnSpcReduction="20000"/>
          </a:bodyPr>
          <a:lstStyle/>
          <a:p>
            <a:pPr marL="0" indent="0">
              <a:buNone/>
            </a:pPr>
            <a:r>
              <a:rPr lang="en-US" sz="6000" b="1" dirty="0"/>
              <a:t>For good pan operation the following is important:</a:t>
            </a:r>
          </a:p>
          <a:p>
            <a:pPr lvl="0"/>
            <a:r>
              <a:rPr lang="en-US" sz="4800" dirty="0"/>
              <a:t>Constant pressure saturated steam at the required minimum pressure. </a:t>
            </a:r>
            <a:endParaRPr lang="en-US" sz="4800" dirty="0" smtClean="0"/>
          </a:p>
          <a:p>
            <a:pPr lvl="0"/>
            <a:r>
              <a:rPr lang="en-US" sz="4800" dirty="0" smtClean="0"/>
              <a:t>Batch </a:t>
            </a:r>
            <a:r>
              <a:rPr lang="en-US" sz="4800" dirty="0"/>
              <a:t>pans are not conductive to steady steam pressure as their steam demand varies from 0 to maximum available.</a:t>
            </a:r>
          </a:p>
          <a:p>
            <a:r>
              <a:rPr lang="en-US" sz="4800" dirty="0"/>
              <a:t>Steam flow to the </a:t>
            </a:r>
            <a:r>
              <a:rPr lang="en-US" sz="4800" dirty="0" err="1"/>
              <a:t>calandria</a:t>
            </a:r>
            <a:r>
              <a:rPr lang="en-US" sz="4800" dirty="0"/>
              <a:t> is generally lower at the start of the cycle than at the end, as the viscosity increases and circulation rate decreases as the pan builds up.</a:t>
            </a:r>
          </a:p>
          <a:p>
            <a:pPr lvl="0"/>
            <a:r>
              <a:rPr lang="en-US" sz="4800" dirty="0"/>
              <a:t>Pan vacuum should be kept constant. </a:t>
            </a:r>
            <a:endParaRPr lang="en-US" sz="4800" dirty="0" smtClean="0"/>
          </a:p>
          <a:p>
            <a:pPr lvl="0"/>
            <a:r>
              <a:rPr lang="en-US" sz="4800" dirty="0" smtClean="0"/>
              <a:t>Fluctuations </a:t>
            </a:r>
            <a:r>
              <a:rPr lang="en-US" sz="4800" dirty="0"/>
              <a:t>in the absolute pressure can result in changes to the level of supersaturation, which can lead either to false grain formation or crystal dissolution. </a:t>
            </a:r>
            <a:endParaRPr lang="en-US" sz="4800" dirty="0" smtClean="0"/>
          </a:p>
          <a:p>
            <a:pPr lvl="0"/>
            <a:r>
              <a:rPr lang="en-US" sz="4800" dirty="0" smtClean="0"/>
              <a:t>It </a:t>
            </a:r>
            <a:r>
              <a:rPr lang="en-US" sz="4800" dirty="0"/>
              <a:t>is important to reduce the absolute pressure to as low a value as is practicable. </a:t>
            </a:r>
            <a:endParaRPr lang="en-US" sz="4800" dirty="0" smtClean="0"/>
          </a:p>
          <a:p>
            <a:pPr lvl="0"/>
            <a:r>
              <a:rPr lang="en-US" sz="4800" dirty="0" smtClean="0"/>
              <a:t>This </a:t>
            </a:r>
            <a:r>
              <a:rPr lang="en-US" sz="4800" dirty="0"/>
              <a:t>is to reduce the temperature of the </a:t>
            </a:r>
            <a:r>
              <a:rPr lang="en-US" sz="4800" dirty="0" err="1"/>
              <a:t>massecuites</a:t>
            </a:r>
            <a:r>
              <a:rPr lang="en-US" sz="4800" dirty="0"/>
              <a:t> to avoid </a:t>
            </a:r>
            <a:r>
              <a:rPr lang="en-US" sz="4800" dirty="0" err="1"/>
              <a:t>Maillard</a:t>
            </a:r>
            <a:r>
              <a:rPr lang="en-US" sz="4800" dirty="0"/>
              <a:t> Reaction.</a:t>
            </a:r>
          </a:p>
          <a:p>
            <a:r>
              <a:rPr lang="en-US" sz="4800" dirty="0"/>
              <a:t>Note: </a:t>
            </a:r>
          </a:p>
          <a:p>
            <a:pPr lvl="1"/>
            <a:r>
              <a:rPr lang="en-US" sz="4500" dirty="0"/>
              <a:t>Refinery pans </a:t>
            </a:r>
            <a:r>
              <a:rPr lang="en-US" sz="4500" dirty="0" smtClean="0"/>
              <a:t>&gt; 20kPa </a:t>
            </a:r>
            <a:r>
              <a:rPr lang="en-US" sz="4500" dirty="0"/>
              <a:t>abs.</a:t>
            </a:r>
          </a:p>
          <a:p>
            <a:pPr lvl="1"/>
            <a:r>
              <a:rPr lang="en-US" sz="4500" dirty="0" smtClean="0"/>
              <a:t>A-pans </a:t>
            </a:r>
            <a:r>
              <a:rPr lang="en-US" sz="4500" dirty="0"/>
              <a:t>	</a:t>
            </a:r>
            <a:r>
              <a:rPr lang="en-US" sz="4500" dirty="0" smtClean="0"/>
              <a:t>        17kPa </a:t>
            </a:r>
            <a:r>
              <a:rPr lang="en-US" sz="4500" dirty="0"/>
              <a:t>abs.</a:t>
            </a:r>
          </a:p>
          <a:p>
            <a:pPr lvl="1"/>
            <a:r>
              <a:rPr lang="en-US" sz="4500" dirty="0"/>
              <a:t>B- and </a:t>
            </a:r>
            <a:r>
              <a:rPr lang="en-US" sz="4500" dirty="0" smtClean="0"/>
              <a:t>C-pans    14kPa </a:t>
            </a:r>
            <a:r>
              <a:rPr lang="en-US" sz="4500" dirty="0"/>
              <a:t>abs</a:t>
            </a:r>
            <a:r>
              <a:rPr lang="en-US" sz="4500" dirty="0" smtClean="0"/>
              <a:t>.</a:t>
            </a:r>
            <a:endParaRPr lang="en-US" sz="4500" dirty="0"/>
          </a:p>
        </p:txBody>
      </p:sp>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Importance of Pan Control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b="1" dirty="0"/>
              <a:t>For good pan operation the following is </a:t>
            </a:r>
            <a:r>
              <a:rPr lang="en-US" b="1" dirty="0" smtClean="0"/>
              <a:t>important (cont.):</a:t>
            </a:r>
            <a:endParaRPr lang="en-US" b="1" dirty="0"/>
          </a:p>
          <a:p>
            <a:r>
              <a:rPr lang="en-US" dirty="0" smtClean="0"/>
              <a:t>The </a:t>
            </a:r>
            <a:r>
              <a:rPr lang="en-US" dirty="0"/>
              <a:t>higher the absolute pressure the higher will be the boiling point of the </a:t>
            </a:r>
            <a:r>
              <a:rPr lang="en-US" dirty="0" err="1"/>
              <a:t>massecuite</a:t>
            </a:r>
            <a:r>
              <a:rPr lang="en-US" dirty="0"/>
              <a:t>. </a:t>
            </a:r>
            <a:endParaRPr lang="en-US" dirty="0" smtClean="0"/>
          </a:p>
          <a:p>
            <a:r>
              <a:rPr lang="en-US" dirty="0" smtClean="0"/>
              <a:t>This </a:t>
            </a:r>
            <a:r>
              <a:rPr lang="en-US" dirty="0"/>
              <a:t>results in faster </a:t>
            </a:r>
            <a:r>
              <a:rPr lang="en-US" dirty="0" err="1"/>
              <a:t>crystallisation</a:t>
            </a:r>
            <a:r>
              <a:rPr lang="en-US" dirty="0"/>
              <a:t> rates. </a:t>
            </a:r>
            <a:endParaRPr lang="en-US" dirty="0" smtClean="0"/>
          </a:p>
          <a:p>
            <a:r>
              <a:rPr lang="en-US" dirty="0" smtClean="0"/>
              <a:t>It </a:t>
            </a:r>
            <a:r>
              <a:rPr lang="en-US" dirty="0"/>
              <a:t>also leads to higher sucrose losses and especially other undesirable reactions such as the </a:t>
            </a:r>
            <a:r>
              <a:rPr lang="en-US" dirty="0" err="1"/>
              <a:t>Maillard</a:t>
            </a:r>
            <a:r>
              <a:rPr lang="en-US" dirty="0"/>
              <a:t> reaction – hence the lower absolute pressure in the B- and C- pans where higher concentrations of impurities (such as reducing sugars and amino compounds which are the reactants in the </a:t>
            </a:r>
            <a:r>
              <a:rPr lang="en-US" dirty="0" err="1"/>
              <a:t>Maillard</a:t>
            </a:r>
            <a:r>
              <a:rPr lang="en-US" dirty="0"/>
              <a:t> reaction) occur.</a:t>
            </a:r>
          </a:p>
          <a:p>
            <a:pPr lvl="0"/>
            <a:r>
              <a:rPr lang="en-US" dirty="0"/>
              <a:t>The temperature of feed and/or water to the pan should be higher than that of the boiling </a:t>
            </a:r>
            <a:r>
              <a:rPr lang="en-US" dirty="0" err="1"/>
              <a:t>massecuite</a:t>
            </a:r>
            <a:r>
              <a:rPr lang="en-US" dirty="0"/>
              <a:t>. </a:t>
            </a:r>
            <a:endParaRPr lang="en-US" dirty="0" smtClean="0"/>
          </a:p>
          <a:p>
            <a:pPr lvl="0"/>
            <a:r>
              <a:rPr lang="en-US" dirty="0" smtClean="0"/>
              <a:t>This </a:t>
            </a:r>
            <a:r>
              <a:rPr lang="en-US" dirty="0"/>
              <a:t>causes flashing as the feed enters the pan.</a:t>
            </a:r>
          </a:p>
          <a:p>
            <a:pPr lvl="0"/>
            <a:r>
              <a:rPr lang="en-US" dirty="0"/>
              <a:t>The brix of feed should be constant. </a:t>
            </a:r>
            <a:endParaRPr lang="en-US" dirty="0" smtClean="0"/>
          </a:p>
        </p:txBody>
      </p:sp>
    </p:spTree>
    <p:extLst>
      <p:ext uri="{BB962C8B-B14F-4D97-AF65-F5344CB8AC3E}">
        <p14:creationId xmlns:p14="http://schemas.microsoft.com/office/powerpoint/2010/main" val="1211724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Importance of Pan Control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sz="4400" b="1" dirty="0"/>
              <a:t>For good pan operation the following is </a:t>
            </a:r>
            <a:r>
              <a:rPr lang="en-US" sz="4400" b="1" dirty="0" smtClean="0"/>
              <a:t>important (cont.):</a:t>
            </a:r>
            <a:endParaRPr lang="en-US" sz="4400" b="1" dirty="0"/>
          </a:p>
          <a:p>
            <a:r>
              <a:rPr lang="en-US" dirty="0" smtClean="0"/>
              <a:t>Feed </a:t>
            </a:r>
            <a:r>
              <a:rPr lang="en-US" dirty="0"/>
              <a:t>to a pan may be added continuously or in slugs. </a:t>
            </a:r>
            <a:endParaRPr lang="en-US" dirty="0" smtClean="0"/>
          </a:p>
          <a:p>
            <a:r>
              <a:rPr lang="en-US" dirty="0" smtClean="0"/>
              <a:t>At </a:t>
            </a:r>
            <a:r>
              <a:rPr lang="en-US" dirty="0"/>
              <a:t>first glance it would appear that continuous feeding would assist in giving steadier operation of a pan. </a:t>
            </a:r>
            <a:endParaRPr lang="en-US" dirty="0" smtClean="0"/>
          </a:p>
          <a:p>
            <a:r>
              <a:rPr lang="en-US" dirty="0" smtClean="0"/>
              <a:t>However </a:t>
            </a:r>
            <a:r>
              <a:rPr lang="en-US" dirty="0"/>
              <a:t>if uniform distribution of feed in a pan is desired slug feeding should be more effective. </a:t>
            </a:r>
            <a:endParaRPr lang="en-US" dirty="0" smtClean="0"/>
          </a:p>
          <a:p>
            <a:r>
              <a:rPr lang="en-US" dirty="0" smtClean="0"/>
              <a:t>This </a:t>
            </a:r>
            <a:r>
              <a:rPr lang="en-US" dirty="0"/>
              <a:t>is because slow continuous feed will all be distributed through the openings in the feed ring closest to the feed pipe entry, while full flow for short time intervals should be distributed through all the feed ring openings. </a:t>
            </a:r>
            <a:endParaRPr lang="en-US" dirty="0" smtClean="0"/>
          </a:p>
          <a:p>
            <a:r>
              <a:rPr lang="en-US" dirty="0" smtClean="0"/>
              <a:t>Unnecessary </a:t>
            </a:r>
            <a:r>
              <a:rPr lang="en-US" dirty="0"/>
              <a:t>addition of hot water (movement water) to a pan is wasteful of steam and should be </a:t>
            </a:r>
            <a:r>
              <a:rPr lang="en-US" dirty="0" err="1"/>
              <a:t>minimised</a:t>
            </a:r>
            <a:r>
              <a:rPr lang="en-US" dirty="0" smtClean="0"/>
              <a:t>.</a:t>
            </a:r>
            <a:endParaRPr lang="en-US" dirty="0"/>
          </a:p>
        </p:txBody>
      </p:sp>
    </p:spTree>
    <p:extLst>
      <p:ext uri="{BB962C8B-B14F-4D97-AF65-F5344CB8AC3E}">
        <p14:creationId xmlns:p14="http://schemas.microsoft.com/office/powerpoint/2010/main" val="3172523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Importance of Pan Control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sz="4400" b="1" dirty="0"/>
              <a:t>For good pan operation the following is </a:t>
            </a:r>
            <a:r>
              <a:rPr lang="en-US" sz="4400" b="1" dirty="0" smtClean="0"/>
              <a:t>important (cont.):</a:t>
            </a:r>
            <a:endParaRPr lang="en-US" sz="4400" b="1" dirty="0"/>
          </a:p>
          <a:p>
            <a:pPr lvl="0"/>
            <a:r>
              <a:rPr lang="en-US" dirty="0" smtClean="0"/>
              <a:t>Whenever </a:t>
            </a:r>
            <a:r>
              <a:rPr lang="en-US" dirty="0"/>
              <a:t>pan automation is applied it is important to maintain manual checks.</a:t>
            </a:r>
          </a:p>
          <a:p>
            <a:pPr lvl="0"/>
            <a:r>
              <a:rPr lang="en-US" dirty="0"/>
              <a:t>The evaporation rate should be equal to or lower than the </a:t>
            </a:r>
            <a:r>
              <a:rPr lang="en-US" dirty="0" err="1"/>
              <a:t>crystallisation</a:t>
            </a:r>
            <a:r>
              <a:rPr lang="en-US" dirty="0"/>
              <a:t> rate in order to avoid the formation of false grain. </a:t>
            </a:r>
            <a:endParaRPr lang="en-US" dirty="0" smtClean="0"/>
          </a:p>
          <a:p>
            <a:pPr lvl="0"/>
            <a:r>
              <a:rPr lang="en-US" dirty="0" smtClean="0"/>
              <a:t>Although </a:t>
            </a:r>
            <a:r>
              <a:rPr lang="en-US" dirty="0"/>
              <a:t>evaporation rate is often controlled in continuous pans because of the stable conditions, it is seldom controlled in batch </a:t>
            </a:r>
            <a:r>
              <a:rPr lang="en-US" dirty="0" err="1"/>
              <a:t>boilings</a:t>
            </a:r>
            <a:r>
              <a:rPr lang="en-US" dirty="0"/>
              <a:t> because of the wide variations in flow which depend on prevailing conditions.</a:t>
            </a:r>
          </a:p>
        </p:txBody>
      </p:sp>
    </p:spTree>
    <p:extLst>
      <p:ext uri="{BB962C8B-B14F-4D97-AF65-F5344CB8AC3E}">
        <p14:creationId xmlns:p14="http://schemas.microsoft.com/office/powerpoint/2010/main" val="13051120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200" dirty="0" smtClean="0"/>
              <a:t>Pan Automation Using Conductivity</a:t>
            </a:r>
            <a:endParaRPr lang="en-ZA" sz="42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fontScale="62500" lnSpcReduction="20000"/>
          </a:bodyPr>
          <a:lstStyle/>
          <a:p>
            <a:r>
              <a:rPr lang="en-US" sz="3600" dirty="0"/>
              <a:t>The aim of pan control is to keep the </a:t>
            </a:r>
            <a:r>
              <a:rPr lang="en-US" sz="3600" dirty="0" err="1"/>
              <a:t>massecuite</a:t>
            </a:r>
            <a:r>
              <a:rPr lang="en-US" sz="3600" dirty="0"/>
              <a:t> in the correct supersaturation zone during the boiling. </a:t>
            </a:r>
            <a:endParaRPr lang="en-US" sz="3600" dirty="0" smtClean="0"/>
          </a:p>
          <a:p>
            <a:r>
              <a:rPr lang="en-US" sz="3600" dirty="0" smtClean="0"/>
              <a:t>The </a:t>
            </a:r>
            <a:r>
              <a:rPr lang="en-US" sz="3600" dirty="0"/>
              <a:t>supersaturation is controlled by controlling the brix of the solution. </a:t>
            </a:r>
            <a:endParaRPr lang="en-US" sz="3600" dirty="0" smtClean="0"/>
          </a:p>
          <a:p>
            <a:r>
              <a:rPr lang="en-US" sz="3600" dirty="0" smtClean="0"/>
              <a:t>Conductivity </a:t>
            </a:r>
            <a:r>
              <a:rPr lang="en-US" sz="3600" dirty="0"/>
              <a:t>is used as a measure of the brix. </a:t>
            </a:r>
          </a:p>
          <a:p>
            <a:r>
              <a:rPr lang="en-US" sz="3600" dirty="0"/>
              <a:t>It is very important to carry out the whole process at constant temperature because supersaturation is effected by temperature. </a:t>
            </a:r>
            <a:endParaRPr lang="en-US" sz="3600" dirty="0" smtClean="0"/>
          </a:p>
          <a:p>
            <a:r>
              <a:rPr lang="en-US" sz="3600" dirty="0" smtClean="0"/>
              <a:t>To </a:t>
            </a:r>
            <a:r>
              <a:rPr lang="en-US" sz="3600" dirty="0"/>
              <a:t>maintain the correct supersaturation using a conductivity curve as indicator of the brix increases during the growing phase, the temperature must be constant.</a:t>
            </a:r>
          </a:p>
          <a:p>
            <a:r>
              <a:rPr lang="en-US" sz="3600" dirty="0"/>
              <a:t>Different </a:t>
            </a:r>
            <a:r>
              <a:rPr lang="en-US" sz="3600" dirty="0" err="1"/>
              <a:t>boilings</a:t>
            </a:r>
            <a:r>
              <a:rPr lang="en-US" sz="3600" dirty="0"/>
              <a:t> </a:t>
            </a:r>
            <a:r>
              <a:rPr lang="en-ZA" sz="3600" dirty="0"/>
              <a:t>utilise</a:t>
            </a:r>
            <a:r>
              <a:rPr lang="en-US" sz="3600" dirty="0"/>
              <a:t> materials of different purities, hence the different </a:t>
            </a:r>
            <a:r>
              <a:rPr lang="en-US" sz="3600" dirty="0" err="1"/>
              <a:t>boilings</a:t>
            </a:r>
            <a:r>
              <a:rPr lang="en-US" sz="3600" dirty="0"/>
              <a:t> will have their own requirements  in order to maintain the desired supersaturation  i.e. each type of boiling (A-,B- and C- </a:t>
            </a:r>
            <a:r>
              <a:rPr lang="en-US" sz="3600" dirty="0" err="1"/>
              <a:t>boilings</a:t>
            </a:r>
            <a:r>
              <a:rPr lang="en-US" sz="3600" dirty="0"/>
              <a:t>) will have their own conductivity curve</a:t>
            </a:r>
            <a:r>
              <a:rPr lang="en-US" sz="3600" dirty="0" smtClean="0"/>
              <a:t>.</a:t>
            </a:r>
            <a:endParaRPr lang="en-US" sz="3600" dirty="0"/>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200" dirty="0" smtClean="0"/>
              <a:t>Using Conductivity (cont.)</a:t>
            </a:r>
            <a:endParaRPr lang="en-ZA" sz="42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fontScale="62500" lnSpcReduction="20000"/>
          </a:bodyPr>
          <a:lstStyle/>
          <a:p>
            <a:r>
              <a:rPr lang="en-US" sz="3600" dirty="0" smtClean="0"/>
              <a:t>Conductivity </a:t>
            </a:r>
            <a:r>
              <a:rPr lang="en-US" sz="3600" dirty="0"/>
              <a:t>is mostly used on lower grade </a:t>
            </a:r>
            <a:r>
              <a:rPr lang="en-US" sz="3600" dirty="0" err="1"/>
              <a:t>boilings</a:t>
            </a:r>
            <a:r>
              <a:rPr lang="en-US" sz="3600" dirty="0"/>
              <a:t>, for various reasons. </a:t>
            </a:r>
            <a:endParaRPr lang="en-US" sz="3600" dirty="0" smtClean="0"/>
          </a:p>
          <a:p>
            <a:r>
              <a:rPr lang="en-US" sz="3600" dirty="0" smtClean="0"/>
              <a:t>Although</a:t>
            </a:r>
            <a:r>
              <a:rPr lang="en-US" sz="3600" dirty="0"/>
              <a:t>, like other indirect measurements, it has its disadvantages, like being influenced to a certain degree by grain content, its simplicity, fast measurement response and low cost make it very attractive. </a:t>
            </a:r>
            <a:endParaRPr lang="en-US" sz="3600" dirty="0" smtClean="0"/>
          </a:p>
          <a:p>
            <a:r>
              <a:rPr lang="en-US" sz="3600" dirty="0" smtClean="0"/>
              <a:t>Small </a:t>
            </a:r>
            <a:r>
              <a:rPr lang="en-US" sz="3600" dirty="0"/>
              <a:t>incorrect influences on the conductivity are for a low grade </a:t>
            </a:r>
            <a:r>
              <a:rPr lang="en-US" sz="3600" dirty="0" err="1"/>
              <a:t>massecuite</a:t>
            </a:r>
            <a:r>
              <a:rPr lang="en-US" sz="3600" dirty="0"/>
              <a:t> of relatively small importance as the lower the purity of the </a:t>
            </a:r>
            <a:r>
              <a:rPr lang="en-US" sz="3600" dirty="0" err="1"/>
              <a:t>massecuite</a:t>
            </a:r>
            <a:r>
              <a:rPr lang="en-US" sz="3600" dirty="0"/>
              <a:t> the wider the metastable zone.</a:t>
            </a:r>
          </a:p>
          <a:p>
            <a:r>
              <a:rPr lang="en-US" sz="4500" dirty="0"/>
              <a:t>Conductivity cannot be used for high grade </a:t>
            </a:r>
            <a:r>
              <a:rPr lang="en-US" sz="4500" dirty="0" err="1"/>
              <a:t>boilings</a:t>
            </a:r>
            <a:r>
              <a:rPr lang="en-US" sz="4500" dirty="0"/>
              <a:t> (purity above 90) as the ash content is too low for reliable measurement and frequent control point changes will have to be  made as opposed to low purity </a:t>
            </a:r>
            <a:r>
              <a:rPr lang="en-US" sz="4500" dirty="0" err="1"/>
              <a:t>massecuites</a:t>
            </a:r>
            <a:r>
              <a:rPr lang="en-US" sz="4500" dirty="0"/>
              <a:t>, where the set point may even remain unaltered for an entire crushing season.</a:t>
            </a:r>
            <a:endParaRPr lang="en-US" sz="4500" dirty="0"/>
          </a:p>
        </p:txBody>
      </p:sp>
    </p:spTree>
    <p:extLst>
      <p:ext uri="{BB962C8B-B14F-4D97-AF65-F5344CB8AC3E}">
        <p14:creationId xmlns:p14="http://schemas.microsoft.com/office/powerpoint/2010/main" val="333172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600200"/>
            <a:ext cx="8291264" cy="4925144"/>
          </a:xfrm>
          <a:prstGeom prst="rect">
            <a:avLst/>
          </a:prstGeom>
          <a:solidFill>
            <a:schemeClr val="bg1">
              <a:lumMod val="95000"/>
              <a:alpha val="75000"/>
            </a:schemeClr>
          </a:solidFill>
          <a:scene3d>
            <a:camera prst="orthographicFront"/>
            <a:lightRig rig="threePt" dir="t"/>
          </a:scene3d>
          <a:sp3d>
            <a:bevelT/>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smtClean="0"/>
              <a:t>Using Computer Control</a:t>
            </a:r>
            <a:endParaRPr lang="en-US" sz="4400" dirty="0"/>
          </a:p>
        </p:txBody>
      </p:sp>
      <p:sp>
        <p:nvSpPr>
          <p:cNvPr id="2" name="Content Placeholder 1"/>
          <p:cNvSpPr>
            <a:spLocks noGrp="1"/>
          </p:cNvSpPr>
          <p:nvPr>
            <p:ph idx="1"/>
          </p:nvPr>
        </p:nvSpPr>
        <p:spPr>
          <a:xfrm>
            <a:off x="457200" y="1600200"/>
            <a:ext cx="8229600" cy="4925144"/>
          </a:xfrm>
        </p:spPr>
        <p:txBody>
          <a:bodyPr>
            <a:noAutofit/>
          </a:bodyPr>
          <a:lstStyle/>
          <a:p>
            <a:r>
              <a:rPr lang="en-US" sz="3600" dirty="0"/>
              <a:t>Modern pans are automated so that they require less frequent supervision by the pan boiler. </a:t>
            </a:r>
            <a:endParaRPr lang="en-US" sz="3600" dirty="0" smtClean="0"/>
          </a:p>
          <a:p>
            <a:r>
              <a:rPr lang="en-US" sz="3600" dirty="0" smtClean="0"/>
              <a:t>There </a:t>
            </a:r>
            <a:r>
              <a:rPr lang="en-US" sz="3600" dirty="0"/>
              <a:t>are different methods to automate a pan, of which only two will be briefly discussed</a:t>
            </a:r>
            <a:r>
              <a:rPr lang="en-US" sz="3600" dirty="0" smtClean="0"/>
              <a:t>.</a:t>
            </a:r>
          </a:p>
          <a:p>
            <a:r>
              <a:rPr lang="en-US" sz="3600" dirty="0" smtClean="0"/>
              <a:t>Method 1: </a:t>
            </a:r>
            <a:r>
              <a:rPr lang="en-US" sz="3600" dirty="0"/>
              <a:t>C</a:t>
            </a:r>
            <a:r>
              <a:rPr lang="en-US" sz="3600" dirty="0" smtClean="0"/>
              <a:t>omputer control</a:t>
            </a:r>
          </a:p>
          <a:p>
            <a:r>
              <a:rPr lang="en-US" sz="3600" dirty="0" smtClean="0"/>
              <a:t>Method 2: </a:t>
            </a:r>
            <a:r>
              <a:rPr lang="en-US" sz="3600" dirty="0" err="1" smtClean="0"/>
              <a:t>Calcor</a:t>
            </a:r>
            <a:r>
              <a:rPr lang="en-US" sz="3600" dirty="0" smtClean="0"/>
              <a:t> Instruments</a:t>
            </a:r>
            <a:endParaRPr lang="en-US" sz="3600" dirty="0"/>
          </a:p>
        </p:txBody>
      </p:sp>
    </p:spTree>
    <p:extLst>
      <p:ext uri="{BB962C8B-B14F-4D97-AF65-F5344CB8AC3E}">
        <p14:creationId xmlns:p14="http://schemas.microsoft.com/office/powerpoint/2010/main" val="40433175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600200"/>
            <a:ext cx="8291264" cy="4925144"/>
          </a:xfrm>
          <a:prstGeom prst="rect">
            <a:avLst/>
          </a:prstGeom>
          <a:solidFill>
            <a:schemeClr val="bg1">
              <a:lumMod val="95000"/>
              <a:alpha val="75000"/>
            </a:schemeClr>
          </a:solidFill>
          <a:scene3d>
            <a:camera prst="orthographicFront"/>
            <a:lightRig rig="threePt" dir="t"/>
          </a:scene3d>
          <a:sp3d>
            <a:bevelT/>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smtClean="0"/>
              <a:t>Method 1: Computer Control</a:t>
            </a:r>
            <a:endParaRPr lang="en-US" sz="4400" dirty="0"/>
          </a:p>
        </p:txBody>
      </p:sp>
      <p:sp>
        <p:nvSpPr>
          <p:cNvPr id="2" name="Content Placeholder 1"/>
          <p:cNvSpPr>
            <a:spLocks noGrp="1"/>
          </p:cNvSpPr>
          <p:nvPr>
            <p:ph idx="1"/>
          </p:nvPr>
        </p:nvSpPr>
        <p:spPr>
          <a:xfrm>
            <a:off x="611560" y="1600200"/>
            <a:ext cx="7992888" cy="4925144"/>
          </a:xfrm>
        </p:spPr>
        <p:txBody>
          <a:bodyPr>
            <a:noAutofit/>
          </a:bodyPr>
          <a:lstStyle/>
          <a:p>
            <a:r>
              <a:rPr lang="en-US" sz="2400" dirty="0"/>
              <a:t>This method involves feeding a computer the required conductivity curve according to which the </a:t>
            </a:r>
            <a:r>
              <a:rPr lang="en-US" sz="2400" dirty="0" err="1"/>
              <a:t>massecuite</a:t>
            </a:r>
            <a:r>
              <a:rPr lang="en-US" sz="2400" dirty="0"/>
              <a:t> must be boiled. </a:t>
            </a:r>
            <a:endParaRPr lang="en-US" sz="2400" dirty="0" smtClean="0"/>
          </a:p>
          <a:p>
            <a:r>
              <a:rPr lang="en-US" sz="2400" dirty="0" smtClean="0"/>
              <a:t>This </a:t>
            </a:r>
            <a:r>
              <a:rPr lang="en-US" sz="2400" dirty="0"/>
              <a:t>is done by entering different </a:t>
            </a:r>
            <a:r>
              <a:rPr lang="en-US" sz="2400" dirty="0" err="1"/>
              <a:t>massecuite</a:t>
            </a:r>
            <a:r>
              <a:rPr lang="en-US" sz="2400" dirty="0"/>
              <a:t> levels in the pan together with the required conductivity at each level</a:t>
            </a:r>
            <a:r>
              <a:rPr lang="en-US" sz="2400" dirty="0" smtClean="0"/>
              <a:t>.</a:t>
            </a:r>
          </a:p>
          <a:p>
            <a:r>
              <a:rPr lang="en-US" sz="2400" dirty="0"/>
              <a:t>As the pan boils the level of </a:t>
            </a:r>
            <a:r>
              <a:rPr lang="en-US" sz="2400" dirty="0" err="1"/>
              <a:t>massecuite</a:t>
            </a:r>
            <a:r>
              <a:rPr lang="en-US" sz="2400" dirty="0"/>
              <a:t> inside the pan rises. </a:t>
            </a:r>
            <a:endParaRPr lang="en-US" sz="2400" dirty="0" smtClean="0"/>
          </a:p>
          <a:p>
            <a:r>
              <a:rPr lang="en-US" sz="2400" dirty="0" smtClean="0"/>
              <a:t>Level </a:t>
            </a:r>
            <a:r>
              <a:rPr lang="en-US" sz="2400" dirty="0"/>
              <a:t>sensors detect this rise in level. </a:t>
            </a:r>
            <a:endParaRPr lang="en-US" sz="2400" dirty="0" smtClean="0"/>
          </a:p>
          <a:p>
            <a:r>
              <a:rPr lang="en-US" sz="2400" dirty="0" smtClean="0"/>
              <a:t>As </a:t>
            </a:r>
            <a:r>
              <a:rPr lang="en-US" sz="2400" dirty="0"/>
              <a:t>the level increases the computer varies the feed to the pan the so that the required conductivity is maintained. </a:t>
            </a:r>
            <a:endParaRPr lang="en-US" sz="2400" dirty="0" smtClean="0"/>
          </a:p>
          <a:p>
            <a:r>
              <a:rPr lang="en-US" sz="2400" dirty="0" smtClean="0"/>
              <a:t>In other words, </a:t>
            </a:r>
            <a:r>
              <a:rPr lang="en-US" sz="2400" dirty="0"/>
              <a:t>as the level increases the conductivity set point changes.</a:t>
            </a:r>
          </a:p>
        </p:txBody>
      </p:sp>
    </p:spTree>
    <p:extLst>
      <p:ext uri="{BB962C8B-B14F-4D97-AF65-F5344CB8AC3E}">
        <p14:creationId xmlns:p14="http://schemas.microsoft.com/office/powerpoint/2010/main" val="14344919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11D36C-7107-4229-9370-6CEE7AFD7AD6}"/>
</file>

<file path=customXml/itemProps2.xml><?xml version="1.0" encoding="utf-8"?>
<ds:datastoreItem xmlns:ds="http://schemas.openxmlformats.org/officeDocument/2006/customXml" ds:itemID="{B5ABF681-13E6-4FB8-88C4-C06DBFAC651B}"/>
</file>

<file path=customXml/itemProps3.xml><?xml version="1.0" encoding="utf-8"?>
<ds:datastoreItem xmlns:ds="http://schemas.openxmlformats.org/officeDocument/2006/customXml" ds:itemID="{20B6DD33-5239-4C04-AD21-41F8326A0A0C}"/>
</file>

<file path=docProps/app.xml><?xml version="1.0" encoding="utf-8"?>
<Properties xmlns="http://schemas.openxmlformats.org/officeDocument/2006/extended-properties" xmlns:vt="http://schemas.openxmlformats.org/officeDocument/2006/docPropsVTypes">
  <Template/>
  <TotalTime>5714</TotalTime>
  <Words>1412</Words>
  <Application>Microsoft Office PowerPoint</Application>
  <PresentationFormat>On-screen Show (4:3)</PresentationFormat>
  <Paragraphs>97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Importance of Pan Control</vt:lpstr>
      <vt:lpstr>Importance of Pan Control (cont.)</vt:lpstr>
      <vt:lpstr>Importance of Pan Control (cont.)</vt:lpstr>
      <vt:lpstr>Importance of Pan Control (cont.)</vt:lpstr>
      <vt:lpstr>Pan Automation Using Conductivity</vt:lpstr>
      <vt:lpstr>Using Conductivity (cont.)</vt:lpstr>
      <vt:lpstr>Using Computer Control</vt:lpstr>
      <vt:lpstr>Method 1: Computer Control</vt:lpstr>
      <vt:lpstr>Method 1: Computer Control (cont.)</vt:lpstr>
      <vt:lpstr>Method 1: Computer Control (cont.)</vt:lpstr>
      <vt:lpstr>Method 2: Calcor Instruments</vt:lpstr>
      <vt:lpstr>Advantages of Automation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279</cp:revision>
  <dcterms:created xsi:type="dcterms:W3CDTF">2016-11-15T07:03:29Z</dcterms:created>
  <dcterms:modified xsi:type="dcterms:W3CDTF">2019-05-05T11:58:29Z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