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2.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0.xml" ContentType="application/vnd.openxmlformats-officedocument.presentationml.slide+xml"/>
  <Override PartName="/ppt/slides/slide18.xml" ContentType="application/vnd.openxmlformats-officedocument.presentationml.slide+xml"/>
  <Override PartName="/ppt/slides/slide17.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1.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theme/theme1.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373" r:id="rId3"/>
    <p:sldId id="549" r:id="rId4"/>
    <p:sldId id="550" r:id="rId5"/>
    <p:sldId id="551" r:id="rId6"/>
    <p:sldId id="544" r:id="rId7"/>
    <p:sldId id="545" r:id="rId8"/>
    <p:sldId id="546" r:id="rId9"/>
    <p:sldId id="384" r:id="rId10"/>
    <p:sldId id="547" r:id="rId11"/>
    <p:sldId id="386" r:id="rId12"/>
    <p:sldId id="517" r:id="rId13"/>
    <p:sldId id="292" r:id="rId14"/>
    <p:sldId id="548" r:id="rId15"/>
    <p:sldId id="518" r:id="rId16"/>
    <p:sldId id="404" r:id="rId17"/>
    <p:sldId id="552" r:id="rId18"/>
    <p:sldId id="55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375" autoAdjust="0"/>
    <p:restoredTop sz="94582" autoAdjust="0"/>
  </p:normalViewPr>
  <p:slideViewPr>
    <p:cSldViewPr>
      <p:cViewPr>
        <p:scale>
          <a:sx n="66" d="100"/>
          <a:sy n="66" d="100"/>
        </p:scale>
        <p:origin x="-8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ustomXml" Target="../customXml/item3.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TextBox 10"/>
          <p:cNvSpPr txBox="1"/>
          <p:nvPr userDrawn="1"/>
        </p:nvSpPr>
        <p:spPr>
          <a:xfrm>
            <a:off x="395536" y="476672"/>
            <a:ext cx="5544616" cy="1754326"/>
          </a:xfrm>
          <a:prstGeom prst="rect">
            <a:avLst/>
          </a:prstGeom>
          <a:solidFill>
            <a:schemeClr val="bg1">
              <a:lumMod val="75000"/>
            </a:schemeClr>
          </a:solidFill>
          <a:scene3d>
            <a:camera prst="orthographicFront"/>
            <a:lightRig rig="threePt" dir="t"/>
          </a:scene3d>
          <a:sp3d>
            <a:bevelT/>
          </a:sp3d>
        </p:spPr>
        <p:txBody>
          <a:bodyPr wrap="square" rtlCol="0">
            <a:spAutoFit/>
          </a:bodyPr>
          <a:lstStyle/>
          <a:p>
            <a:pPr algn="ctr"/>
            <a:r>
              <a:rPr lang="it-IT" sz="3600" b="1" dirty="0" smtClean="0">
                <a:solidFill>
                  <a:srgbClr val="C00000"/>
                </a:solidFill>
                <a:latin typeface="+mj-lt"/>
              </a:rPr>
              <a:t>NQF 5: OCCUPATIONAL CERTIFICATE: SUGAR PROCESSING CONTROLLER</a:t>
            </a:r>
          </a:p>
        </p:txBody>
      </p:sp>
      <p:pic>
        <p:nvPicPr>
          <p:cNvPr id="1026"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07505" y="5501695"/>
            <a:ext cx="2160240" cy="13340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924233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349108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405833925"/>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9658310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933D3F1-B886-4AA3-90B5-F60263DF2F6E}" type="datetimeFigureOut">
              <a:rPr lang="en-ZA" smtClean="0"/>
              <a:t>2019/05/05</a:t>
            </a:fld>
            <a:endParaRPr lang="en-ZA"/>
          </a:p>
        </p:txBody>
      </p:sp>
      <p:sp>
        <p:nvSpPr>
          <p:cNvPr id="5" name="Footer Placeholder 4"/>
          <p:cNvSpPr>
            <a:spLocks noGrp="1"/>
          </p:cNvSpPr>
          <p:nvPr>
            <p:ph type="ftr" sz="quarter" idx="11"/>
          </p:nvPr>
        </p:nvSpPr>
        <p:spPr/>
        <p:txBody>
          <a:bodyPr/>
          <a:lstStyle/>
          <a:p>
            <a:endParaRPr lang="en-ZA"/>
          </a:p>
        </p:txBody>
      </p:sp>
      <p:sp>
        <p:nvSpPr>
          <p:cNvPr id="6" name="Slide Number Placeholder 5"/>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53445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p>
            <a:fld id="{1933D3F1-B886-4AA3-90B5-F60263DF2F6E}" type="datetimeFigureOut">
              <a:rPr lang="en-ZA" smtClean="0"/>
              <a:t>2019/05/05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36228753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p>
            <a:fld id="{1933D3F1-B886-4AA3-90B5-F60263DF2F6E}" type="datetimeFigureOut">
              <a:rPr lang="en-ZA" smtClean="0"/>
              <a:t>2019/05/05</a:t>
            </a:fld>
            <a:endParaRPr lang="en-ZA"/>
          </a:p>
        </p:txBody>
      </p:sp>
      <p:sp>
        <p:nvSpPr>
          <p:cNvPr id="8" name="Footer Placeholder 7"/>
          <p:cNvSpPr>
            <a:spLocks noGrp="1"/>
          </p:cNvSpPr>
          <p:nvPr>
            <p:ph type="ftr" sz="quarter" idx="11"/>
          </p:nvPr>
        </p:nvSpPr>
        <p:spPr/>
        <p:txBody>
          <a:bodyPr/>
          <a:lstStyle/>
          <a:p>
            <a:endParaRPr lang="en-ZA"/>
          </a:p>
        </p:txBody>
      </p:sp>
      <p:sp>
        <p:nvSpPr>
          <p:cNvPr id="9" name="Slide Number Placeholder 8"/>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860080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p>
            <a:fld id="{1933D3F1-B886-4AA3-90B5-F60263DF2F6E}" type="datetimeFigureOut">
              <a:rPr lang="en-ZA" smtClean="0"/>
              <a:t>2019/05/05</a:t>
            </a:fld>
            <a:endParaRPr lang="en-ZA"/>
          </a:p>
        </p:txBody>
      </p:sp>
      <p:sp>
        <p:nvSpPr>
          <p:cNvPr id="4" name="Footer Placeholder 3"/>
          <p:cNvSpPr>
            <a:spLocks noGrp="1"/>
          </p:cNvSpPr>
          <p:nvPr>
            <p:ph type="ftr" sz="quarter" idx="11"/>
          </p:nvPr>
        </p:nvSpPr>
        <p:spPr/>
        <p:txBody>
          <a:bodyPr/>
          <a:lstStyle/>
          <a:p>
            <a:endParaRPr lang="en-ZA"/>
          </a:p>
        </p:txBody>
      </p:sp>
      <p:sp>
        <p:nvSpPr>
          <p:cNvPr id="5" name="Slide Number Placeholder 4"/>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366603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33D3F1-B886-4AA3-90B5-F60263DF2F6E}" type="datetimeFigureOut">
              <a:rPr lang="en-ZA" smtClean="0"/>
              <a:t>2019/05/05</a:t>
            </a:fld>
            <a:endParaRPr lang="en-ZA"/>
          </a:p>
        </p:txBody>
      </p:sp>
      <p:sp>
        <p:nvSpPr>
          <p:cNvPr id="3" name="Footer Placeholder 2"/>
          <p:cNvSpPr>
            <a:spLocks noGrp="1"/>
          </p:cNvSpPr>
          <p:nvPr>
            <p:ph type="ftr" sz="quarter" idx="11"/>
          </p:nvPr>
        </p:nvSpPr>
        <p:spPr/>
        <p:txBody>
          <a:bodyPr/>
          <a:lstStyle/>
          <a:p>
            <a:endParaRPr lang="en-ZA"/>
          </a:p>
        </p:txBody>
      </p:sp>
      <p:sp>
        <p:nvSpPr>
          <p:cNvPr id="4" name="Slide Number Placeholder 3"/>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2199279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11777520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933D3F1-B886-4AA3-90B5-F60263DF2F6E}" type="datetimeFigureOut">
              <a:rPr lang="en-ZA" smtClean="0"/>
              <a:t>2019/05/05</a:t>
            </a:fld>
            <a:endParaRPr lang="en-ZA"/>
          </a:p>
        </p:txBody>
      </p:sp>
      <p:sp>
        <p:nvSpPr>
          <p:cNvPr id="6" name="Footer Placeholder 5"/>
          <p:cNvSpPr>
            <a:spLocks noGrp="1"/>
          </p:cNvSpPr>
          <p:nvPr>
            <p:ph type="ftr" sz="quarter" idx="11"/>
          </p:nvPr>
        </p:nvSpPr>
        <p:spPr/>
        <p:txBody>
          <a:bodyPr/>
          <a:lstStyle/>
          <a:p>
            <a:endParaRPr lang="en-ZA"/>
          </a:p>
        </p:txBody>
      </p:sp>
      <p:sp>
        <p:nvSpPr>
          <p:cNvPr id="7" name="Slide Number Placeholder 6"/>
          <p:cNvSpPr>
            <a:spLocks noGrp="1"/>
          </p:cNvSpPr>
          <p:nvPr>
            <p:ph type="sldNum" sz="quarter" idx="12"/>
          </p:nvPr>
        </p:nvSpPr>
        <p:spPr/>
        <p:txBody>
          <a:bodyPr/>
          <a:lstStyle/>
          <a:p>
            <a:fld id="{8CFF74FE-4481-45CF-9C4D-C8C0AA2C6835}" type="slidenum">
              <a:rPr lang="en-ZA" smtClean="0"/>
              <a:t>‹#›</a:t>
            </a:fld>
            <a:endParaRPr lang="en-ZA"/>
          </a:p>
        </p:txBody>
      </p:sp>
    </p:spTree>
    <p:extLst>
      <p:ext uri="{BB962C8B-B14F-4D97-AF65-F5344CB8AC3E}">
        <p14:creationId xmlns:p14="http://schemas.microsoft.com/office/powerpoint/2010/main" val="8846223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33D3F1-B886-4AA3-90B5-F60263DF2F6E}" type="datetimeFigureOut">
              <a:rPr lang="en-ZA" smtClean="0"/>
              <a:t>2019/05/05</a:t>
            </a:fld>
            <a:endParaRPr lang="en-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FF74FE-4481-45CF-9C4D-C8C0AA2C6835}" type="slidenum">
              <a:rPr lang="en-ZA" smtClean="0"/>
              <a:t>‹#›</a:t>
            </a:fld>
            <a:endParaRPr lang="en-ZA"/>
          </a:p>
        </p:txBody>
      </p:sp>
    </p:spTree>
    <p:extLst>
      <p:ext uri="{BB962C8B-B14F-4D97-AF65-F5344CB8AC3E}">
        <p14:creationId xmlns:p14="http://schemas.microsoft.com/office/powerpoint/2010/main" val="485008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p:cNvSpPr>
          <p:nvPr/>
        </p:nvSpPr>
        <p:spPr>
          <a:xfrm>
            <a:off x="1691680" y="2996952"/>
            <a:ext cx="7056784" cy="2232248"/>
          </a:xfrm>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ctr"/>
            <a:endParaRPr lang="en-US" sz="2800" dirty="0" smtClean="0">
              <a:solidFill>
                <a:srgbClr val="C0504D">
                  <a:lumMod val="75000"/>
                </a:srgbClr>
              </a:solidFill>
            </a:endParaRPr>
          </a:p>
          <a:p>
            <a:pPr algn="ctr"/>
            <a:r>
              <a:rPr lang="en-US" sz="2800" dirty="0" smtClean="0">
                <a:solidFill>
                  <a:srgbClr val="C0504D">
                    <a:lumMod val="75000"/>
                  </a:srgbClr>
                </a:solidFill>
              </a:rPr>
              <a:t>KNOWLEDGE COMPONENT: MODULE 7: </a:t>
            </a:r>
          </a:p>
          <a:p>
            <a:pPr algn="ctr"/>
            <a:r>
              <a:rPr lang="en-US" sz="2800" dirty="0" smtClean="0">
                <a:solidFill>
                  <a:srgbClr val="C0504D">
                    <a:lumMod val="75000"/>
                  </a:srgbClr>
                </a:solidFill>
              </a:rPr>
              <a:t>PAN BOILING: KT </a:t>
            </a:r>
            <a:r>
              <a:rPr lang="en-US" sz="2800" dirty="0">
                <a:solidFill>
                  <a:srgbClr val="C0504D">
                    <a:lumMod val="75000"/>
                  </a:srgbClr>
                </a:solidFill>
              </a:rPr>
              <a:t>6</a:t>
            </a:r>
            <a:r>
              <a:rPr lang="en-US" sz="2800" dirty="0" smtClean="0">
                <a:solidFill>
                  <a:srgbClr val="C0504D">
                    <a:lumMod val="75000"/>
                  </a:srgbClr>
                </a:solidFill>
              </a:rPr>
              <a:t>: </a:t>
            </a:r>
            <a:r>
              <a:rPr lang="en-US" sz="2800" dirty="0" smtClean="0">
                <a:solidFill>
                  <a:srgbClr val="C0504D">
                    <a:lumMod val="75000"/>
                  </a:srgbClr>
                </a:solidFill>
              </a:rPr>
              <a:t>PROBLEMS DURING PAN BOILING</a:t>
            </a:r>
            <a:endParaRPr lang="en-US" sz="2800" dirty="0" smtClean="0">
              <a:solidFill>
                <a:srgbClr val="C0504D">
                  <a:lumMod val="75000"/>
                </a:srgbClr>
              </a:solidFill>
            </a:endParaRPr>
          </a:p>
          <a:p>
            <a:endParaRPr lang="en-US" sz="2400" dirty="0" smtClean="0">
              <a:solidFill>
                <a:srgbClr val="C0504D">
                  <a:lumMod val="75000"/>
                </a:srgbClr>
              </a:solidFill>
            </a:endParaRPr>
          </a:p>
          <a:p>
            <a:endParaRPr lang="en-ZA" sz="2400" dirty="0">
              <a:solidFill>
                <a:srgbClr val="C0504D">
                  <a:lumMod val="75000"/>
                </a:srgbClr>
              </a:solidFill>
            </a:endParaRPr>
          </a:p>
        </p:txBody>
      </p:sp>
    </p:spTree>
    <p:extLst>
      <p:ext uri="{BB962C8B-B14F-4D97-AF65-F5344CB8AC3E}">
        <p14:creationId xmlns:p14="http://schemas.microsoft.com/office/powerpoint/2010/main" val="16590958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err="1" smtClean="0"/>
              <a:t>Aconitic</a:t>
            </a:r>
            <a:r>
              <a:rPr lang="en-ZA" sz="4800" dirty="0" smtClean="0"/>
              <a:t> Acid</a:t>
            </a:r>
            <a:endParaRPr lang="en-ZA" sz="4800" dirty="0"/>
          </a:p>
        </p:txBody>
      </p:sp>
      <p:sp>
        <p:nvSpPr>
          <p:cNvPr id="5" name="Content Placeholder 2"/>
          <p:cNvSpPr>
            <a:spLocks noGrp="1"/>
          </p:cNvSpPr>
          <p:nvPr>
            <p:ph idx="1"/>
          </p:nvPr>
        </p:nvSpPr>
        <p:spPr>
          <a:xfrm>
            <a:off x="457200" y="1600200"/>
            <a:ext cx="8291264" cy="4925144"/>
          </a:xfrm>
          <a:solidFill>
            <a:schemeClr val="bg1">
              <a:lumMod val="95000"/>
              <a:alpha val="75000"/>
            </a:schemeClr>
          </a:solidFill>
          <a:scene3d>
            <a:camera prst="orthographicFront"/>
            <a:lightRig rig="threePt" dir="t"/>
          </a:scene3d>
          <a:sp3d>
            <a:bevelT/>
          </a:sp3d>
        </p:spPr>
        <p:txBody>
          <a:bodyPr>
            <a:normAutofit fontScale="92500" lnSpcReduction="10000"/>
          </a:bodyPr>
          <a:lstStyle/>
          <a:p>
            <a:r>
              <a:rPr lang="en-US" sz="2400" dirty="0"/>
              <a:t>The concentration of </a:t>
            </a:r>
            <a:r>
              <a:rPr lang="en-US" sz="2400" dirty="0" err="1"/>
              <a:t>aconitic</a:t>
            </a:r>
            <a:r>
              <a:rPr lang="en-US" sz="2400" dirty="0"/>
              <a:t> acid in cane sometimes reaches levels such that it </a:t>
            </a:r>
            <a:r>
              <a:rPr lang="en-ZA" sz="2400" dirty="0"/>
              <a:t>crystallises</a:t>
            </a:r>
            <a:r>
              <a:rPr lang="en-US" sz="2400" dirty="0"/>
              <a:t> out, usually in the C-</a:t>
            </a:r>
            <a:r>
              <a:rPr lang="en-US" sz="2400" dirty="0" err="1"/>
              <a:t>boilings</a:t>
            </a:r>
            <a:r>
              <a:rPr lang="en-US" sz="2400" dirty="0"/>
              <a:t>. </a:t>
            </a:r>
            <a:endParaRPr lang="en-US" sz="2400" dirty="0" smtClean="0"/>
          </a:p>
          <a:p>
            <a:r>
              <a:rPr lang="en-US" sz="2400" dirty="0" smtClean="0"/>
              <a:t>It </a:t>
            </a:r>
            <a:r>
              <a:rPr lang="en-US" sz="2400" dirty="0"/>
              <a:t>looks like false grain under the microscope but differs in that it is not re-dissolved readily. </a:t>
            </a:r>
            <a:endParaRPr lang="en-US" sz="2400" dirty="0" smtClean="0"/>
          </a:p>
          <a:p>
            <a:r>
              <a:rPr lang="en-US" sz="2400" dirty="0" smtClean="0"/>
              <a:t>To </a:t>
            </a:r>
            <a:r>
              <a:rPr lang="en-US" sz="2400" dirty="0"/>
              <a:t>confirm whether the “false grain” is </a:t>
            </a:r>
            <a:r>
              <a:rPr lang="en-US" sz="2400" dirty="0" err="1"/>
              <a:t>aconitic</a:t>
            </a:r>
            <a:r>
              <a:rPr lang="en-US" sz="2400" dirty="0"/>
              <a:t> acid or not, a sample of </a:t>
            </a:r>
            <a:r>
              <a:rPr lang="en-US" sz="2400" dirty="0" err="1"/>
              <a:t>massecuite</a:t>
            </a:r>
            <a:r>
              <a:rPr lang="en-US" sz="2400" dirty="0"/>
              <a:t> is heated in a </a:t>
            </a:r>
            <a:r>
              <a:rPr lang="en-US" sz="2400" dirty="0" err="1"/>
              <a:t>saturoscope</a:t>
            </a:r>
            <a:r>
              <a:rPr lang="en-US" sz="2400" dirty="0"/>
              <a:t> and observed through the </a:t>
            </a:r>
            <a:r>
              <a:rPr lang="en-US" sz="2400" dirty="0" smtClean="0"/>
              <a:t>microscope.</a:t>
            </a:r>
          </a:p>
          <a:p>
            <a:r>
              <a:rPr lang="en-US" sz="2400" dirty="0" smtClean="0"/>
              <a:t>If </a:t>
            </a:r>
            <a:r>
              <a:rPr lang="en-US" sz="2400" dirty="0"/>
              <a:t>solution of the false grain is not affected when the temperature reaches about 80°C, the presence of </a:t>
            </a:r>
            <a:r>
              <a:rPr lang="en-US" sz="2400" dirty="0" err="1"/>
              <a:t>aconitic</a:t>
            </a:r>
            <a:r>
              <a:rPr lang="en-US" sz="2400" dirty="0"/>
              <a:t> acid is confirmed.</a:t>
            </a:r>
          </a:p>
          <a:p>
            <a:r>
              <a:rPr lang="en-US" sz="2400" dirty="0"/>
              <a:t>Alternatively smear a sample of </a:t>
            </a:r>
            <a:r>
              <a:rPr lang="en-US" sz="2400" dirty="0" err="1"/>
              <a:t>massecuite</a:t>
            </a:r>
            <a:r>
              <a:rPr lang="en-US" sz="2400" dirty="0"/>
              <a:t> thinly across a microscope slide and observe under a microscope. </a:t>
            </a:r>
            <a:endParaRPr lang="en-US" sz="2400" dirty="0" smtClean="0"/>
          </a:p>
          <a:p>
            <a:r>
              <a:rPr lang="en-US" sz="2400" dirty="0" smtClean="0"/>
              <a:t>To </a:t>
            </a:r>
            <a:r>
              <a:rPr lang="en-US" sz="2400" dirty="0"/>
              <a:t>check whether the “</a:t>
            </a:r>
            <a:r>
              <a:rPr lang="en-US" sz="2400" dirty="0" err="1"/>
              <a:t>milkiness</a:t>
            </a:r>
            <a:r>
              <a:rPr lang="en-US" sz="2400" dirty="0"/>
              <a:t>” is false grain or </a:t>
            </a:r>
            <a:r>
              <a:rPr lang="en-US" sz="2400" dirty="0" err="1"/>
              <a:t>aconitic</a:t>
            </a:r>
            <a:r>
              <a:rPr lang="en-US" sz="2400" dirty="0"/>
              <a:t> acid, simply add a drop of water. </a:t>
            </a:r>
            <a:endParaRPr lang="en-US" sz="2400" dirty="0" smtClean="0"/>
          </a:p>
          <a:p>
            <a:r>
              <a:rPr lang="en-US" sz="2400" dirty="0" smtClean="0"/>
              <a:t>If </a:t>
            </a:r>
            <a:r>
              <a:rPr lang="en-US" sz="2400" dirty="0"/>
              <a:t>the </a:t>
            </a:r>
            <a:r>
              <a:rPr lang="en-US" sz="2400" dirty="0" err="1"/>
              <a:t>milkiness</a:t>
            </a:r>
            <a:r>
              <a:rPr lang="en-US" sz="2400" dirty="0"/>
              <a:t> disappears, the presence of false grain is confirmed.</a:t>
            </a:r>
          </a:p>
        </p:txBody>
      </p:sp>
    </p:spTree>
    <p:extLst>
      <p:ext uri="{BB962C8B-B14F-4D97-AF65-F5344CB8AC3E}">
        <p14:creationId xmlns:p14="http://schemas.microsoft.com/office/powerpoint/2010/main" val="3331727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600200"/>
            <a:ext cx="8291264" cy="4925144"/>
          </a:xfrm>
          <a:prstGeom prst="rect">
            <a:avLst/>
          </a:prstGeom>
          <a:solidFill>
            <a:schemeClr val="bg1">
              <a:lumMod val="95000"/>
              <a:alpha val="75000"/>
            </a:schemeClr>
          </a:solidFill>
          <a:scene3d>
            <a:camera prst="orthographicFront"/>
            <a:lightRig rig="threePt" dir="t"/>
          </a:scene3d>
          <a:sp3d>
            <a:bevelT/>
          </a:sp3d>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000" dirty="0" smtClean="0"/>
              <a:t>Water Dilution of </a:t>
            </a:r>
            <a:r>
              <a:rPr lang="en-ZA" sz="4000" dirty="0" err="1" smtClean="0"/>
              <a:t>Massecuite</a:t>
            </a:r>
            <a:r>
              <a:rPr lang="en-ZA" sz="4000" dirty="0" smtClean="0"/>
              <a:t> in a Pan</a:t>
            </a:r>
            <a:endParaRPr lang="en-US" sz="4000" dirty="0"/>
          </a:p>
        </p:txBody>
      </p:sp>
      <p:sp>
        <p:nvSpPr>
          <p:cNvPr id="2" name="Content Placeholder 1"/>
          <p:cNvSpPr>
            <a:spLocks noGrp="1"/>
          </p:cNvSpPr>
          <p:nvPr>
            <p:ph idx="1"/>
          </p:nvPr>
        </p:nvSpPr>
        <p:spPr>
          <a:xfrm>
            <a:off x="457200" y="1600200"/>
            <a:ext cx="8229600" cy="4925144"/>
          </a:xfrm>
        </p:spPr>
        <p:txBody>
          <a:bodyPr>
            <a:noAutofit/>
          </a:bodyPr>
          <a:lstStyle/>
          <a:p>
            <a:r>
              <a:rPr lang="en-US" sz="1800" dirty="0"/>
              <a:t>Sometimes during boiling the </a:t>
            </a:r>
            <a:r>
              <a:rPr lang="en-US" sz="1800" dirty="0" err="1"/>
              <a:t>massecuite</a:t>
            </a:r>
            <a:r>
              <a:rPr lang="en-US" sz="1800" dirty="0"/>
              <a:t> may become more dilute unexpectedly. </a:t>
            </a:r>
            <a:endParaRPr lang="en-US" sz="1800" dirty="0" smtClean="0"/>
          </a:p>
          <a:p>
            <a:r>
              <a:rPr lang="en-US" sz="1800" dirty="0" smtClean="0"/>
              <a:t>Causes </a:t>
            </a:r>
            <a:r>
              <a:rPr lang="en-US" sz="1800" dirty="0"/>
              <a:t>of this may be:</a:t>
            </a:r>
          </a:p>
          <a:p>
            <a:pPr lvl="1"/>
            <a:r>
              <a:rPr lang="en-US" sz="1800" dirty="0"/>
              <a:t>A leaking </a:t>
            </a:r>
            <a:r>
              <a:rPr lang="en-US" sz="1800" dirty="0" err="1"/>
              <a:t>calandria</a:t>
            </a:r>
            <a:r>
              <a:rPr lang="en-US" sz="1800" dirty="0"/>
              <a:t>. When a tube is broken the steam and condensate in the </a:t>
            </a:r>
            <a:r>
              <a:rPr lang="en-US" sz="1800" dirty="0" err="1"/>
              <a:t>calandria</a:t>
            </a:r>
            <a:r>
              <a:rPr lang="en-US" sz="1800" dirty="0"/>
              <a:t> may enter the </a:t>
            </a:r>
            <a:r>
              <a:rPr lang="en-US" sz="1800" dirty="0" err="1"/>
              <a:t>massecuite</a:t>
            </a:r>
            <a:r>
              <a:rPr lang="en-US" sz="1800" dirty="0"/>
              <a:t> in large amounts causing dilution.</a:t>
            </a:r>
          </a:p>
          <a:p>
            <a:pPr lvl="1"/>
            <a:r>
              <a:rPr lang="en-US" sz="1800" dirty="0"/>
              <a:t>A badly leaking internal condenser.</a:t>
            </a:r>
          </a:p>
          <a:p>
            <a:pPr lvl="1"/>
            <a:r>
              <a:rPr lang="en-US" sz="1800" dirty="0"/>
              <a:t>Water entering the pan because it does not escape fast enough down the condenser tail pipe. This occurs sometimes when the tail pipes discharge into a ring pipe returning injection water to the cooling towers. Such ring pipes must be adequately vented because air is often entrained with the water in the tail pipe when a pan is started up.</a:t>
            </a:r>
          </a:p>
          <a:p>
            <a:pPr lvl="1"/>
            <a:r>
              <a:rPr lang="en-US" sz="1800" dirty="0"/>
              <a:t>A badly leaking water or feed valve.</a:t>
            </a:r>
          </a:p>
          <a:p>
            <a:pPr lvl="1"/>
            <a:r>
              <a:rPr lang="en-US" sz="1800" dirty="0"/>
              <a:t>A faulty controller</a:t>
            </a:r>
          </a:p>
          <a:p>
            <a:r>
              <a:rPr lang="en-US" sz="1800" dirty="0"/>
              <a:t>In extreme cases the crystals in the pan may all be dissolved. </a:t>
            </a:r>
            <a:endParaRPr lang="en-US" sz="1800" dirty="0" smtClean="0"/>
          </a:p>
          <a:p>
            <a:r>
              <a:rPr lang="en-US" sz="1800" dirty="0" smtClean="0"/>
              <a:t>The </a:t>
            </a:r>
            <a:r>
              <a:rPr lang="en-US" sz="1800" dirty="0"/>
              <a:t>pan contents must then be returned to the relevant feed tank or, if not possible, used as feed through the cut over-line to another pan.</a:t>
            </a:r>
          </a:p>
        </p:txBody>
      </p:sp>
    </p:spTree>
    <p:extLst>
      <p:ext uri="{BB962C8B-B14F-4D97-AF65-F5344CB8AC3E}">
        <p14:creationId xmlns:p14="http://schemas.microsoft.com/office/powerpoint/2010/main" val="40433175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457200" y="1600200"/>
            <a:ext cx="8291264" cy="4925144"/>
          </a:xfrm>
          <a:prstGeom prst="rect">
            <a:avLst/>
          </a:prstGeom>
          <a:solidFill>
            <a:schemeClr val="bg1">
              <a:lumMod val="95000"/>
              <a:alpha val="75000"/>
            </a:schemeClr>
          </a:solidFill>
          <a:scene3d>
            <a:camera prst="orthographicFront"/>
            <a:lightRig rig="threePt" dir="t"/>
          </a:scene3d>
          <a:sp3d>
            <a:bevelT/>
          </a:sp3d>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endParaRPr lang="en-US" dirty="0"/>
          </a:p>
        </p:txBody>
      </p:sp>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spcBef>
                <a:spcPts val="0"/>
              </a:spcBef>
            </a:pPr>
            <a:r>
              <a:rPr lang="en-ZA" sz="4400" dirty="0" smtClean="0"/>
              <a:t>Loss of Vacuum</a:t>
            </a:r>
            <a:endParaRPr lang="en-US" sz="4400" dirty="0"/>
          </a:p>
        </p:txBody>
      </p:sp>
      <p:sp>
        <p:nvSpPr>
          <p:cNvPr id="2" name="Content Placeholder 1"/>
          <p:cNvSpPr>
            <a:spLocks noGrp="1"/>
          </p:cNvSpPr>
          <p:nvPr>
            <p:ph idx="1"/>
          </p:nvPr>
        </p:nvSpPr>
        <p:spPr>
          <a:xfrm>
            <a:off x="611560" y="1600200"/>
            <a:ext cx="7992888" cy="4925144"/>
          </a:xfrm>
        </p:spPr>
        <p:txBody>
          <a:bodyPr>
            <a:noAutofit/>
          </a:bodyPr>
          <a:lstStyle/>
          <a:p>
            <a:pPr marL="0" indent="0">
              <a:buNone/>
            </a:pPr>
            <a:r>
              <a:rPr lang="en-US" sz="3400" dirty="0"/>
              <a:t>Causes of loss of vacuum may be:</a:t>
            </a:r>
          </a:p>
          <a:p>
            <a:pPr lvl="0"/>
            <a:r>
              <a:rPr lang="en-US" sz="3400" dirty="0"/>
              <a:t>Interruption of the injection water supply.</a:t>
            </a:r>
          </a:p>
          <a:p>
            <a:pPr lvl="0"/>
            <a:r>
              <a:rPr lang="en-US" sz="3400" dirty="0"/>
              <a:t>Hot injection water being fed to the pan condenser when the cooling tower fans trip</a:t>
            </a:r>
          </a:p>
          <a:p>
            <a:pPr lvl="0"/>
            <a:r>
              <a:rPr lang="en-US" sz="3400" dirty="0"/>
              <a:t>Small losses of vacuum indicate a problem with the vacuum pump or possibly a collapsed tray in the condenser.</a:t>
            </a:r>
          </a:p>
        </p:txBody>
      </p:sp>
    </p:spTree>
    <p:extLst>
      <p:ext uri="{BB962C8B-B14F-4D97-AF65-F5344CB8AC3E}">
        <p14:creationId xmlns:p14="http://schemas.microsoft.com/office/powerpoint/2010/main" val="14344919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Loss of Vacuum</a:t>
            </a:r>
            <a:r>
              <a:rPr lang="en-ZA" sz="4800" dirty="0" smtClean="0"/>
              <a:t> </a:t>
            </a:r>
            <a:r>
              <a:rPr lang="en-ZA" sz="4800" dirty="0" smtClean="0"/>
              <a:t>(cont.)</a:t>
            </a:r>
            <a:endParaRPr lang="en-ZA" sz="48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r>
              <a:rPr lang="en-US" sz="2800" dirty="0"/>
              <a:t>In such cases the pan must be shut down immediately. </a:t>
            </a:r>
            <a:endParaRPr lang="en-US" sz="2800" dirty="0" smtClean="0"/>
          </a:p>
          <a:p>
            <a:r>
              <a:rPr lang="en-US" sz="2800" dirty="0" smtClean="0"/>
              <a:t>As </a:t>
            </a:r>
            <a:r>
              <a:rPr lang="en-US" sz="2800" dirty="0"/>
              <a:t>this is an emergency shut down, the steam to the </a:t>
            </a:r>
            <a:r>
              <a:rPr lang="en-US" sz="2800" dirty="0" err="1"/>
              <a:t>calandria</a:t>
            </a:r>
            <a:r>
              <a:rPr lang="en-US" sz="2800" dirty="0"/>
              <a:t> is shut off as is also the pan feed.</a:t>
            </a:r>
          </a:p>
          <a:p>
            <a:r>
              <a:rPr lang="en-US" sz="2800" dirty="0"/>
              <a:t>In contrast to this, a controlled shut down of a pan involves:</a:t>
            </a:r>
          </a:p>
          <a:p>
            <a:pPr lvl="1"/>
            <a:r>
              <a:rPr lang="en-US" dirty="0"/>
              <a:t>Partial dilution of the </a:t>
            </a:r>
            <a:r>
              <a:rPr lang="en-US" dirty="0" err="1"/>
              <a:t>massecuite</a:t>
            </a:r>
            <a:r>
              <a:rPr lang="en-US" dirty="0"/>
              <a:t> during boiling (grain must not be dissolved)</a:t>
            </a:r>
          </a:p>
          <a:p>
            <a:pPr lvl="1"/>
            <a:r>
              <a:rPr lang="en-US" dirty="0"/>
              <a:t>Shut the feed and steam supplies</a:t>
            </a:r>
          </a:p>
          <a:p>
            <a:pPr lvl="1"/>
            <a:r>
              <a:rPr lang="en-US" dirty="0"/>
              <a:t>Shut the condenser water and break vacuum</a:t>
            </a:r>
          </a:p>
        </p:txBody>
      </p:sp>
    </p:spTree>
    <p:extLst>
      <p:ext uri="{BB962C8B-B14F-4D97-AF65-F5344CB8AC3E}">
        <p14:creationId xmlns:p14="http://schemas.microsoft.com/office/powerpoint/2010/main" val="138282410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200" dirty="0" smtClean="0"/>
              <a:t>Pan not Boiling Fast Enough</a:t>
            </a:r>
            <a:endParaRPr lang="en-ZA" sz="4200" dirty="0"/>
          </a:p>
        </p:txBody>
      </p:sp>
      <p:sp>
        <p:nvSpPr>
          <p:cNvPr id="5" name="Content Placeholder 2"/>
          <p:cNvSpPr>
            <a:spLocks noGrp="1"/>
          </p:cNvSpPr>
          <p:nvPr>
            <p:ph idx="1"/>
          </p:nvPr>
        </p:nvSpPr>
        <p:spPr>
          <a:xfrm>
            <a:off x="457200" y="1600200"/>
            <a:ext cx="8219256" cy="4997152"/>
          </a:xfrm>
          <a:solidFill>
            <a:schemeClr val="bg1">
              <a:lumMod val="95000"/>
              <a:alpha val="75000"/>
            </a:schemeClr>
          </a:solidFill>
          <a:scene3d>
            <a:camera prst="orthographicFront"/>
            <a:lightRig rig="threePt" dir="t"/>
          </a:scene3d>
          <a:sp3d>
            <a:bevelT/>
          </a:sp3d>
        </p:spPr>
        <p:txBody>
          <a:bodyPr>
            <a:noAutofit/>
          </a:bodyPr>
          <a:lstStyle/>
          <a:p>
            <a:r>
              <a:rPr lang="en-US" sz="2000" dirty="0"/>
              <a:t>A slowing down of the boiling rate may indicate scaling of the tubes or fouling on the steam side. </a:t>
            </a:r>
            <a:endParaRPr lang="en-US" sz="2000" dirty="0" smtClean="0"/>
          </a:p>
          <a:p>
            <a:r>
              <a:rPr lang="en-US" sz="2000" dirty="0" smtClean="0"/>
              <a:t>Cleaning </a:t>
            </a:r>
            <a:r>
              <a:rPr lang="en-US" sz="2000" dirty="0"/>
              <a:t>of scale from pan tubes is necessary on A-pans on a monthly or bi-monthly basis. </a:t>
            </a:r>
            <a:endParaRPr lang="en-US" sz="2000" dirty="0" smtClean="0"/>
          </a:p>
          <a:p>
            <a:r>
              <a:rPr lang="en-US" sz="2000" dirty="0" smtClean="0"/>
              <a:t>B-and </a:t>
            </a:r>
            <a:r>
              <a:rPr lang="en-US" sz="2000" dirty="0"/>
              <a:t>C-pans require less cleaning than A’s. </a:t>
            </a:r>
            <a:endParaRPr lang="en-US" sz="2000" dirty="0" smtClean="0"/>
          </a:p>
          <a:p>
            <a:r>
              <a:rPr lang="en-US" sz="2000" dirty="0" smtClean="0"/>
              <a:t>A </a:t>
            </a:r>
            <a:r>
              <a:rPr lang="en-US" sz="2000" dirty="0"/>
              <a:t>fouling of the </a:t>
            </a:r>
            <a:r>
              <a:rPr lang="en-US" sz="2000" dirty="0" err="1"/>
              <a:t>massecuite</a:t>
            </a:r>
            <a:r>
              <a:rPr lang="en-US" sz="2000" dirty="0"/>
              <a:t> side of tubes in sometimes experienced often late in the season. </a:t>
            </a:r>
            <a:endParaRPr lang="en-US" sz="2000" dirty="0" smtClean="0"/>
          </a:p>
          <a:p>
            <a:r>
              <a:rPr lang="en-US" sz="2000" dirty="0" smtClean="0"/>
              <a:t>It </a:t>
            </a:r>
            <a:r>
              <a:rPr lang="en-US" sz="2000" dirty="0"/>
              <a:t>may be necessary to boil the pan out with water after every strike. </a:t>
            </a:r>
            <a:endParaRPr lang="en-US" sz="2000" dirty="0" smtClean="0"/>
          </a:p>
          <a:p>
            <a:r>
              <a:rPr lang="en-US" sz="2000" dirty="0" smtClean="0"/>
              <a:t>The </a:t>
            </a:r>
            <a:r>
              <a:rPr lang="en-US" sz="2000" dirty="0"/>
              <a:t>basic cause of this problem is not known.</a:t>
            </a:r>
          </a:p>
          <a:p>
            <a:r>
              <a:rPr lang="en-US" sz="2000" dirty="0" err="1"/>
              <a:t>Incondensible</a:t>
            </a:r>
            <a:r>
              <a:rPr lang="en-US" sz="2000" dirty="0"/>
              <a:t> gasses build up in the </a:t>
            </a:r>
            <a:r>
              <a:rPr lang="en-US" sz="2000" dirty="0" err="1"/>
              <a:t>calandria</a:t>
            </a:r>
            <a:r>
              <a:rPr lang="en-US" sz="2000" dirty="0"/>
              <a:t> and can easily be cured by increased venting. </a:t>
            </a:r>
            <a:endParaRPr lang="en-US" sz="2000" dirty="0" smtClean="0"/>
          </a:p>
          <a:p>
            <a:r>
              <a:rPr lang="en-US" sz="2000" dirty="0" smtClean="0"/>
              <a:t>Some </a:t>
            </a:r>
            <a:r>
              <a:rPr lang="en-US" sz="2000" dirty="0"/>
              <a:t>steam is always lost with the </a:t>
            </a:r>
            <a:r>
              <a:rPr lang="en-US" sz="2000" dirty="0" err="1"/>
              <a:t>incondensible</a:t>
            </a:r>
            <a:r>
              <a:rPr lang="en-US" sz="2000" dirty="0"/>
              <a:t> gasses.</a:t>
            </a:r>
          </a:p>
          <a:p>
            <a:r>
              <a:rPr lang="en-US" sz="2000" dirty="0"/>
              <a:t>Inadequate condensate removal is often detected by banging in the condensate piping or </a:t>
            </a:r>
            <a:r>
              <a:rPr lang="en-US" sz="2000" dirty="0" err="1"/>
              <a:t>calandria</a:t>
            </a:r>
            <a:r>
              <a:rPr lang="en-US" sz="2000" dirty="0"/>
              <a:t>.</a:t>
            </a:r>
          </a:p>
        </p:txBody>
      </p:sp>
    </p:spTree>
    <p:extLst>
      <p:ext uri="{BB962C8B-B14F-4D97-AF65-F5344CB8AC3E}">
        <p14:creationId xmlns:p14="http://schemas.microsoft.com/office/powerpoint/2010/main" val="42867969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Purity of Pan Feed</a:t>
            </a:r>
            <a:endParaRPr lang="en-ZA" sz="4800" dirty="0"/>
          </a:p>
        </p:txBody>
      </p:sp>
      <p:sp>
        <p:nvSpPr>
          <p:cNvPr id="5" name="Content Placeholder 2"/>
          <p:cNvSpPr>
            <a:spLocks noGrp="1"/>
          </p:cNvSpPr>
          <p:nvPr>
            <p:ph idx="1"/>
          </p:nvPr>
        </p:nvSpPr>
        <p:spPr>
          <a:xfrm>
            <a:off x="251519" y="1600200"/>
            <a:ext cx="8496945" cy="4997152"/>
          </a:xfrm>
          <a:solidFill>
            <a:schemeClr val="bg1">
              <a:lumMod val="95000"/>
              <a:alpha val="75000"/>
            </a:schemeClr>
          </a:solidFill>
          <a:scene3d>
            <a:camera prst="orthographicFront"/>
            <a:lightRig rig="threePt" dir="t"/>
          </a:scene3d>
          <a:sp3d>
            <a:bevelT/>
          </a:sp3d>
        </p:spPr>
        <p:txBody>
          <a:bodyPr>
            <a:noAutofit/>
          </a:bodyPr>
          <a:lstStyle/>
          <a:p>
            <a:r>
              <a:rPr lang="en-US" sz="2800" dirty="0"/>
              <a:t>Boiling rates are sensitive to purity and slow boiling may indicate leakage of lower purity materials into the pan feed. </a:t>
            </a:r>
            <a:endParaRPr lang="en-US" sz="2800" dirty="0" smtClean="0"/>
          </a:p>
          <a:p>
            <a:r>
              <a:rPr lang="en-US" sz="2800" dirty="0" smtClean="0"/>
              <a:t>Specific </a:t>
            </a:r>
            <a:r>
              <a:rPr lang="en-US" sz="2800" dirty="0"/>
              <a:t>impurities (some are oligosaccharides) affect the shape of the crystals growing in the </a:t>
            </a:r>
            <a:r>
              <a:rPr lang="en-US" sz="2800" dirty="0" err="1"/>
              <a:t>massecuite</a:t>
            </a:r>
            <a:r>
              <a:rPr lang="en-US" sz="2800" dirty="0"/>
              <a:t> by inhibiting the deposition of sucrose on some crystal faces. </a:t>
            </a:r>
            <a:r>
              <a:rPr lang="en-US" sz="2800" dirty="0" smtClean="0"/>
              <a:t>A</a:t>
            </a:r>
          </a:p>
          <a:p>
            <a:r>
              <a:rPr lang="en-US" sz="2800" dirty="0" smtClean="0"/>
              <a:t>n </a:t>
            </a:r>
            <a:r>
              <a:rPr lang="en-US" sz="2800" dirty="0"/>
              <a:t>extreme case is the formation of needles. </a:t>
            </a:r>
            <a:endParaRPr lang="en-US" sz="2800" dirty="0" smtClean="0"/>
          </a:p>
          <a:p>
            <a:r>
              <a:rPr lang="en-US" sz="2800" dirty="0" smtClean="0"/>
              <a:t>In </a:t>
            </a:r>
            <a:r>
              <a:rPr lang="en-US" sz="2800" dirty="0"/>
              <a:t>effect, sucrose is deposited on only two faces of the crystals so a marked reduction in </a:t>
            </a:r>
            <a:r>
              <a:rPr lang="en-US" sz="2800" dirty="0" err="1"/>
              <a:t>crystallisation</a:t>
            </a:r>
            <a:r>
              <a:rPr lang="en-US" sz="2800" dirty="0"/>
              <a:t> rate occurs</a:t>
            </a:r>
            <a:r>
              <a:rPr lang="en-US" sz="2800" dirty="0" smtClean="0"/>
              <a:t>.</a:t>
            </a:r>
            <a:endParaRPr lang="en-US" sz="2800" dirty="0"/>
          </a:p>
        </p:txBody>
      </p:sp>
    </p:spTree>
    <p:extLst>
      <p:ext uri="{BB962C8B-B14F-4D97-AF65-F5344CB8AC3E}">
        <p14:creationId xmlns:p14="http://schemas.microsoft.com/office/powerpoint/2010/main" val="33933003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Low Brix Feed</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r>
              <a:rPr lang="en-US" sz="4800" dirty="0"/>
              <a:t>Low brix feed to a pan markedly increases the evaporation load on a pan</a:t>
            </a:r>
            <a:r>
              <a:rPr lang="en-US" sz="4800" dirty="0" smtClean="0"/>
              <a:t>.</a:t>
            </a:r>
          </a:p>
          <a:p>
            <a:r>
              <a:rPr lang="en-US" sz="4800" dirty="0" smtClean="0"/>
              <a:t>See examples in notes</a:t>
            </a:r>
            <a:endParaRPr lang="en-US" sz="4800" dirty="0"/>
          </a:p>
        </p:txBody>
      </p:sp>
    </p:spTree>
    <p:extLst>
      <p:ext uri="{BB962C8B-B14F-4D97-AF65-F5344CB8AC3E}">
        <p14:creationId xmlns:p14="http://schemas.microsoft.com/office/powerpoint/2010/main" val="15642743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High Viscosity </a:t>
            </a:r>
            <a:r>
              <a:rPr lang="en-ZA" sz="4800" dirty="0" err="1" smtClean="0"/>
              <a:t>Massecuites</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r>
              <a:rPr lang="en-US" sz="2300" dirty="0"/>
              <a:t>When the </a:t>
            </a:r>
            <a:r>
              <a:rPr lang="en-US" sz="2300" dirty="0" err="1"/>
              <a:t>massecuites</a:t>
            </a:r>
            <a:r>
              <a:rPr lang="en-US" sz="2300" dirty="0"/>
              <a:t> have a high non-pol content the </a:t>
            </a:r>
            <a:r>
              <a:rPr lang="en-US" sz="2300" dirty="0" err="1"/>
              <a:t>massecuites</a:t>
            </a:r>
            <a:r>
              <a:rPr lang="en-US" sz="2300" dirty="0"/>
              <a:t> tend to be very viscous, especially if they contain a relatively large amount of gums.</a:t>
            </a:r>
          </a:p>
          <a:p>
            <a:r>
              <a:rPr lang="en-US" sz="2300" dirty="0"/>
              <a:t>Highly viscous </a:t>
            </a:r>
            <a:r>
              <a:rPr lang="en-US" sz="2300" dirty="0" err="1"/>
              <a:t>massecuite</a:t>
            </a:r>
            <a:r>
              <a:rPr lang="en-US" sz="2300" dirty="0"/>
              <a:t> cannot be boiled at the optimum brix (‘tightness’) as they lose their fluidity. </a:t>
            </a:r>
            <a:endParaRPr lang="en-US" sz="2300" dirty="0" smtClean="0"/>
          </a:p>
          <a:p>
            <a:r>
              <a:rPr lang="en-US" sz="2300" dirty="0" smtClean="0"/>
              <a:t>Since </a:t>
            </a:r>
            <a:r>
              <a:rPr lang="en-US" sz="2300" dirty="0"/>
              <a:t>the brix cannot be increased so as keep the </a:t>
            </a:r>
            <a:r>
              <a:rPr lang="en-US" sz="2300" dirty="0" err="1"/>
              <a:t>massecuite</a:t>
            </a:r>
            <a:r>
              <a:rPr lang="en-US" sz="2300" dirty="0"/>
              <a:t> in the upper part of the metastable zone, the rate of crystal growth and the amount of sucrose recovered from the mother liquor is reduced. </a:t>
            </a:r>
            <a:endParaRPr lang="en-US" sz="2300" dirty="0" smtClean="0"/>
          </a:p>
          <a:p>
            <a:r>
              <a:rPr lang="en-US" sz="2300" dirty="0" smtClean="0"/>
              <a:t>Exhaustion </a:t>
            </a:r>
            <a:r>
              <a:rPr lang="en-US" sz="2300" dirty="0"/>
              <a:t>is thus </a:t>
            </a:r>
            <a:r>
              <a:rPr lang="en-US" sz="2300" dirty="0" smtClean="0"/>
              <a:t>reduced. </a:t>
            </a:r>
          </a:p>
          <a:p>
            <a:r>
              <a:rPr lang="en-US" sz="2300" dirty="0" smtClean="0"/>
              <a:t>This </a:t>
            </a:r>
            <a:r>
              <a:rPr lang="en-US" sz="2300" dirty="0"/>
              <a:t>effect occurs periodically and is unavoidable since it is caused by components in the mother liquor which, in turn, is a function of cane quality</a:t>
            </a:r>
            <a:r>
              <a:rPr lang="en-US" sz="2300" dirty="0" smtClean="0"/>
              <a:t>.</a:t>
            </a:r>
            <a:endParaRPr lang="en-US" sz="2300" dirty="0"/>
          </a:p>
        </p:txBody>
      </p:sp>
    </p:spTree>
    <p:extLst>
      <p:ext uri="{BB962C8B-B14F-4D97-AF65-F5344CB8AC3E}">
        <p14:creationId xmlns:p14="http://schemas.microsoft.com/office/powerpoint/2010/main" val="33522514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fontScale="90000"/>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High Viscosity </a:t>
            </a:r>
            <a:r>
              <a:rPr lang="en-ZA" sz="4800" dirty="0" err="1" smtClean="0"/>
              <a:t>Massecuites</a:t>
            </a:r>
            <a:r>
              <a:rPr lang="en-ZA" sz="4800" dirty="0" smtClean="0"/>
              <a:t> (cont.)</a:t>
            </a:r>
            <a:endParaRPr lang="en-ZA" sz="4800" dirty="0"/>
          </a:p>
        </p:txBody>
      </p:sp>
      <p:sp>
        <p:nvSpPr>
          <p:cNvPr id="5" name="Content Placeholder 2"/>
          <p:cNvSpPr>
            <a:spLocks noGrp="1"/>
          </p:cNvSpPr>
          <p:nvPr>
            <p:ph idx="1"/>
          </p:nvPr>
        </p:nvSpPr>
        <p:spPr>
          <a:xfrm>
            <a:off x="395536" y="1600200"/>
            <a:ext cx="8352928" cy="4925144"/>
          </a:xfrm>
          <a:solidFill>
            <a:schemeClr val="bg1">
              <a:lumMod val="95000"/>
              <a:alpha val="75000"/>
            </a:schemeClr>
          </a:solidFill>
          <a:scene3d>
            <a:camera prst="orthographicFront"/>
            <a:lightRig rig="threePt" dir="t"/>
          </a:scene3d>
          <a:sp3d>
            <a:bevelT/>
          </a:sp3d>
        </p:spPr>
        <p:txBody>
          <a:bodyPr>
            <a:noAutofit/>
          </a:bodyPr>
          <a:lstStyle/>
          <a:p>
            <a:r>
              <a:rPr lang="en-US" sz="2600" dirty="0" smtClean="0"/>
              <a:t>Chemicals </a:t>
            </a:r>
            <a:r>
              <a:rPr lang="en-US" sz="2600" dirty="0"/>
              <a:t>can be added to reduce the viscosity, but this is expensive and the cost of chemicals must be balanced against the reduced recovery of sucrose that results from boiling at lower brix. </a:t>
            </a:r>
            <a:endParaRPr lang="en-US" sz="2600" dirty="0" smtClean="0"/>
          </a:p>
          <a:p>
            <a:r>
              <a:rPr lang="en-US" sz="2600" dirty="0" smtClean="0"/>
              <a:t>The </a:t>
            </a:r>
            <a:r>
              <a:rPr lang="en-US" sz="2600" dirty="0"/>
              <a:t>temperature of the pan can also be increased slightly by lowering the vacuum (i.e. increasing the absolute pressure, but this reduces the supersaturation co-efficient).</a:t>
            </a:r>
          </a:p>
        </p:txBody>
      </p:sp>
    </p:spTree>
    <p:extLst>
      <p:ext uri="{BB962C8B-B14F-4D97-AF65-F5344CB8AC3E}">
        <p14:creationId xmlns:p14="http://schemas.microsoft.com/office/powerpoint/2010/main" val="6083652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False Grain</a:t>
            </a:r>
            <a:endParaRPr lang="en-ZA" sz="4800" dirty="0"/>
          </a:p>
        </p:txBody>
      </p:sp>
      <p:sp>
        <p:nvSpPr>
          <p:cNvPr id="9" name="Content Placeholder 2"/>
          <p:cNvSpPr>
            <a:spLocks noGrp="1"/>
          </p:cNvSpPr>
          <p:nvPr>
            <p:ph idx="1"/>
          </p:nvPr>
        </p:nvSpPr>
        <p:spPr>
          <a:xfrm>
            <a:off x="251520" y="1600200"/>
            <a:ext cx="8640960" cy="4997152"/>
          </a:xfrm>
          <a:solidFill>
            <a:schemeClr val="bg1">
              <a:lumMod val="95000"/>
              <a:alpha val="75000"/>
            </a:schemeClr>
          </a:solidFill>
          <a:scene3d>
            <a:camera prst="orthographicFront"/>
            <a:lightRig rig="threePt" dir="t"/>
          </a:scene3d>
          <a:sp3d>
            <a:bevelT/>
          </a:sp3d>
        </p:spPr>
        <p:txBody>
          <a:bodyPr>
            <a:normAutofit fontScale="92500" lnSpcReduction="20000"/>
          </a:bodyPr>
          <a:lstStyle/>
          <a:p>
            <a:pPr marL="0" indent="0">
              <a:buNone/>
            </a:pPr>
            <a:r>
              <a:rPr lang="en-ZA" b="1" dirty="0" smtClean="0"/>
              <a:t>Conditions Conducive to False Grain:</a:t>
            </a:r>
          </a:p>
          <a:p>
            <a:r>
              <a:rPr lang="en-ZA" dirty="0" smtClean="0"/>
              <a:t>False </a:t>
            </a:r>
            <a:r>
              <a:rPr lang="en-ZA" dirty="0"/>
              <a:t>grain is unwanted grain whose size </a:t>
            </a:r>
            <a:r>
              <a:rPr lang="en-ZA" dirty="0" smtClean="0"/>
              <a:t>does </a:t>
            </a:r>
            <a:r>
              <a:rPr lang="en-ZA" dirty="0"/>
              <a:t>not compare with </a:t>
            </a:r>
            <a:r>
              <a:rPr lang="en-ZA" dirty="0" smtClean="0"/>
              <a:t>the desired </a:t>
            </a:r>
            <a:r>
              <a:rPr lang="en-ZA" dirty="0"/>
              <a:t>size </a:t>
            </a:r>
            <a:endParaRPr lang="en-ZA" dirty="0" smtClean="0"/>
          </a:p>
          <a:p>
            <a:r>
              <a:rPr lang="en-ZA" dirty="0" smtClean="0"/>
              <a:t>Is </a:t>
            </a:r>
            <a:r>
              <a:rPr lang="en-ZA" dirty="0"/>
              <a:t>formed during the growing process of existing crystals by secondary </a:t>
            </a:r>
            <a:r>
              <a:rPr lang="en-ZA" dirty="0" smtClean="0"/>
              <a:t>nucleation.</a:t>
            </a:r>
          </a:p>
          <a:p>
            <a:r>
              <a:rPr lang="en-ZA" dirty="0" smtClean="0"/>
              <a:t>False </a:t>
            </a:r>
            <a:r>
              <a:rPr lang="en-ZA" dirty="0"/>
              <a:t>grain is thus a new crop of crystal formed during a boiling and is caused when the supersaturation enters the  intermediate zone but can also occur in the upper metastable zone. </a:t>
            </a:r>
            <a:endParaRPr lang="en-ZA" dirty="0" smtClean="0"/>
          </a:p>
          <a:p>
            <a:r>
              <a:rPr lang="en-ZA" dirty="0" smtClean="0"/>
              <a:t>The </a:t>
            </a:r>
            <a:r>
              <a:rPr lang="en-ZA" dirty="0"/>
              <a:t>term ‘’false’ is misleading because the new crystals formed are real sugar crystals which grow in the supersaturated mother liquor</a:t>
            </a:r>
            <a:r>
              <a:rPr lang="en-ZA" dirty="0" smtClean="0"/>
              <a:t>.</a:t>
            </a:r>
            <a:endParaRPr lang="en-US" dirty="0"/>
          </a:p>
        </p:txBody>
      </p:sp>
    </p:spTree>
    <p:extLst>
      <p:ext uri="{BB962C8B-B14F-4D97-AF65-F5344CB8AC3E}">
        <p14:creationId xmlns:p14="http://schemas.microsoft.com/office/powerpoint/2010/main" val="39700766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False Grain (cont.)</a:t>
            </a:r>
            <a:endParaRPr lang="en-ZA" sz="4800" dirty="0"/>
          </a:p>
        </p:txBody>
      </p:sp>
      <p:sp>
        <p:nvSpPr>
          <p:cNvPr id="9" name="Content Placeholder 2"/>
          <p:cNvSpPr>
            <a:spLocks noGrp="1"/>
          </p:cNvSpPr>
          <p:nvPr>
            <p:ph idx="1"/>
          </p:nvPr>
        </p:nvSpPr>
        <p:spPr>
          <a:xfrm>
            <a:off x="251520" y="1600200"/>
            <a:ext cx="8640960" cy="4997152"/>
          </a:xfrm>
          <a:solidFill>
            <a:schemeClr val="bg1">
              <a:lumMod val="95000"/>
              <a:alpha val="75000"/>
            </a:schemeClr>
          </a:solidFill>
          <a:scene3d>
            <a:camera prst="orthographicFront"/>
            <a:lightRig rig="threePt" dir="t"/>
          </a:scene3d>
          <a:sp3d>
            <a:bevelT/>
          </a:sp3d>
        </p:spPr>
        <p:txBody>
          <a:bodyPr>
            <a:normAutofit fontScale="92500" lnSpcReduction="10000"/>
          </a:bodyPr>
          <a:lstStyle/>
          <a:p>
            <a:pPr marL="0" indent="0">
              <a:buNone/>
            </a:pPr>
            <a:r>
              <a:rPr lang="en-ZA" b="1" dirty="0"/>
              <a:t>Conditions Conducive to False Grain:</a:t>
            </a:r>
          </a:p>
          <a:p>
            <a:pPr lvl="0"/>
            <a:r>
              <a:rPr lang="en-ZA" b="1" dirty="0" smtClean="0"/>
              <a:t>Low </a:t>
            </a:r>
            <a:r>
              <a:rPr lang="en-ZA" b="1" dirty="0"/>
              <a:t>crystal content in the boiling </a:t>
            </a:r>
            <a:r>
              <a:rPr lang="en-ZA" b="1" dirty="0" err="1"/>
              <a:t>massecuite</a:t>
            </a:r>
            <a:endParaRPr lang="en-US" dirty="0"/>
          </a:p>
          <a:p>
            <a:pPr lvl="1"/>
            <a:r>
              <a:rPr lang="en-ZA" dirty="0"/>
              <a:t>Too few nuclei were introduced during the graining process. </a:t>
            </a:r>
            <a:endParaRPr lang="en-ZA" dirty="0" smtClean="0"/>
          </a:p>
          <a:p>
            <a:pPr lvl="1"/>
            <a:r>
              <a:rPr lang="en-ZA" dirty="0" smtClean="0"/>
              <a:t>This </a:t>
            </a:r>
            <a:r>
              <a:rPr lang="en-ZA" dirty="0"/>
              <a:t>results in a small crystal surface area with the crystals far apart. </a:t>
            </a:r>
            <a:endParaRPr lang="en-ZA" dirty="0" smtClean="0"/>
          </a:p>
          <a:p>
            <a:pPr lvl="1"/>
            <a:r>
              <a:rPr lang="en-ZA" dirty="0" smtClean="0"/>
              <a:t>The </a:t>
            </a:r>
            <a:r>
              <a:rPr lang="en-ZA" dirty="0"/>
              <a:t>sucrose cannot be deposited fast enough so new nuclei come out of solution</a:t>
            </a:r>
            <a:r>
              <a:rPr lang="en-ZA" dirty="0" smtClean="0"/>
              <a:t>.</a:t>
            </a:r>
          </a:p>
          <a:p>
            <a:pPr lvl="0"/>
            <a:r>
              <a:rPr lang="en-ZA" b="1" dirty="0"/>
              <a:t>Evaporation rate in the pan too fast for the crystallization rate </a:t>
            </a:r>
            <a:endParaRPr lang="en-US" dirty="0"/>
          </a:p>
          <a:p>
            <a:pPr lvl="1"/>
            <a:r>
              <a:rPr lang="en-ZA" dirty="0"/>
              <a:t>Rapid boiling </a:t>
            </a:r>
            <a:r>
              <a:rPr lang="en-ZA" dirty="0" smtClean="0"/>
              <a:t>results </a:t>
            </a:r>
            <a:r>
              <a:rPr lang="en-ZA" dirty="0"/>
              <a:t>in high supersaturations</a:t>
            </a:r>
            <a:r>
              <a:rPr lang="en-ZA" dirty="0" smtClean="0"/>
              <a:t>.</a:t>
            </a:r>
            <a:endParaRPr lang="en-US" dirty="0"/>
          </a:p>
        </p:txBody>
      </p:sp>
    </p:spTree>
    <p:extLst>
      <p:ext uri="{BB962C8B-B14F-4D97-AF65-F5344CB8AC3E}">
        <p14:creationId xmlns:p14="http://schemas.microsoft.com/office/powerpoint/2010/main" val="130293720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False Grain (cont.)</a:t>
            </a:r>
            <a:endParaRPr lang="en-ZA" sz="4800" dirty="0"/>
          </a:p>
        </p:txBody>
      </p:sp>
      <p:sp>
        <p:nvSpPr>
          <p:cNvPr id="9" name="Content Placeholder 2"/>
          <p:cNvSpPr>
            <a:spLocks noGrp="1"/>
          </p:cNvSpPr>
          <p:nvPr>
            <p:ph idx="1"/>
          </p:nvPr>
        </p:nvSpPr>
        <p:spPr>
          <a:xfrm>
            <a:off x="251520" y="1600200"/>
            <a:ext cx="8640960" cy="4997152"/>
          </a:xfrm>
          <a:solidFill>
            <a:schemeClr val="bg1">
              <a:lumMod val="95000"/>
              <a:alpha val="75000"/>
            </a:schemeClr>
          </a:solidFill>
          <a:scene3d>
            <a:camera prst="orthographicFront"/>
            <a:lightRig rig="threePt" dir="t"/>
          </a:scene3d>
          <a:sp3d>
            <a:bevelT/>
          </a:sp3d>
        </p:spPr>
        <p:txBody>
          <a:bodyPr>
            <a:normAutofit fontScale="77500" lnSpcReduction="20000"/>
          </a:bodyPr>
          <a:lstStyle/>
          <a:p>
            <a:pPr marL="0" indent="0">
              <a:buNone/>
            </a:pPr>
            <a:r>
              <a:rPr lang="en-ZA" b="1" dirty="0"/>
              <a:t>Conditions Conducive to False Grain:</a:t>
            </a:r>
          </a:p>
          <a:p>
            <a:pPr lvl="0"/>
            <a:r>
              <a:rPr lang="en-ZA" b="1" dirty="0" smtClean="0"/>
              <a:t>Poor </a:t>
            </a:r>
            <a:r>
              <a:rPr lang="en-ZA" b="1" dirty="0"/>
              <a:t>circulation</a:t>
            </a:r>
            <a:endParaRPr lang="en-US" dirty="0"/>
          </a:p>
          <a:p>
            <a:pPr lvl="1"/>
            <a:r>
              <a:rPr lang="en-ZA" dirty="0"/>
              <a:t>Poor circulation in the pan results in areas of high supersaturation. </a:t>
            </a:r>
            <a:endParaRPr lang="en-ZA" dirty="0" smtClean="0"/>
          </a:p>
          <a:p>
            <a:pPr lvl="1"/>
            <a:r>
              <a:rPr lang="en-ZA" dirty="0" smtClean="0"/>
              <a:t>A </a:t>
            </a:r>
            <a:r>
              <a:rPr lang="en-ZA" dirty="0"/>
              <a:t>loss of circulation will cause the top of the pan to cool off with an increase in the supersaturation of the mother liquor.</a:t>
            </a:r>
            <a:endParaRPr lang="en-US" dirty="0"/>
          </a:p>
          <a:p>
            <a:pPr lvl="0"/>
            <a:r>
              <a:rPr lang="en-ZA" b="1" dirty="0"/>
              <a:t>Grain in the feed</a:t>
            </a:r>
            <a:endParaRPr lang="en-US" dirty="0"/>
          </a:p>
          <a:p>
            <a:pPr lvl="1"/>
            <a:r>
              <a:rPr lang="en-ZA" dirty="0"/>
              <a:t>Small crystals in the feed (or in the pan) from a previous boiling. </a:t>
            </a:r>
            <a:endParaRPr lang="en-ZA" dirty="0" smtClean="0"/>
          </a:p>
          <a:p>
            <a:pPr lvl="1"/>
            <a:r>
              <a:rPr lang="en-ZA" dirty="0" smtClean="0"/>
              <a:t>Small crystals move through </a:t>
            </a:r>
            <a:r>
              <a:rPr lang="en-ZA" dirty="0"/>
              <a:t>the centrifugal screen with the molasses and if not removed by molasses conditioning they will serve as nuclei for new crystals.</a:t>
            </a:r>
            <a:endParaRPr lang="en-US" dirty="0"/>
          </a:p>
          <a:p>
            <a:pPr lvl="0"/>
            <a:r>
              <a:rPr lang="en-ZA" b="1" dirty="0"/>
              <a:t>Very large sugar crystals being boiled</a:t>
            </a:r>
            <a:endParaRPr lang="en-US" dirty="0"/>
          </a:p>
          <a:p>
            <a:pPr lvl="1"/>
            <a:r>
              <a:rPr lang="en-ZA" dirty="0"/>
              <a:t>The relatively large distances between these large crystals results in large diffusion paths for sucrose molecules and hence leads to areas of high supersaturation</a:t>
            </a:r>
            <a:r>
              <a:rPr lang="en-ZA" dirty="0" smtClean="0"/>
              <a:t>.</a:t>
            </a:r>
            <a:endParaRPr lang="en-US" dirty="0"/>
          </a:p>
        </p:txBody>
      </p:sp>
    </p:spTree>
    <p:extLst>
      <p:ext uri="{BB962C8B-B14F-4D97-AF65-F5344CB8AC3E}">
        <p14:creationId xmlns:p14="http://schemas.microsoft.com/office/powerpoint/2010/main" val="20123763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smtClean="0"/>
              <a:t>False Grain (cont.)</a:t>
            </a:r>
            <a:endParaRPr lang="en-ZA" sz="4800" dirty="0"/>
          </a:p>
        </p:txBody>
      </p:sp>
      <p:sp>
        <p:nvSpPr>
          <p:cNvPr id="9" name="Content Placeholder 2"/>
          <p:cNvSpPr>
            <a:spLocks noGrp="1"/>
          </p:cNvSpPr>
          <p:nvPr>
            <p:ph idx="1"/>
          </p:nvPr>
        </p:nvSpPr>
        <p:spPr>
          <a:xfrm>
            <a:off x="251520" y="1600200"/>
            <a:ext cx="8640960" cy="4997152"/>
          </a:xfrm>
          <a:solidFill>
            <a:schemeClr val="bg1">
              <a:lumMod val="95000"/>
              <a:alpha val="75000"/>
            </a:schemeClr>
          </a:solidFill>
          <a:scene3d>
            <a:camera prst="orthographicFront"/>
            <a:lightRig rig="threePt" dir="t"/>
          </a:scene3d>
          <a:sp3d>
            <a:bevelT/>
          </a:sp3d>
        </p:spPr>
        <p:txBody>
          <a:bodyPr>
            <a:normAutofit fontScale="62500" lnSpcReduction="20000"/>
          </a:bodyPr>
          <a:lstStyle/>
          <a:p>
            <a:pPr marL="0" indent="0">
              <a:buNone/>
            </a:pPr>
            <a:r>
              <a:rPr lang="en-ZA" b="1" dirty="0"/>
              <a:t>Conditions Conducive to False Grain:</a:t>
            </a:r>
          </a:p>
          <a:p>
            <a:pPr lvl="0"/>
            <a:r>
              <a:rPr lang="en-ZA" b="1" dirty="0" smtClean="0"/>
              <a:t>Air </a:t>
            </a:r>
            <a:r>
              <a:rPr lang="en-ZA" b="1" dirty="0"/>
              <a:t>leaks</a:t>
            </a:r>
            <a:endParaRPr lang="en-US" dirty="0"/>
          </a:p>
          <a:p>
            <a:pPr lvl="1"/>
            <a:r>
              <a:rPr lang="en-ZA" dirty="0"/>
              <a:t>Cold air leaking into a pan may shock the mother liquor when the supersaturation is near the intermediate zone. </a:t>
            </a:r>
            <a:endParaRPr lang="en-ZA" dirty="0" smtClean="0"/>
          </a:p>
          <a:p>
            <a:pPr lvl="1"/>
            <a:r>
              <a:rPr lang="en-ZA" dirty="0" smtClean="0"/>
              <a:t>This </a:t>
            </a:r>
            <a:r>
              <a:rPr lang="en-ZA" dirty="0"/>
              <a:t>will result in a crop of new crystals.</a:t>
            </a:r>
            <a:endParaRPr lang="en-US" dirty="0"/>
          </a:p>
          <a:p>
            <a:pPr lvl="0"/>
            <a:r>
              <a:rPr lang="en-ZA" b="1" dirty="0"/>
              <a:t>High concentration of certain non-sugars</a:t>
            </a:r>
            <a:endParaRPr lang="en-US" dirty="0"/>
          </a:p>
          <a:p>
            <a:pPr lvl="1"/>
            <a:r>
              <a:rPr lang="en-ZA" dirty="0"/>
              <a:t>There is a depression in the growth rate in low purity </a:t>
            </a:r>
            <a:r>
              <a:rPr lang="en-ZA" dirty="0" err="1"/>
              <a:t>massecuites</a:t>
            </a:r>
            <a:r>
              <a:rPr lang="en-ZA" dirty="0"/>
              <a:t> where the concentration of non-sugars increases during the last part of the boiling.</a:t>
            </a:r>
            <a:endParaRPr lang="en-US" dirty="0"/>
          </a:p>
          <a:p>
            <a:pPr lvl="1"/>
            <a:r>
              <a:rPr lang="en-ZA" dirty="0"/>
              <a:t>It appears that some of the non-sugars are deposited on the crystal surface preventing growth. </a:t>
            </a:r>
            <a:endParaRPr lang="en-ZA" dirty="0" smtClean="0"/>
          </a:p>
          <a:p>
            <a:pPr lvl="1"/>
            <a:r>
              <a:rPr lang="en-ZA" dirty="0" smtClean="0"/>
              <a:t>As </a:t>
            </a:r>
            <a:r>
              <a:rPr lang="en-ZA" dirty="0"/>
              <a:t>growth slows down the supersaturation increases until secondary nucleation occurs. </a:t>
            </a:r>
            <a:endParaRPr lang="en-ZA" dirty="0" smtClean="0"/>
          </a:p>
          <a:p>
            <a:pPr lvl="1"/>
            <a:r>
              <a:rPr lang="en-ZA" dirty="0" smtClean="0"/>
              <a:t>This </a:t>
            </a:r>
            <a:r>
              <a:rPr lang="en-ZA" dirty="0"/>
              <a:t>can happen in the crystallisers as well, where the cooling increases the supersaturation.</a:t>
            </a:r>
            <a:endParaRPr lang="en-US" dirty="0"/>
          </a:p>
          <a:p>
            <a:pPr lvl="0"/>
            <a:r>
              <a:rPr lang="en-ZA" b="1" dirty="0"/>
              <a:t>Sharp increase in vacuum or a drop in temperature during boiling</a:t>
            </a:r>
            <a:endParaRPr lang="en-US" dirty="0"/>
          </a:p>
          <a:p>
            <a:pPr lvl="0"/>
            <a:r>
              <a:rPr lang="en-ZA" b="1" dirty="0"/>
              <a:t>Turbid feed</a:t>
            </a:r>
            <a:endParaRPr lang="en-US" dirty="0"/>
          </a:p>
          <a:p>
            <a:pPr lvl="1"/>
            <a:r>
              <a:rPr lang="en-ZA" dirty="0"/>
              <a:t>Small particles introduced with the feed may initiate crystallisation by acting as nuclei.</a:t>
            </a:r>
            <a:endParaRPr lang="en-US" sz="4100" dirty="0"/>
          </a:p>
        </p:txBody>
      </p:sp>
    </p:spTree>
    <p:extLst>
      <p:ext uri="{BB962C8B-B14F-4D97-AF65-F5344CB8AC3E}">
        <p14:creationId xmlns:p14="http://schemas.microsoft.com/office/powerpoint/2010/main" val="18708618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False Grain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92500" lnSpcReduction="20000"/>
          </a:bodyPr>
          <a:lstStyle/>
          <a:p>
            <a:r>
              <a:rPr lang="en-ZA" dirty="0"/>
              <a:t>What should NOT be done in the event of false grain formation is the reduction of steam to the </a:t>
            </a:r>
            <a:r>
              <a:rPr lang="en-ZA" dirty="0" err="1"/>
              <a:t>calandria</a:t>
            </a:r>
            <a:r>
              <a:rPr lang="en-ZA" dirty="0"/>
              <a:t> to try and reduce the crystallisation rate. </a:t>
            </a:r>
            <a:endParaRPr lang="en-ZA" dirty="0" smtClean="0"/>
          </a:p>
          <a:p>
            <a:r>
              <a:rPr lang="en-ZA" dirty="0" smtClean="0"/>
              <a:t>This </a:t>
            </a:r>
            <a:r>
              <a:rPr lang="en-ZA" dirty="0"/>
              <a:t>will certainly reduce the evaporation rate, but in doing so will reduce the amount of vapour to the condenser, resulting in lower condenser water temperatures and increasing vacuum levels. </a:t>
            </a:r>
            <a:endParaRPr lang="en-ZA" dirty="0" smtClean="0"/>
          </a:p>
          <a:p>
            <a:r>
              <a:rPr lang="en-ZA" dirty="0" smtClean="0"/>
              <a:t>This </a:t>
            </a:r>
            <a:r>
              <a:rPr lang="en-ZA" dirty="0"/>
              <a:t>increases the supersaturation level, makes the mother liquor more viscous, and favours the development and growth of false grain.</a:t>
            </a:r>
            <a:endParaRPr lang="en-US" dirty="0"/>
          </a:p>
        </p:txBody>
      </p:sp>
    </p:spTree>
    <p:extLst>
      <p:ext uri="{BB962C8B-B14F-4D97-AF65-F5344CB8AC3E}">
        <p14:creationId xmlns:p14="http://schemas.microsoft.com/office/powerpoint/2010/main" val="12117244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False Grain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rmAutofit fontScale="62500" lnSpcReduction="20000"/>
          </a:bodyPr>
          <a:lstStyle/>
          <a:p>
            <a:pPr marL="0" indent="0">
              <a:buNone/>
            </a:pPr>
            <a:r>
              <a:rPr lang="en-ZA" sz="4000" b="1" dirty="0"/>
              <a:t>The problems caused by false grain are experienced in the </a:t>
            </a:r>
            <a:r>
              <a:rPr lang="en-ZA" sz="4000" b="1" dirty="0" err="1"/>
              <a:t>centrifugals</a:t>
            </a:r>
            <a:r>
              <a:rPr lang="en-ZA" sz="4000" b="1" dirty="0"/>
              <a:t>.</a:t>
            </a:r>
            <a:endParaRPr lang="en-US" sz="4000" b="1" dirty="0"/>
          </a:p>
          <a:p>
            <a:pPr lvl="0"/>
            <a:r>
              <a:rPr lang="en-ZA" sz="4000" dirty="0"/>
              <a:t>Inhibiting curing (centrifuging). </a:t>
            </a:r>
            <a:endParaRPr lang="en-ZA" sz="4000" dirty="0" smtClean="0"/>
          </a:p>
          <a:p>
            <a:pPr lvl="1"/>
            <a:r>
              <a:rPr lang="en-ZA" sz="3600" dirty="0" smtClean="0"/>
              <a:t>The </a:t>
            </a:r>
            <a:r>
              <a:rPr lang="en-ZA" sz="3600" dirty="0"/>
              <a:t>most dramatic effect is when the false grain has grown to a size such that it blocks the passages between the larger crystals and prevents drainage of molasses. </a:t>
            </a:r>
            <a:endParaRPr lang="en-ZA" sz="3600" dirty="0" smtClean="0"/>
          </a:p>
          <a:p>
            <a:pPr lvl="1"/>
            <a:r>
              <a:rPr lang="en-ZA" sz="3600" dirty="0" smtClean="0"/>
              <a:t>Poor </a:t>
            </a:r>
            <a:r>
              <a:rPr lang="en-ZA" sz="3600" dirty="0"/>
              <a:t>quality sugar results and under extreme conditions it is impossible to make an acceptable sugar. </a:t>
            </a:r>
            <a:endParaRPr lang="en-ZA" sz="3600" dirty="0" smtClean="0"/>
          </a:p>
          <a:p>
            <a:r>
              <a:rPr lang="en-ZA" sz="4000" dirty="0" smtClean="0"/>
              <a:t>Increased </a:t>
            </a:r>
            <a:r>
              <a:rPr lang="en-ZA" sz="4000" dirty="0"/>
              <a:t>sugar losses. </a:t>
            </a:r>
            <a:endParaRPr lang="en-ZA" sz="4000" dirty="0" smtClean="0"/>
          </a:p>
          <a:p>
            <a:pPr lvl="1"/>
            <a:r>
              <a:rPr lang="en-ZA" sz="3700" dirty="0" smtClean="0"/>
              <a:t>If </a:t>
            </a:r>
            <a:r>
              <a:rPr lang="en-ZA" sz="3700" dirty="0"/>
              <a:t>the false grain has had limited growth it does not block the drainage passages in the sugar layer but is carried away with the molasses. </a:t>
            </a:r>
            <a:endParaRPr lang="en-ZA" sz="3700" dirty="0" smtClean="0"/>
          </a:p>
          <a:p>
            <a:pPr lvl="1"/>
            <a:r>
              <a:rPr lang="en-ZA" sz="3700" dirty="0" smtClean="0"/>
              <a:t>This </a:t>
            </a:r>
            <a:r>
              <a:rPr lang="en-ZA" sz="3700" dirty="0"/>
              <a:t>leads to reduced exhaustion and, in the case of C-boiling, to reduced BHR. </a:t>
            </a:r>
            <a:endParaRPr lang="en-US" sz="3700" dirty="0"/>
          </a:p>
        </p:txBody>
      </p:sp>
    </p:spTree>
    <p:extLst>
      <p:ext uri="{BB962C8B-B14F-4D97-AF65-F5344CB8AC3E}">
        <p14:creationId xmlns:p14="http://schemas.microsoft.com/office/powerpoint/2010/main" val="31725235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False Grain (cont.)</a:t>
            </a:r>
            <a:endParaRPr lang="en-ZA" sz="4800" dirty="0"/>
          </a:p>
        </p:txBody>
      </p:sp>
      <p:sp>
        <p:nvSpPr>
          <p:cNvPr id="9" name="Content Placeholder 2"/>
          <p:cNvSpPr>
            <a:spLocks noGrp="1"/>
          </p:cNvSpPr>
          <p:nvPr>
            <p:ph idx="1"/>
          </p:nvPr>
        </p:nvSpPr>
        <p:spPr>
          <a:xfrm>
            <a:off x="457200" y="1600200"/>
            <a:ext cx="8229600" cy="4997152"/>
          </a:xfrm>
          <a:solidFill>
            <a:schemeClr val="bg1">
              <a:lumMod val="95000"/>
              <a:alpha val="75000"/>
            </a:schemeClr>
          </a:solidFill>
          <a:scene3d>
            <a:camera prst="orthographicFront"/>
            <a:lightRig rig="threePt" dir="t"/>
          </a:scene3d>
          <a:sp3d>
            <a:bevelT/>
          </a:sp3d>
        </p:spPr>
        <p:txBody>
          <a:bodyPr>
            <a:noAutofit/>
          </a:bodyPr>
          <a:lstStyle/>
          <a:p>
            <a:r>
              <a:rPr lang="en-ZA" sz="2100" dirty="0"/>
              <a:t>False grain must be removed quickly because the longer it is there the harder it is to remove. </a:t>
            </a:r>
            <a:endParaRPr lang="en-ZA" sz="2100" dirty="0" smtClean="0"/>
          </a:p>
          <a:p>
            <a:r>
              <a:rPr lang="en-ZA" sz="2100" dirty="0" smtClean="0"/>
              <a:t>To </a:t>
            </a:r>
            <a:r>
              <a:rPr lang="en-ZA" sz="2100" dirty="0"/>
              <a:t>re-dissolve false grain the supersaturation coefficient must be reduced to just below the saturation line either by:</a:t>
            </a:r>
            <a:endParaRPr lang="en-US" sz="2100" dirty="0"/>
          </a:p>
          <a:p>
            <a:pPr lvl="1"/>
            <a:r>
              <a:rPr lang="en-ZA" sz="2100" dirty="0"/>
              <a:t>Diluting the pan contents with water or </a:t>
            </a:r>
            <a:endParaRPr lang="en-US" sz="2100" dirty="0"/>
          </a:p>
          <a:p>
            <a:pPr lvl="1"/>
            <a:r>
              <a:rPr lang="en-ZA" sz="2100" dirty="0"/>
              <a:t>Heating up the pan by reducing the vacuum (i.e. increasing the absolute pressure)</a:t>
            </a:r>
            <a:endParaRPr lang="en-US" sz="2100" dirty="0"/>
          </a:p>
          <a:p>
            <a:r>
              <a:rPr lang="en-ZA" sz="2100" dirty="0"/>
              <a:t>When this is done the </a:t>
            </a:r>
            <a:r>
              <a:rPr lang="en-ZA" sz="2100" dirty="0" err="1"/>
              <a:t>massecuite</a:t>
            </a:r>
            <a:r>
              <a:rPr lang="en-ZA" sz="2100" dirty="0"/>
              <a:t> will be slackened off and it will have to be tightened up again later. </a:t>
            </a:r>
            <a:endParaRPr lang="en-ZA" sz="2100" dirty="0" smtClean="0"/>
          </a:p>
          <a:p>
            <a:r>
              <a:rPr lang="en-ZA" sz="2100" dirty="0" smtClean="0"/>
              <a:t>This </a:t>
            </a:r>
            <a:r>
              <a:rPr lang="en-ZA" sz="2100" dirty="0"/>
              <a:t>must be done gradually or the false grain will come back. </a:t>
            </a:r>
            <a:endParaRPr lang="en-ZA" sz="2100" dirty="0" smtClean="0"/>
          </a:p>
          <a:p>
            <a:r>
              <a:rPr lang="en-ZA" sz="2100" dirty="0" smtClean="0"/>
              <a:t>If </a:t>
            </a:r>
            <a:r>
              <a:rPr lang="en-ZA" sz="2100" dirty="0"/>
              <a:t>the false grain has grown too much it is impractical to try and re-dissolve it. </a:t>
            </a:r>
            <a:endParaRPr lang="en-ZA" sz="2100" dirty="0" smtClean="0"/>
          </a:p>
          <a:p>
            <a:r>
              <a:rPr lang="en-ZA" sz="2100" dirty="0" smtClean="0"/>
              <a:t>When </a:t>
            </a:r>
            <a:r>
              <a:rPr lang="en-ZA" sz="2100" dirty="0"/>
              <a:t>removing false grain at the beginning of the boiling, care must be taken not to dissolve the small </a:t>
            </a:r>
            <a:r>
              <a:rPr lang="en-ZA" sz="2100" dirty="0" err="1"/>
              <a:t>massecuite</a:t>
            </a:r>
            <a:r>
              <a:rPr lang="en-ZA" sz="2100" dirty="0"/>
              <a:t> crystals.</a:t>
            </a:r>
            <a:endParaRPr lang="en-US" sz="2100" dirty="0"/>
          </a:p>
        </p:txBody>
      </p:sp>
    </p:spTree>
    <p:extLst>
      <p:ext uri="{BB962C8B-B14F-4D97-AF65-F5344CB8AC3E}">
        <p14:creationId xmlns:p14="http://schemas.microsoft.com/office/powerpoint/2010/main" val="13051120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ubtitle 2"/>
          <p:cNvSpPr txBox="1">
            <a:spLocks noGrp="1"/>
          </p:cNvSpPr>
          <p:nvPr>
            <p:ph type="title"/>
          </p:nvPr>
        </p:nvSpPr>
        <p:spPr>
          <a:prstGeom prst="rect">
            <a:avLst/>
          </a:prstGeom>
          <a:solidFill>
            <a:schemeClr val="bg1">
              <a:lumMod val="85000"/>
            </a:schemeClr>
          </a:solidFill>
          <a:scene3d>
            <a:camera prst="orthographicFront"/>
            <a:lightRig rig="threePt" dir="t"/>
          </a:scene3d>
          <a:sp3d>
            <a:bevelT/>
          </a:sp3d>
        </p:spPr>
        <p:txBody>
          <a:bodyPr>
            <a:normAutofit/>
          </a:bodyPr>
          <a:lstStyle>
            <a:lvl1pPr marL="0" indent="0" algn="r" defTabSz="914400" rtl="0" eaLnBrk="1" latinLnBrk="0" hangingPunct="1">
              <a:spcBef>
                <a:spcPct val="20000"/>
              </a:spcBef>
              <a:buFont typeface="Arial" panose="020B0604020202020204" pitchFamily="34" charset="0"/>
              <a:buNone/>
              <a:defRPr sz="2000" b="1" kern="1200">
                <a:solidFill>
                  <a:schemeClr val="accent2">
                    <a:lumMod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l"/>
            <a:r>
              <a:rPr lang="en-ZA" sz="4800" dirty="0"/>
              <a:t>False Grain (cont.)</a:t>
            </a:r>
            <a:endParaRPr lang="en-ZA" sz="4800" dirty="0"/>
          </a:p>
        </p:txBody>
      </p:sp>
      <p:sp>
        <p:nvSpPr>
          <p:cNvPr id="5" name="Content Placeholder 2"/>
          <p:cNvSpPr>
            <a:spLocks noGrp="1"/>
          </p:cNvSpPr>
          <p:nvPr>
            <p:ph idx="1"/>
          </p:nvPr>
        </p:nvSpPr>
        <p:spPr>
          <a:xfrm>
            <a:off x="457200" y="1600200"/>
            <a:ext cx="8291264" cy="4925144"/>
          </a:xfrm>
          <a:solidFill>
            <a:schemeClr val="bg1">
              <a:lumMod val="95000"/>
              <a:alpha val="75000"/>
            </a:schemeClr>
          </a:solidFill>
          <a:scene3d>
            <a:camera prst="orthographicFront"/>
            <a:lightRig rig="threePt" dir="t"/>
          </a:scene3d>
          <a:sp3d>
            <a:bevelT/>
          </a:sp3d>
        </p:spPr>
        <p:txBody>
          <a:bodyPr>
            <a:normAutofit/>
          </a:bodyPr>
          <a:lstStyle/>
          <a:p>
            <a:r>
              <a:rPr lang="en-ZA" sz="2800" dirty="0"/>
              <a:t>Towards the end of the strike false grain is difficult to remove as the </a:t>
            </a:r>
            <a:r>
              <a:rPr lang="en-ZA" sz="2800" dirty="0" err="1"/>
              <a:t>massecuite</a:t>
            </a:r>
            <a:r>
              <a:rPr lang="en-ZA" sz="2800" dirty="0"/>
              <a:t> is tight and circulation not as good as at the beginning of the strike. </a:t>
            </a:r>
            <a:endParaRPr lang="en-ZA" sz="2800" dirty="0" smtClean="0"/>
          </a:p>
          <a:p>
            <a:r>
              <a:rPr lang="en-ZA" sz="2800" dirty="0" smtClean="0"/>
              <a:t>Raising </a:t>
            </a:r>
            <a:r>
              <a:rPr lang="en-ZA" sz="2800" dirty="0"/>
              <a:t>the temperature might dissolve the grain but the </a:t>
            </a:r>
            <a:r>
              <a:rPr lang="en-ZA" sz="2800" dirty="0" err="1"/>
              <a:t>massecuite</a:t>
            </a:r>
            <a:r>
              <a:rPr lang="en-ZA" sz="2800" dirty="0"/>
              <a:t> will now be too hot to strike and cooling might induce further false grain formation. </a:t>
            </a:r>
            <a:endParaRPr lang="en-ZA" sz="2800" dirty="0" smtClean="0"/>
          </a:p>
          <a:p>
            <a:r>
              <a:rPr lang="en-ZA" sz="2800" dirty="0" smtClean="0"/>
              <a:t>Water </a:t>
            </a:r>
            <a:r>
              <a:rPr lang="en-ZA" sz="2800" dirty="0"/>
              <a:t>cannot be used at this stage of the boiling as the volume of water required would be too great and sugar and water would be carried over into the </a:t>
            </a:r>
            <a:r>
              <a:rPr lang="en-ZA" sz="2800" dirty="0" err="1"/>
              <a:t>saveall</a:t>
            </a:r>
            <a:r>
              <a:rPr lang="en-ZA" sz="2800" dirty="0" smtClean="0"/>
              <a:t>.</a:t>
            </a:r>
            <a:endParaRPr lang="en-US" sz="2800" dirty="0"/>
          </a:p>
        </p:txBody>
      </p:sp>
    </p:spTree>
    <p:extLst>
      <p:ext uri="{BB962C8B-B14F-4D97-AF65-F5344CB8AC3E}">
        <p14:creationId xmlns:p14="http://schemas.microsoft.com/office/powerpoint/2010/main" val="26755675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883F3D944B9D242BC2B2B737E9F12DD" ma:contentTypeVersion="0" ma:contentTypeDescription="Create a new document." ma:contentTypeScope="" ma:versionID="ed1326efab41682ffb28ddec26180793">
  <xsd:schema xmlns:xsd="http://www.w3.org/2001/XMLSchema" xmlns:xs="http://www.w3.org/2001/XMLSchema" xmlns:p="http://schemas.microsoft.com/office/2006/metadata/properties" targetNamespace="http://schemas.microsoft.com/office/2006/metadata/properties" ma:root="true" ma:fieldsID="553f2d8843fd2aa64b81f9e8c63a661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28B355B-91DE-49C3-B4FF-E482AB8EC104}"/>
</file>

<file path=customXml/itemProps2.xml><?xml version="1.0" encoding="utf-8"?>
<ds:datastoreItem xmlns:ds="http://schemas.openxmlformats.org/officeDocument/2006/customXml" ds:itemID="{379D5A52-30E6-4ABE-AA63-861FD243AEB9}"/>
</file>

<file path=customXml/itemProps3.xml><?xml version="1.0" encoding="utf-8"?>
<ds:datastoreItem xmlns:ds="http://schemas.openxmlformats.org/officeDocument/2006/customXml" ds:itemID="{4A576E50-32CB-4884-A31B-03E2B2C9FCE8}"/>
</file>

<file path=docProps/app.xml><?xml version="1.0" encoding="utf-8"?>
<Properties xmlns="http://schemas.openxmlformats.org/officeDocument/2006/extended-properties" xmlns:vt="http://schemas.openxmlformats.org/officeDocument/2006/docPropsVTypes">
  <Template/>
  <TotalTime>5741</TotalTime>
  <Words>1776</Words>
  <Application>Microsoft Office PowerPoint</Application>
  <PresentationFormat>On-screen Show (4:3)</PresentationFormat>
  <Paragraphs>122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PowerPoint Presentation</vt:lpstr>
      <vt:lpstr>False Grain</vt:lpstr>
      <vt:lpstr>False Grain (cont.)</vt:lpstr>
      <vt:lpstr>False Grain (cont.)</vt:lpstr>
      <vt:lpstr>False Grain (cont.)</vt:lpstr>
      <vt:lpstr>False Grain (cont.)</vt:lpstr>
      <vt:lpstr>False Grain (cont.)</vt:lpstr>
      <vt:lpstr>False Grain (cont.)</vt:lpstr>
      <vt:lpstr>False Grain (cont.)</vt:lpstr>
      <vt:lpstr>Aconitic Acid</vt:lpstr>
      <vt:lpstr>Water Dilution of Massecuite in a Pan</vt:lpstr>
      <vt:lpstr>Loss of Vacuum</vt:lpstr>
      <vt:lpstr>Loss of Vacuum (cont.)</vt:lpstr>
      <vt:lpstr>Pan not Boiling Fast Enough</vt:lpstr>
      <vt:lpstr>Purity of Pan Feed</vt:lpstr>
      <vt:lpstr>Low Brix Feed</vt:lpstr>
      <vt:lpstr>High Viscosity Massecuites</vt:lpstr>
      <vt:lpstr>High Viscosity Massecuites (cont.)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 Merida Roets</dc:creator>
  <cp:lastModifiedBy>User</cp:lastModifiedBy>
  <cp:revision>282</cp:revision>
  <dcterms:created xsi:type="dcterms:W3CDTF">2016-11-15T07:03:29Z</dcterms:created>
  <dcterms:modified xsi:type="dcterms:W3CDTF">2019-05-05T12:25:56Z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0x010100D883F3D944B9D242BC2B2B737E9F12DD</vt:lpwstr>
  </property>
</Properties>
</file>