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6.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73" r:id="rId3"/>
    <p:sldId id="549" r:id="rId4"/>
    <p:sldId id="550" r:id="rId5"/>
    <p:sldId id="551" r:id="rId6"/>
    <p:sldId id="554" r:id="rId7"/>
    <p:sldId id="544" r:id="rId8"/>
    <p:sldId id="545" r:id="rId9"/>
    <p:sldId id="546" r:id="rId10"/>
    <p:sldId id="384" r:id="rId11"/>
    <p:sldId id="547" r:id="rId12"/>
    <p:sldId id="386" r:id="rId13"/>
    <p:sldId id="517" r:id="rId14"/>
    <p:sldId id="292" r:id="rId15"/>
    <p:sldId id="548" r:id="rId16"/>
    <p:sldId id="518" r:id="rId17"/>
    <p:sldId id="404" r:id="rId18"/>
    <p:sldId id="552" r:id="rId19"/>
    <p:sldId id="555" r:id="rId20"/>
    <p:sldId id="553" r:id="rId21"/>
    <p:sldId id="556" r:id="rId22"/>
    <p:sldId id="557" r:id="rId23"/>
    <p:sldId id="558" r:id="rId24"/>
    <p:sldId id="559" r:id="rId25"/>
    <p:sldId id="560" r:id="rId26"/>
    <p:sldId id="561" r:id="rId27"/>
    <p:sldId id="562" r:id="rId28"/>
    <p:sldId id="563" r:id="rId29"/>
    <p:sldId id="564" r:id="rId30"/>
    <p:sldId id="565" r:id="rId31"/>
    <p:sldId id="566" r:id="rId32"/>
    <p:sldId id="567" r:id="rId33"/>
    <p:sldId id="56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75" autoAdjust="0"/>
    <p:restoredTop sz="94582" autoAdjust="0"/>
  </p:normalViewPr>
  <p:slideViewPr>
    <p:cSldViewPr>
      <p:cViewPr>
        <p:scale>
          <a:sx n="66" d="100"/>
          <a:sy n="66" d="100"/>
        </p:scale>
        <p:origin x="-8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5544616" cy="1754326"/>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600" b="1" dirty="0" smtClean="0">
                <a:solidFill>
                  <a:srgbClr val="C00000"/>
                </a:solidFill>
                <a:latin typeface="+mj-lt"/>
              </a:rPr>
              <a:t>NQF 5: OCCUPATIONAL CERTIFICATE: SUGAR PROCESSING CONTROLLER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5" y="5501695"/>
            <a:ext cx="2160240" cy="133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2019/05/05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2019/05/05</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2019/05/05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2019/05/05</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2019/05/05</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2019/05/05</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2019/05/05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2019/05/05</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2019/05/05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691680" y="2996952"/>
            <a:ext cx="7056784" cy="2232248"/>
          </a:xfrm>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endParaRPr lang="en-US" sz="2800" dirty="0" smtClean="0">
              <a:solidFill>
                <a:srgbClr val="C0504D">
                  <a:lumMod val="75000"/>
                </a:srgbClr>
              </a:solidFill>
            </a:endParaRPr>
          </a:p>
          <a:p>
            <a:pPr algn="ctr"/>
            <a:r>
              <a:rPr lang="en-US" sz="2800" dirty="0" smtClean="0">
                <a:solidFill>
                  <a:srgbClr val="C0504D">
                    <a:lumMod val="75000"/>
                  </a:srgbClr>
                </a:solidFill>
              </a:rPr>
              <a:t>KNOWLEDGE COMPONENT: MODULE 7: </a:t>
            </a:r>
          </a:p>
          <a:p>
            <a:pPr algn="ctr"/>
            <a:r>
              <a:rPr lang="en-US" sz="2800" dirty="0" smtClean="0">
                <a:solidFill>
                  <a:srgbClr val="C0504D">
                    <a:lumMod val="75000"/>
                  </a:srgbClr>
                </a:solidFill>
              </a:rPr>
              <a:t>PAN BOILING: KT </a:t>
            </a:r>
            <a:r>
              <a:rPr lang="en-US" sz="2800" dirty="0" smtClean="0">
                <a:solidFill>
                  <a:srgbClr val="C0504D">
                    <a:lumMod val="75000"/>
                  </a:srgbClr>
                </a:solidFill>
              </a:rPr>
              <a:t>7: </a:t>
            </a:r>
            <a:r>
              <a:rPr lang="en-US" sz="2800" dirty="0" smtClean="0">
                <a:solidFill>
                  <a:srgbClr val="C0504D">
                    <a:lumMod val="75000"/>
                  </a:srgbClr>
                </a:solidFill>
              </a:rPr>
              <a:t>THREE MASSECUITE BOILING SYSTEM</a:t>
            </a:r>
            <a:endParaRPr lang="en-US" sz="2800" dirty="0" smtClean="0">
              <a:solidFill>
                <a:srgbClr val="C0504D">
                  <a:lumMod val="75000"/>
                </a:srgbClr>
              </a:solidFill>
            </a:endParaRPr>
          </a:p>
          <a:p>
            <a:endParaRPr lang="en-US" sz="2400" dirty="0" smtClean="0">
              <a:solidFill>
                <a:srgbClr val="C0504D">
                  <a:lumMod val="75000"/>
                </a:srgbClr>
              </a:solidFill>
            </a:endParaRPr>
          </a:p>
          <a:p>
            <a:endParaRPr lang="en-ZA" sz="2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3-Massecuite Boiling System (cont.)</a:t>
            </a:r>
            <a:endParaRPr lang="en-ZA" sz="4800" dirty="0"/>
          </a:p>
        </p:txBody>
      </p:sp>
      <p:sp>
        <p:nvSpPr>
          <p:cNvPr id="5" name="Content Placeholder 2"/>
          <p:cNvSpPr>
            <a:spLocks noGrp="1"/>
          </p:cNvSpPr>
          <p:nvPr>
            <p:ph idx="1"/>
          </p:nvPr>
        </p:nvSpPr>
        <p:spPr>
          <a:xfrm>
            <a:off x="457200" y="1600200"/>
            <a:ext cx="8291264" cy="4925144"/>
          </a:xfrm>
          <a:solidFill>
            <a:schemeClr val="bg1">
              <a:lumMod val="95000"/>
              <a:alpha val="75000"/>
            </a:schemeClr>
          </a:solidFill>
          <a:scene3d>
            <a:camera prst="orthographicFront"/>
            <a:lightRig rig="threePt" dir="t"/>
          </a:scene3d>
          <a:sp3d>
            <a:bevelT/>
          </a:sp3d>
        </p:spPr>
        <p:txBody>
          <a:bodyPr>
            <a:normAutofit fontScale="92500"/>
          </a:bodyPr>
          <a:lstStyle/>
          <a:p>
            <a:r>
              <a:rPr lang="en-US" sz="2800" dirty="0"/>
              <a:t>This system produces a good quality ‘A’ sugar which is suitable for export.</a:t>
            </a:r>
          </a:p>
          <a:p>
            <a:r>
              <a:rPr lang="en-US" sz="2800" dirty="0"/>
              <a:t>The quantities of </a:t>
            </a:r>
            <a:r>
              <a:rPr lang="en-US" sz="2800" dirty="0" err="1"/>
              <a:t>massecuite</a:t>
            </a:r>
            <a:r>
              <a:rPr lang="en-US" sz="2800" dirty="0"/>
              <a:t> produced by this system in volume per ton of brix in mixed juice are:</a:t>
            </a:r>
          </a:p>
          <a:p>
            <a:pPr lvl="1"/>
            <a:r>
              <a:rPr lang="en-US" sz="2400" dirty="0"/>
              <a:t>‘A’- </a:t>
            </a:r>
            <a:r>
              <a:rPr lang="en-US" sz="2400" dirty="0" err="1"/>
              <a:t>Massecuite</a:t>
            </a:r>
            <a:r>
              <a:rPr lang="en-US" sz="2400" dirty="0"/>
              <a:t> -1.08m³/ton brix in mixed juice</a:t>
            </a:r>
          </a:p>
          <a:p>
            <a:pPr lvl="1"/>
            <a:r>
              <a:rPr lang="en-US" sz="2400" dirty="0"/>
              <a:t>‘B’- </a:t>
            </a:r>
            <a:r>
              <a:rPr lang="en-US" sz="2400" dirty="0" err="1"/>
              <a:t>Massecuite</a:t>
            </a:r>
            <a:r>
              <a:rPr lang="en-US" sz="2400" dirty="0"/>
              <a:t> -1.04m³/ton brix in mixed juice</a:t>
            </a:r>
          </a:p>
          <a:p>
            <a:pPr lvl="1"/>
            <a:r>
              <a:rPr lang="en-US" sz="2400" dirty="0"/>
              <a:t>‘C’- </a:t>
            </a:r>
            <a:r>
              <a:rPr lang="en-US" sz="2400" dirty="0" err="1"/>
              <a:t>Massecuite</a:t>
            </a:r>
            <a:r>
              <a:rPr lang="en-US" sz="2400" dirty="0"/>
              <a:t> -1.25m³/ton brix in mixed juice</a:t>
            </a:r>
          </a:p>
          <a:p>
            <a:r>
              <a:rPr lang="en-US" sz="2800" dirty="0"/>
              <a:t>B- and C-</a:t>
            </a:r>
            <a:r>
              <a:rPr lang="en-US" sz="2800" dirty="0" err="1"/>
              <a:t>massecuite</a:t>
            </a:r>
            <a:r>
              <a:rPr lang="en-US" sz="2800" dirty="0"/>
              <a:t> are started by slurry seeding (graining). </a:t>
            </a:r>
            <a:endParaRPr lang="en-US" sz="2800" dirty="0" smtClean="0"/>
          </a:p>
          <a:p>
            <a:r>
              <a:rPr lang="en-US" sz="2800" dirty="0" smtClean="0"/>
              <a:t>At </a:t>
            </a:r>
            <a:r>
              <a:rPr lang="en-US" sz="2800" dirty="0"/>
              <a:t>the start of the season where no B-sugar is available the A-pans can also be started with slurry seeding.</a:t>
            </a:r>
          </a:p>
        </p:txBody>
      </p:sp>
    </p:spTree>
    <p:extLst>
      <p:ext uri="{BB962C8B-B14F-4D97-AF65-F5344CB8AC3E}">
        <p14:creationId xmlns:p14="http://schemas.microsoft.com/office/powerpoint/2010/main" val="2675567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3-Massecuite Boiling System (cont.)</a:t>
            </a:r>
            <a:endParaRPr lang="en-ZA" sz="4800" dirty="0"/>
          </a:p>
        </p:txBody>
      </p:sp>
      <p:sp>
        <p:nvSpPr>
          <p:cNvPr id="5" name="Content Placeholder 2"/>
          <p:cNvSpPr>
            <a:spLocks noGrp="1"/>
          </p:cNvSpPr>
          <p:nvPr>
            <p:ph idx="1"/>
          </p:nvPr>
        </p:nvSpPr>
        <p:spPr>
          <a:xfrm>
            <a:off x="457200" y="1600200"/>
            <a:ext cx="8291264" cy="4925144"/>
          </a:xfrm>
          <a:solidFill>
            <a:schemeClr val="bg1">
              <a:lumMod val="95000"/>
              <a:alpha val="75000"/>
            </a:schemeClr>
          </a:solidFill>
          <a:scene3d>
            <a:camera prst="orthographicFront"/>
            <a:lightRig rig="threePt" dir="t"/>
          </a:scene3d>
          <a:sp3d>
            <a:bevelT/>
          </a:sp3d>
        </p:spPr>
        <p:txBody>
          <a:bodyPr>
            <a:normAutofit fontScale="92500"/>
          </a:bodyPr>
          <a:lstStyle/>
          <a:p>
            <a:r>
              <a:rPr lang="en-US" sz="2400" dirty="0"/>
              <a:t>One other aspect to be considered is pan graining. </a:t>
            </a:r>
            <a:endParaRPr lang="en-US" sz="2400" dirty="0" smtClean="0"/>
          </a:p>
          <a:p>
            <a:r>
              <a:rPr lang="en-US" sz="2400" dirty="0" smtClean="0"/>
              <a:t>It </a:t>
            </a:r>
            <a:r>
              <a:rPr lang="en-US" sz="2400" dirty="0"/>
              <a:t>has been found by experience that a purity of about 72 is ideal for graining a pan. </a:t>
            </a:r>
            <a:endParaRPr lang="en-US" sz="2400" dirty="0" smtClean="0"/>
          </a:p>
          <a:p>
            <a:r>
              <a:rPr lang="en-US" sz="2400" dirty="0" smtClean="0"/>
              <a:t>At </a:t>
            </a:r>
            <a:r>
              <a:rPr lang="en-US" sz="2400" dirty="0"/>
              <a:t>higher purities a less regular grain is formed while at lower purities the rate of growth is much slower.</a:t>
            </a:r>
          </a:p>
          <a:p>
            <a:r>
              <a:rPr lang="en-US" sz="2400" dirty="0"/>
              <a:t>Many factories start B-</a:t>
            </a:r>
            <a:r>
              <a:rPr lang="en-US" sz="2400" dirty="0" err="1"/>
              <a:t>boilings</a:t>
            </a:r>
            <a:r>
              <a:rPr lang="en-US" sz="2400" dirty="0"/>
              <a:t> by slurry seeding A-molasses which often has a purity about 70 - 72 but if the purity is say 62, syrup will be added to bring the purity up to the desired level. </a:t>
            </a:r>
            <a:endParaRPr lang="en-US" sz="2400" dirty="0" smtClean="0"/>
          </a:p>
          <a:p>
            <a:r>
              <a:rPr lang="en-US" sz="2400" dirty="0" smtClean="0"/>
              <a:t>C-boiling </a:t>
            </a:r>
            <a:r>
              <a:rPr lang="en-US" sz="2400" dirty="0"/>
              <a:t>is started by slurry seeding a mixture of A- and B-molasses of 70 - 72% purity. </a:t>
            </a:r>
            <a:endParaRPr lang="en-US" sz="2400" dirty="0" smtClean="0"/>
          </a:p>
          <a:p>
            <a:r>
              <a:rPr lang="en-US" sz="2400" dirty="0" smtClean="0"/>
              <a:t>When </a:t>
            </a:r>
            <a:r>
              <a:rPr lang="en-US" sz="2400" dirty="0"/>
              <a:t>it is desired to mix two liquors to achieve a particular purity of the mixture the quantities of each required can be calculated.</a:t>
            </a:r>
          </a:p>
        </p:txBody>
      </p:sp>
    </p:spTree>
    <p:extLst>
      <p:ext uri="{BB962C8B-B14F-4D97-AF65-F5344CB8AC3E}">
        <p14:creationId xmlns:p14="http://schemas.microsoft.com/office/powerpoint/2010/main" val="333172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3800" dirty="0" smtClean="0"/>
              <a:t>Summarisation of 3-Massecuite Boiling</a:t>
            </a:r>
            <a:endParaRPr lang="en-US" sz="3800" dirty="0"/>
          </a:p>
        </p:txBody>
      </p:sp>
      <p:sp>
        <p:nvSpPr>
          <p:cNvPr id="2" name="Content Placeholder 1"/>
          <p:cNvSpPr>
            <a:spLocks noGrp="1"/>
          </p:cNvSpPr>
          <p:nvPr>
            <p:ph idx="1"/>
          </p:nvPr>
        </p:nvSpPr>
        <p:spPr>
          <a:xfrm>
            <a:off x="457200" y="1600200"/>
            <a:ext cx="8229600" cy="4925144"/>
          </a:xfrm>
        </p:spPr>
        <p:txBody>
          <a:bodyPr>
            <a:noAutofit/>
          </a:bodyPr>
          <a:lstStyle/>
          <a:p>
            <a:r>
              <a:rPr lang="en-US" sz="2300" dirty="0"/>
              <a:t>C-</a:t>
            </a:r>
            <a:r>
              <a:rPr lang="en-US" sz="2300" dirty="0" err="1"/>
              <a:t>massecuite</a:t>
            </a:r>
            <a:r>
              <a:rPr lang="en-US" sz="2300" dirty="0"/>
              <a:t> (52% purity) is produced by slurry seeding a mixture (graining charge) of A-molasses and B-molasses and thereafter the pan is fed on B-molasses. </a:t>
            </a:r>
            <a:endParaRPr lang="en-US" sz="2300" dirty="0" smtClean="0"/>
          </a:p>
          <a:p>
            <a:r>
              <a:rPr lang="en-US" sz="2300" dirty="0" smtClean="0"/>
              <a:t>This </a:t>
            </a:r>
            <a:r>
              <a:rPr lang="en-US" sz="2300" dirty="0"/>
              <a:t>produces C-sugar (81% purity) and final molasses (36%). </a:t>
            </a:r>
            <a:endParaRPr lang="en-US" sz="2300" dirty="0" smtClean="0"/>
          </a:p>
          <a:p>
            <a:r>
              <a:rPr lang="en-US" sz="2300" dirty="0" smtClean="0"/>
              <a:t>However</a:t>
            </a:r>
            <a:r>
              <a:rPr lang="en-US" sz="2300" dirty="0"/>
              <a:t>, if the C-</a:t>
            </a:r>
            <a:r>
              <a:rPr lang="en-US" sz="2300" dirty="0" err="1"/>
              <a:t>massecuite</a:t>
            </a:r>
            <a:r>
              <a:rPr lang="en-US" sz="2300" dirty="0"/>
              <a:t> purity were to be, say, 45 because the B-molasses purity was very low it would be necessary to feed the C-seed on A-molasses initially and then change over to B-molasses in order to obtain the desired C-</a:t>
            </a:r>
            <a:r>
              <a:rPr lang="en-US" sz="2300" dirty="0" err="1"/>
              <a:t>massecuite</a:t>
            </a:r>
            <a:r>
              <a:rPr lang="en-US" sz="2300" dirty="0"/>
              <a:t> purity. </a:t>
            </a:r>
            <a:endParaRPr lang="en-US" sz="2300" dirty="0" smtClean="0"/>
          </a:p>
          <a:p>
            <a:r>
              <a:rPr lang="en-US" sz="2300" dirty="0" smtClean="0"/>
              <a:t>If </a:t>
            </a:r>
            <a:r>
              <a:rPr lang="en-US" sz="2300" dirty="0"/>
              <a:t>the C-</a:t>
            </a:r>
            <a:r>
              <a:rPr lang="en-US" sz="2300" dirty="0" err="1"/>
              <a:t>massecuite</a:t>
            </a:r>
            <a:r>
              <a:rPr lang="en-US" sz="2300" dirty="0"/>
              <a:t> purity were too low the crystal content would be too low and exhaustion would be lower than it should be. </a:t>
            </a:r>
            <a:endParaRPr lang="en-US" sz="2300" dirty="0" smtClean="0"/>
          </a:p>
          <a:p>
            <a:r>
              <a:rPr lang="en-US" sz="2300" dirty="0" smtClean="0"/>
              <a:t>C-</a:t>
            </a:r>
            <a:r>
              <a:rPr lang="en-US" sz="2300" dirty="0" err="1" smtClean="0"/>
              <a:t>massecuite</a:t>
            </a:r>
            <a:r>
              <a:rPr lang="en-US" sz="2300" dirty="0" smtClean="0"/>
              <a:t> </a:t>
            </a:r>
            <a:r>
              <a:rPr lang="en-US" sz="2300" dirty="0"/>
              <a:t>purity is usually in the range of 52 - 56.</a:t>
            </a:r>
          </a:p>
        </p:txBody>
      </p:sp>
    </p:spTree>
    <p:extLst>
      <p:ext uri="{BB962C8B-B14F-4D97-AF65-F5344CB8AC3E}">
        <p14:creationId xmlns:p14="http://schemas.microsoft.com/office/powerpoint/2010/main" val="40433175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457200" y="1600200"/>
            <a:ext cx="8291264" cy="4925144"/>
          </a:xfrm>
          <a:prstGeom prst="rect">
            <a:avLst/>
          </a:prstGeom>
          <a:solidFill>
            <a:schemeClr val="bg1">
              <a:lumMod val="95000"/>
              <a:alpha val="75000"/>
            </a:schemeClr>
          </a:solidFill>
          <a:scene3d>
            <a:camera prst="orthographicFront"/>
            <a:lightRig rig="threePt" dir="t"/>
          </a:scene3d>
          <a:sp3d>
            <a:bevelT/>
          </a:sp3d>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p:txBody>
      </p:sp>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3200" dirty="0"/>
              <a:t>Summarisation of 3-Massecuite </a:t>
            </a:r>
            <a:r>
              <a:rPr lang="en-ZA" sz="3200" dirty="0" smtClean="0"/>
              <a:t>Boiling (cont.)</a:t>
            </a:r>
            <a:endParaRPr lang="en-US" sz="3200" dirty="0"/>
          </a:p>
        </p:txBody>
      </p:sp>
      <p:sp>
        <p:nvSpPr>
          <p:cNvPr id="2" name="Content Placeholder 1"/>
          <p:cNvSpPr>
            <a:spLocks noGrp="1"/>
          </p:cNvSpPr>
          <p:nvPr>
            <p:ph idx="1"/>
          </p:nvPr>
        </p:nvSpPr>
        <p:spPr>
          <a:xfrm>
            <a:off x="611560" y="1600200"/>
            <a:ext cx="7992888" cy="4925144"/>
          </a:xfrm>
        </p:spPr>
        <p:txBody>
          <a:bodyPr>
            <a:noAutofit/>
          </a:bodyPr>
          <a:lstStyle/>
          <a:p>
            <a:r>
              <a:rPr lang="en-US" sz="2200" dirty="0"/>
              <a:t>The C-sugar is melted with the excess B magma and the melt (87% purity) is returned to syrup.</a:t>
            </a:r>
          </a:p>
          <a:p>
            <a:r>
              <a:rPr lang="en-US" sz="2200" dirty="0"/>
              <a:t>B-</a:t>
            </a:r>
            <a:r>
              <a:rPr lang="en-US" sz="2200" dirty="0" err="1"/>
              <a:t>massecuite</a:t>
            </a:r>
            <a:r>
              <a:rPr lang="en-US" sz="2200" dirty="0"/>
              <a:t> (69% purity) is produced by slurry seeding A-molasses to produce B-sugar. </a:t>
            </a:r>
            <a:endParaRPr lang="en-US" sz="2200" dirty="0" smtClean="0"/>
          </a:p>
          <a:p>
            <a:r>
              <a:rPr lang="en-US" sz="2200" dirty="0" smtClean="0"/>
              <a:t>Some </a:t>
            </a:r>
            <a:r>
              <a:rPr lang="en-US" sz="2200" dirty="0"/>
              <a:t>B-sugar is mixed with water and made into a magma (92% purity). </a:t>
            </a:r>
            <a:endParaRPr lang="en-US" sz="2200" dirty="0" smtClean="0"/>
          </a:p>
          <a:p>
            <a:r>
              <a:rPr lang="en-US" sz="2200" dirty="0" smtClean="0"/>
              <a:t>B-molasses </a:t>
            </a:r>
            <a:r>
              <a:rPr lang="en-US" sz="2200" dirty="0"/>
              <a:t>(47% purity) is produced.</a:t>
            </a:r>
          </a:p>
          <a:p>
            <a:r>
              <a:rPr lang="en-US" sz="2200" dirty="0"/>
              <a:t>A-</a:t>
            </a:r>
            <a:r>
              <a:rPr lang="en-US" sz="2200" dirty="0" err="1"/>
              <a:t>massecuite</a:t>
            </a:r>
            <a:r>
              <a:rPr lang="en-US" sz="2200" dirty="0"/>
              <a:t> (87% purity) is produced from the B-magma footing and syrup. </a:t>
            </a:r>
            <a:endParaRPr lang="en-US" sz="2200" dirty="0" smtClean="0"/>
          </a:p>
          <a:p>
            <a:r>
              <a:rPr lang="en-US" sz="2200" dirty="0" smtClean="0"/>
              <a:t>This </a:t>
            </a:r>
            <a:r>
              <a:rPr lang="en-US" sz="2200" dirty="0"/>
              <a:t>A-</a:t>
            </a:r>
            <a:r>
              <a:rPr lang="en-US" sz="2200" dirty="0" err="1"/>
              <a:t>massecuite</a:t>
            </a:r>
            <a:r>
              <a:rPr lang="en-US" sz="2200" dirty="0"/>
              <a:t> produces A-sugar (99% purity) and A-molasses (69% purity).</a:t>
            </a:r>
          </a:p>
          <a:p>
            <a:r>
              <a:rPr lang="en-US" sz="2200" dirty="0"/>
              <a:t>If the syrup input contains 100 parts of sucrose, approximately 90 parts will be found in sugar and 10 parts in final molasses. </a:t>
            </a:r>
          </a:p>
        </p:txBody>
      </p:sp>
    </p:spTree>
    <p:extLst>
      <p:ext uri="{BB962C8B-B14F-4D97-AF65-F5344CB8AC3E}">
        <p14:creationId xmlns:p14="http://schemas.microsoft.com/office/powerpoint/2010/main" val="1434491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3200" dirty="0"/>
              <a:t>Summarisation of 3-Massecuite Boiling (cont.)</a:t>
            </a:r>
            <a:endParaRPr lang="en-ZA" sz="3200" dirty="0"/>
          </a:p>
        </p:txBody>
      </p:sp>
      <p:sp>
        <p:nvSpPr>
          <p:cNvPr id="5" name="Content Placeholder 2"/>
          <p:cNvSpPr>
            <a:spLocks noGrp="1"/>
          </p:cNvSpPr>
          <p:nvPr>
            <p:ph idx="1"/>
          </p:nvPr>
        </p:nvSpPr>
        <p:spPr>
          <a:xfrm>
            <a:off x="457200" y="1600200"/>
            <a:ext cx="8219256" cy="4997152"/>
          </a:xfrm>
          <a:solidFill>
            <a:schemeClr val="bg1">
              <a:lumMod val="95000"/>
              <a:alpha val="75000"/>
            </a:schemeClr>
          </a:solidFill>
          <a:scene3d>
            <a:camera prst="orthographicFront"/>
            <a:lightRig rig="threePt" dir="t"/>
          </a:scene3d>
          <a:sp3d>
            <a:bevelT/>
          </a:sp3d>
        </p:spPr>
        <p:txBody>
          <a:bodyPr>
            <a:noAutofit/>
          </a:bodyPr>
          <a:lstStyle/>
          <a:p>
            <a:r>
              <a:rPr lang="en-US" sz="2800" dirty="0"/>
              <a:t>The graphs below show the variations of crystallization rate, sugar purity, viscosity and sucrose removal for the 3 boiling stages.</a:t>
            </a:r>
            <a:endParaRPr lang="en-US" sz="2800" dirty="0"/>
          </a:p>
        </p:txBody>
      </p:sp>
      <p:pic>
        <p:nvPicPr>
          <p:cNvPr id="6" name="Picture 5" descr="C:\Users\Scientific Roets\Pictures\Massecuite.jpg"/>
          <p:cNvPicPr/>
          <p:nvPr/>
        </p:nvPicPr>
        <p:blipFill rotWithShape="1">
          <a:blip r:embed="rId2">
            <a:extLst>
              <a:ext uri="{28A0092B-C50C-407E-A947-70E740481C1C}">
                <a14:useLocalDpi xmlns:a14="http://schemas.microsoft.com/office/drawing/2010/main" val="0"/>
              </a:ext>
            </a:extLst>
          </a:blip>
          <a:srcRect l="4463" t="9697" r="8925" b="19339"/>
          <a:stretch/>
        </p:blipFill>
        <p:spPr bwMode="auto">
          <a:xfrm>
            <a:off x="2051720" y="3212976"/>
            <a:ext cx="5291718" cy="29299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828241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200" dirty="0" smtClean="0"/>
              <a:t>Special Circumstances</a:t>
            </a:r>
            <a:endParaRPr lang="en-ZA" sz="4200" dirty="0"/>
          </a:p>
        </p:txBody>
      </p:sp>
      <p:sp>
        <p:nvSpPr>
          <p:cNvPr id="5" name="Content Placeholder 2"/>
          <p:cNvSpPr>
            <a:spLocks noGrp="1"/>
          </p:cNvSpPr>
          <p:nvPr>
            <p:ph idx="1"/>
          </p:nvPr>
        </p:nvSpPr>
        <p:spPr>
          <a:xfrm>
            <a:off x="457200" y="1600200"/>
            <a:ext cx="8219256" cy="4997152"/>
          </a:xfrm>
          <a:solidFill>
            <a:schemeClr val="bg1">
              <a:lumMod val="95000"/>
              <a:alpha val="75000"/>
            </a:schemeClr>
          </a:solidFill>
          <a:scene3d>
            <a:camera prst="orthographicFront"/>
            <a:lightRig rig="threePt" dir="t"/>
          </a:scene3d>
          <a:sp3d>
            <a:bevelT/>
          </a:sp3d>
        </p:spPr>
        <p:txBody>
          <a:bodyPr>
            <a:noAutofit/>
          </a:bodyPr>
          <a:lstStyle/>
          <a:p>
            <a:pPr lvl="0"/>
            <a:r>
              <a:rPr lang="en-US" sz="3500" dirty="0"/>
              <a:t>If the B-molasses purity is low, A-molasses will be used as footing for a C-boiling. </a:t>
            </a:r>
            <a:endParaRPr lang="en-US" sz="3500" dirty="0" smtClean="0"/>
          </a:p>
          <a:p>
            <a:pPr lvl="0"/>
            <a:r>
              <a:rPr lang="en-US" sz="3500" dirty="0" smtClean="0"/>
              <a:t>The </a:t>
            </a:r>
            <a:r>
              <a:rPr lang="en-US" sz="3500" dirty="0"/>
              <a:t>C-pan is then fed on B-molasses.</a:t>
            </a:r>
          </a:p>
          <a:p>
            <a:r>
              <a:rPr lang="en-US" sz="3500" dirty="0"/>
              <a:t>In the event of the B-molasses purity being very low, A-molasses is still used as footing for the C-boiling, but C-pan is then fed alternately on A- and B-molasses.</a:t>
            </a:r>
          </a:p>
        </p:txBody>
      </p:sp>
    </p:spTree>
    <p:extLst>
      <p:ext uri="{BB962C8B-B14F-4D97-AF65-F5344CB8AC3E}">
        <p14:creationId xmlns:p14="http://schemas.microsoft.com/office/powerpoint/2010/main" val="4286796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Pan Flow Data</a:t>
            </a:r>
            <a:endParaRPr lang="en-ZA" sz="4800"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157366"/>
            <a:ext cx="6768752" cy="4488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43608" y="1628800"/>
            <a:ext cx="7128792" cy="461665"/>
          </a:xfrm>
          <a:prstGeom prst="rect">
            <a:avLst/>
          </a:prstGeom>
          <a:solidFill>
            <a:schemeClr val="bg1"/>
          </a:solidFill>
        </p:spPr>
        <p:txBody>
          <a:bodyPr wrap="square" rtlCol="0">
            <a:spAutoFit/>
          </a:bodyPr>
          <a:lstStyle/>
          <a:p>
            <a:pPr algn="ctr"/>
            <a:r>
              <a:rPr lang="en-US" sz="2400" dirty="0"/>
              <a:t>The following diagram shows overall pan – flow data:</a:t>
            </a:r>
          </a:p>
        </p:txBody>
      </p:sp>
    </p:spTree>
    <p:extLst>
      <p:ext uri="{BB962C8B-B14F-4D97-AF65-F5344CB8AC3E}">
        <p14:creationId xmlns:p14="http://schemas.microsoft.com/office/powerpoint/2010/main" val="3393300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Pan Flow </a:t>
            </a:r>
            <a:r>
              <a:rPr lang="en-ZA" sz="4800" dirty="0" smtClean="0"/>
              <a:t>Data (cont.)</a:t>
            </a:r>
            <a:endParaRPr lang="en-ZA" sz="4800" dirty="0"/>
          </a:p>
        </p:txBody>
      </p:sp>
      <p:graphicFrame>
        <p:nvGraphicFramePr>
          <p:cNvPr id="6" name="Table 5"/>
          <p:cNvGraphicFramePr>
            <a:graphicFrameLocks noGrp="1"/>
          </p:cNvGraphicFramePr>
          <p:nvPr>
            <p:extLst>
              <p:ext uri="{D42A27DB-BD31-4B8C-83A1-F6EECF244321}">
                <p14:modId xmlns:p14="http://schemas.microsoft.com/office/powerpoint/2010/main" val="931902647"/>
              </p:ext>
            </p:extLst>
          </p:nvPr>
        </p:nvGraphicFramePr>
        <p:xfrm>
          <a:off x="539552" y="2348880"/>
          <a:ext cx="8064896" cy="3901440"/>
        </p:xfrm>
        <a:graphic>
          <a:graphicData uri="http://schemas.openxmlformats.org/drawingml/2006/table">
            <a:tbl>
              <a:tblPr>
                <a:tableStyleId>{306799F8-075E-4A3A-A7F6-7FBC6576F1A4}</a:tableStyleId>
              </a:tblPr>
              <a:tblGrid>
                <a:gridCol w="2650282"/>
                <a:gridCol w="1854730"/>
                <a:gridCol w="1327636"/>
                <a:gridCol w="2232248"/>
              </a:tblGrid>
              <a:tr h="243205">
                <a:tc>
                  <a:txBody>
                    <a:bodyPr/>
                    <a:lstStyle/>
                    <a:p>
                      <a:endParaRPr lang="en-US" sz="3200" dirty="0"/>
                    </a:p>
                  </a:txBody>
                  <a:tcPr marL="68580" marR="68580" marT="0" marB="0"/>
                </a:tc>
                <a:tc>
                  <a:txBody>
                    <a:bodyPr/>
                    <a:lstStyle/>
                    <a:p>
                      <a:pPr algn="ctr">
                        <a:spcBef>
                          <a:spcPts val="300"/>
                        </a:spcBef>
                        <a:spcAft>
                          <a:spcPts val="300"/>
                        </a:spcAft>
                      </a:pPr>
                      <a:r>
                        <a:rPr lang="en-ZA" sz="3200" dirty="0">
                          <a:effectLst/>
                        </a:rPr>
                        <a:t>Purity</a:t>
                      </a:r>
                      <a:endParaRPr lang="en-US" sz="3200"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dirty="0">
                          <a:effectLst/>
                        </a:rPr>
                        <a:t>Brix</a:t>
                      </a:r>
                      <a:endParaRPr lang="en-US" sz="3200"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dirty="0">
                          <a:effectLst/>
                        </a:rPr>
                        <a:t>Boiling Time</a:t>
                      </a:r>
                      <a:endParaRPr lang="en-US" sz="3200" dirty="0">
                        <a:effectLst/>
                        <a:latin typeface="Calibri"/>
                        <a:ea typeface="Calibri"/>
                        <a:cs typeface="Times New Roman"/>
                      </a:endParaRPr>
                    </a:p>
                  </a:txBody>
                  <a:tcPr marL="68580" marR="68580" marT="0" marB="0"/>
                </a:tc>
              </a:tr>
              <a:tr h="0">
                <a:tc>
                  <a:txBody>
                    <a:bodyPr/>
                    <a:lstStyle/>
                    <a:p>
                      <a:pPr algn="just">
                        <a:spcBef>
                          <a:spcPts val="300"/>
                        </a:spcBef>
                        <a:spcAft>
                          <a:spcPts val="300"/>
                        </a:spcAft>
                      </a:pPr>
                      <a:r>
                        <a:rPr lang="en-ZA" sz="3200" dirty="0">
                          <a:effectLst/>
                        </a:rPr>
                        <a:t>Syrup</a:t>
                      </a:r>
                      <a:endParaRPr lang="en-US" sz="3200"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83.5</a:t>
                      </a:r>
                      <a:endParaRPr lang="en-US" sz="320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65</a:t>
                      </a:r>
                      <a:endParaRPr lang="en-US" sz="320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 </a:t>
                      </a:r>
                      <a:endParaRPr lang="en-US" sz="3200">
                        <a:effectLst/>
                        <a:latin typeface="Calibri"/>
                        <a:ea typeface="Calibri"/>
                        <a:cs typeface="Times New Roman"/>
                      </a:endParaRPr>
                    </a:p>
                  </a:txBody>
                  <a:tcPr marL="68580" marR="68580" marT="0" marB="0"/>
                </a:tc>
              </a:tr>
              <a:tr h="0">
                <a:tc>
                  <a:txBody>
                    <a:bodyPr/>
                    <a:lstStyle/>
                    <a:p>
                      <a:pPr algn="just">
                        <a:spcBef>
                          <a:spcPts val="300"/>
                        </a:spcBef>
                        <a:spcAft>
                          <a:spcPts val="300"/>
                        </a:spcAft>
                      </a:pPr>
                      <a:r>
                        <a:rPr lang="en-ZA" sz="3200" dirty="0">
                          <a:effectLst/>
                        </a:rPr>
                        <a:t>A-</a:t>
                      </a:r>
                      <a:r>
                        <a:rPr lang="en-ZA" sz="3200" dirty="0" err="1">
                          <a:effectLst/>
                        </a:rPr>
                        <a:t>massecuite</a:t>
                      </a:r>
                      <a:endParaRPr lang="en-US" sz="3200"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83.5</a:t>
                      </a:r>
                      <a:endParaRPr lang="en-US" sz="320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95.8</a:t>
                      </a:r>
                      <a:endParaRPr lang="en-US" sz="320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3-4 hours</a:t>
                      </a:r>
                      <a:endParaRPr lang="en-US" sz="3200">
                        <a:effectLst/>
                        <a:latin typeface="Calibri"/>
                        <a:ea typeface="Calibri"/>
                        <a:cs typeface="Times New Roman"/>
                      </a:endParaRPr>
                    </a:p>
                  </a:txBody>
                  <a:tcPr marL="68580" marR="68580" marT="0" marB="0"/>
                </a:tc>
              </a:tr>
              <a:tr h="0">
                <a:tc>
                  <a:txBody>
                    <a:bodyPr/>
                    <a:lstStyle/>
                    <a:p>
                      <a:pPr algn="just">
                        <a:spcBef>
                          <a:spcPts val="300"/>
                        </a:spcBef>
                        <a:spcAft>
                          <a:spcPts val="300"/>
                        </a:spcAft>
                      </a:pPr>
                      <a:r>
                        <a:rPr lang="en-ZA" sz="3200" dirty="0">
                          <a:effectLst/>
                        </a:rPr>
                        <a:t>A-molasses</a:t>
                      </a:r>
                      <a:endParaRPr lang="en-US" sz="3200"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65.1</a:t>
                      </a:r>
                      <a:endParaRPr lang="en-US" sz="320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78</a:t>
                      </a:r>
                      <a:endParaRPr lang="en-US" sz="320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 </a:t>
                      </a:r>
                      <a:endParaRPr lang="en-US" sz="3200">
                        <a:effectLst/>
                        <a:latin typeface="Calibri"/>
                        <a:ea typeface="Calibri"/>
                        <a:cs typeface="Times New Roman"/>
                      </a:endParaRPr>
                    </a:p>
                  </a:txBody>
                  <a:tcPr marL="68580" marR="68580" marT="0" marB="0"/>
                </a:tc>
              </a:tr>
              <a:tr h="0">
                <a:tc>
                  <a:txBody>
                    <a:bodyPr/>
                    <a:lstStyle/>
                    <a:p>
                      <a:pPr algn="just">
                        <a:spcBef>
                          <a:spcPts val="300"/>
                        </a:spcBef>
                        <a:spcAft>
                          <a:spcPts val="300"/>
                        </a:spcAft>
                      </a:pPr>
                      <a:r>
                        <a:rPr lang="en-ZA" sz="3200" dirty="0">
                          <a:effectLst/>
                        </a:rPr>
                        <a:t>B-</a:t>
                      </a:r>
                      <a:r>
                        <a:rPr lang="en-ZA" sz="3200" dirty="0" err="1">
                          <a:effectLst/>
                        </a:rPr>
                        <a:t>massecuite</a:t>
                      </a:r>
                      <a:endParaRPr lang="en-US" sz="3200"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66.6</a:t>
                      </a:r>
                      <a:endParaRPr lang="en-US" sz="320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94.8</a:t>
                      </a:r>
                      <a:endParaRPr lang="en-US" sz="320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4-6 hours</a:t>
                      </a:r>
                      <a:endParaRPr lang="en-US" sz="3200">
                        <a:effectLst/>
                        <a:latin typeface="Calibri"/>
                        <a:ea typeface="Calibri"/>
                        <a:cs typeface="Times New Roman"/>
                      </a:endParaRPr>
                    </a:p>
                  </a:txBody>
                  <a:tcPr marL="68580" marR="68580" marT="0" marB="0"/>
                </a:tc>
              </a:tr>
              <a:tr h="0">
                <a:tc>
                  <a:txBody>
                    <a:bodyPr/>
                    <a:lstStyle/>
                    <a:p>
                      <a:pPr algn="just">
                        <a:spcBef>
                          <a:spcPts val="300"/>
                        </a:spcBef>
                        <a:spcAft>
                          <a:spcPts val="300"/>
                        </a:spcAft>
                      </a:pPr>
                      <a:r>
                        <a:rPr lang="en-ZA" sz="3200" dirty="0">
                          <a:effectLst/>
                        </a:rPr>
                        <a:t>B-molasses</a:t>
                      </a:r>
                      <a:endParaRPr lang="en-US" sz="3200"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45.2</a:t>
                      </a:r>
                      <a:endParaRPr lang="en-US" sz="320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78</a:t>
                      </a:r>
                      <a:endParaRPr lang="en-US" sz="320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 </a:t>
                      </a:r>
                      <a:endParaRPr lang="en-US" sz="3200">
                        <a:effectLst/>
                        <a:latin typeface="Calibri"/>
                        <a:ea typeface="Calibri"/>
                        <a:cs typeface="Times New Roman"/>
                      </a:endParaRPr>
                    </a:p>
                  </a:txBody>
                  <a:tcPr marL="68580" marR="68580" marT="0" marB="0"/>
                </a:tc>
              </a:tr>
              <a:tr h="0">
                <a:tc>
                  <a:txBody>
                    <a:bodyPr/>
                    <a:lstStyle/>
                    <a:p>
                      <a:pPr algn="just">
                        <a:spcBef>
                          <a:spcPts val="300"/>
                        </a:spcBef>
                        <a:spcAft>
                          <a:spcPts val="300"/>
                        </a:spcAft>
                      </a:pPr>
                      <a:r>
                        <a:rPr lang="en-ZA" sz="3200">
                          <a:effectLst/>
                        </a:rPr>
                        <a:t>C-massecuite</a:t>
                      </a:r>
                      <a:endParaRPr lang="en-US" sz="320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53.8</a:t>
                      </a:r>
                      <a:endParaRPr lang="en-US" sz="320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96.6</a:t>
                      </a:r>
                      <a:endParaRPr lang="en-US" sz="320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a:effectLst/>
                        </a:rPr>
                        <a:t>8-10 hours</a:t>
                      </a:r>
                      <a:endParaRPr lang="en-US" sz="3200">
                        <a:effectLst/>
                        <a:latin typeface="Calibri"/>
                        <a:ea typeface="Calibri"/>
                        <a:cs typeface="Times New Roman"/>
                      </a:endParaRPr>
                    </a:p>
                  </a:txBody>
                  <a:tcPr marL="68580" marR="68580" marT="0" marB="0"/>
                </a:tc>
              </a:tr>
              <a:tr h="0">
                <a:tc>
                  <a:txBody>
                    <a:bodyPr/>
                    <a:lstStyle/>
                    <a:p>
                      <a:pPr algn="just">
                        <a:spcBef>
                          <a:spcPts val="300"/>
                        </a:spcBef>
                        <a:spcAft>
                          <a:spcPts val="300"/>
                        </a:spcAft>
                      </a:pPr>
                      <a:r>
                        <a:rPr lang="en-ZA" sz="3200" dirty="0">
                          <a:effectLst/>
                        </a:rPr>
                        <a:t>C-molasses</a:t>
                      </a:r>
                      <a:endParaRPr lang="en-US" sz="3200"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dirty="0">
                          <a:effectLst/>
                        </a:rPr>
                        <a:t>34.0</a:t>
                      </a:r>
                      <a:endParaRPr lang="en-US" sz="3200"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dirty="0">
                          <a:effectLst/>
                        </a:rPr>
                        <a:t>80</a:t>
                      </a:r>
                      <a:endParaRPr lang="en-US" sz="3200"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3200" dirty="0">
                          <a:effectLst/>
                        </a:rPr>
                        <a:t> </a:t>
                      </a:r>
                      <a:endParaRPr lang="en-US" sz="3200" dirty="0">
                        <a:effectLst/>
                        <a:latin typeface="Calibri"/>
                        <a:ea typeface="Calibri"/>
                        <a:cs typeface="Times New Roman"/>
                      </a:endParaRPr>
                    </a:p>
                  </a:txBody>
                  <a:tcPr marL="68580" marR="68580" marT="0" marB="0"/>
                </a:tc>
              </a:tr>
            </a:tbl>
          </a:graphicData>
        </a:graphic>
      </p:graphicFrame>
      <p:sp>
        <p:nvSpPr>
          <p:cNvPr id="7" name="TextBox 6"/>
          <p:cNvSpPr txBox="1"/>
          <p:nvPr/>
        </p:nvSpPr>
        <p:spPr>
          <a:xfrm>
            <a:off x="1293168" y="1628800"/>
            <a:ext cx="6336704" cy="523220"/>
          </a:xfrm>
          <a:prstGeom prst="rect">
            <a:avLst/>
          </a:prstGeom>
          <a:solidFill>
            <a:schemeClr val="bg1"/>
          </a:solidFill>
        </p:spPr>
        <p:txBody>
          <a:bodyPr wrap="square" rtlCol="0">
            <a:spAutoFit/>
          </a:bodyPr>
          <a:lstStyle/>
          <a:p>
            <a:pPr algn="ctr"/>
            <a:r>
              <a:rPr lang="en-US" sz="2800" dirty="0" smtClean="0"/>
              <a:t>Some </a:t>
            </a:r>
            <a:r>
              <a:rPr lang="en-US" sz="2800" dirty="0" err="1" smtClean="0"/>
              <a:t>massecuite</a:t>
            </a:r>
            <a:r>
              <a:rPr lang="en-US" sz="2800" dirty="0" smtClean="0"/>
              <a:t> and molasses purities:</a:t>
            </a:r>
            <a:endParaRPr lang="en-US" sz="2800" dirty="0"/>
          </a:p>
        </p:txBody>
      </p:sp>
    </p:spTree>
    <p:extLst>
      <p:ext uri="{BB962C8B-B14F-4D97-AF65-F5344CB8AC3E}">
        <p14:creationId xmlns:p14="http://schemas.microsoft.com/office/powerpoint/2010/main" val="15642743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Crystal Size</a:t>
            </a:r>
            <a:endParaRPr lang="en-ZA" sz="4800" dirty="0"/>
          </a:p>
        </p:txBody>
      </p:sp>
      <p:sp>
        <p:nvSpPr>
          <p:cNvPr id="5" name="Content Placeholder 2"/>
          <p:cNvSpPr>
            <a:spLocks noGrp="1"/>
          </p:cNvSpPr>
          <p:nvPr>
            <p:ph idx="1"/>
          </p:nvPr>
        </p:nvSpPr>
        <p:spPr>
          <a:xfrm>
            <a:off x="395536" y="1600200"/>
            <a:ext cx="8352928" cy="4925144"/>
          </a:xfrm>
          <a:solidFill>
            <a:schemeClr val="bg1">
              <a:lumMod val="95000"/>
              <a:alpha val="75000"/>
            </a:schemeClr>
          </a:solidFill>
          <a:scene3d>
            <a:camera prst="orthographicFront"/>
            <a:lightRig rig="threePt" dir="t"/>
          </a:scene3d>
          <a:sp3d>
            <a:bevelT/>
          </a:sp3d>
        </p:spPr>
        <p:txBody>
          <a:bodyPr>
            <a:noAutofit/>
          </a:bodyPr>
          <a:lstStyle/>
          <a:p>
            <a:r>
              <a:rPr lang="en-US" sz="2400" dirty="0"/>
              <a:t>Crystal size influences the exhaustion of the mother liquor as well as the curing of the </a:t>
            </a:r>
            <a:r>
              <a:rPr lang="en-US" sz="2400" dirty="0" err="1"/>
              <a:t>massecuite</a:t>
            </a:r>
            <a:r>
              <a:rPr lang="en-US" sz="2400" dirty="0"/>
              <a:t> and the formation of false grain. </a:t>
            </a:r>
            <a:endParaRPr lang="en-US" sz="2400" dirty="0" smtClean="0"/>
          </a:p>
          <a:p>
            <a:r>
              <a:rPr lang="en-US" sz="2400" dirty="0" smtClean="0"/>
              <a:t>There </a:t>
            </a:r>
            <a:r>
              <a:rPr lang="en-US" sz="2400" dirty="0"/>
              <a:t>are both advantages and disadvantages of big and small crystal. </a:t>
            </a:r>
            <a:endParaRPr lang="en-US" sz="2400" dirty="0" smtClean="0"/>
          </a:p>
          <a:p>
            <a:r>
              <a:rPr lang="en-US" sz="2400" dirty="0" smtClean="0"/>
              <a:t>The </a:t>
            </a:r>
            <a:r>
              <a:rPr lang="en-US" sz="2400" dirty="0"/>
              <a:t>ideal crystal size is very seldom achieved and the crystal size that is boiled is a compromise. </a:t>
            </a:r>
            <a:endParaRPr lang="en-US" sz="2400" dirty="0" smtClean="0"/>
          </a:p>
          <a:p>
            <a:r>
              <a:rPr lang="en-US" sz="2400" dirty="0" smtClean="0"/>
              <a:t>A </a:t>
            </a:r>
            <a:r>
              <a:rPr lang="en-US" sz="2400" dirty="0"/>
              <a:t>big grain (0.65 - 0.75mm) cures easily in the centrifugal but false grain forms easily due to the limited crystal surface area. </a:t>
            </a:r>
            <a:endParaRPr lang="en-US" sz="2400" dirty="0" smtClean="0"/>
          </a:p>
          <a:p>
            <a:r>
              <a:rPr lang="en-US" sz="2400" dirty="0" smtClean="0"/>
              <a:t>A </a:t>
            </a:r>
            <a:r>
              <a:rPr lang="en-US" sz="2400" dirty="0"/>
              <a:t>small grain does not cure very well, but because there is more crystal surface area, false grain doesn’t form easily. </a:t>
            </a:r>
            <a:endParaRPr lang="en-US" sz="2400" dirty="0" smtClean="0"/>
          </a:p>
        </p:txBody>
      </p:sp>
    </p:spTree>
    <p:extLst>
      <p:ext uri="{BB962C8B-B14F-4D97-AF65-F5344CB8AC3E}">
        <p14:creationId xmlns:p14="http://schemas.microsoft.com/office/powerpoint/2010/main" val="33522514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Crystal Size (cont.)</a:t>
            </a:r>
            <a:endParaRPr lang="en-ZA" sz="4800" dirty="0"/>
          </a:p>
        </p:txBody>
      </p:sp>
      <p:sp>
        <p:nvSpPr>
          <p:cNvPr id="5" name="Content Placeholder 2"/>
          <p:cNvSpPr>
            <a:spLocks noGrp="1"/>
          </p:cNvSpPr>
          <p:nvPr>
            <p:ph idx="1"/>
          </p:nvPr>
        </p:nvSpPr>
        <p:spPr>
          <a:xfrm>
            <a:off x="395536" y="1600200"/>
            <a:ext cx="8352928" cy="4925144"/>
          </a:xfrm>
          <a:solidFill>
            <a:schemeClr val="bg1">
              <a:lumMod val="95000"/>
              <a:alpha val="75000"/>
            </a:schemeClr>
          </a:solidFill>
          <a:scene3d>
            <a:camera prst="orthographicFront"/>
            <a:lightRig rig="threePt" dir="t"/>
          </a:scene3d>
          <a:sp3d>
            <a:bevelT/>
          </a:sp3d>
        </p:spPr>
        <p:txBody>
          <a:bodyPr>
            <a:noAutofit/>
          </a:bodyPr>
          <a:lstStyle/>
          <a:p>
            <a:r>
              <a:rPr lang="en-US" sz="2400" dirty="0" smtClean="0"/>
              <a:t>The </a:t>
            </a:r>
            <a:r>
              <a:rPr lang="en-US" sz="2400" dirty="0"/>
              <a:t>false grain appears when the supersaturation is high and there is not enough crystal surface area for the sucrose to deposit itself on. </a:t>
            </a:r>
            <a:endParaRPr lang="en-US" sz="2400" dirty="0" smtClean="0"/>
          </a:p>
          <a:p>
            <a:r>
              <a:rPr lang="en-US" sz="2400" dirty="0" smtClean="0"/>
              <a:t>The </a:t>
            </a:r>
            <a:r>
              <a:rPr lang="en-US" sz="2400" dirty="0"/>
              <a:t>false grain is usually lost through the centrifugal screen with the molasses. </a:t>
            </a:r>
            <a:endParaRPr lang="en-US" sz="2400" dirty="0" smtClean="0"/>
          </a:p>
          <a:p>
            <a:r>
              <a:rPr lang="en-US" sz="2400" dirty="0" smtClean="0"/>
              <a:t>This </a:t>
            </a:r>
            <a:r>
              <a:rPr lang="en-US" sz="2400" dirty="0"/>
              <a:t>has the effect of raising the molasses purity. </a:t>
            </a:r>
            <a:endParaRPr lang="en-US" sz="2400" dirty="0" smtClean="0"/>
          </a:p>
          <a:p>
            <a:r>
              <a:rPr lang="en-US" sz="2400" dirty="0" smtClean="0"/>
              <a:t>If </a:t>
            </a:r>
            <a:r>
              <a:rPr lang="en-US" sz="2400" dirty="0"/>
              <a:t>the false grain is of a grain size that does not go between the centrifugal screen it will block the passages between the larger crystals and poor curing of the </a:t>
            </a:r>
            <a:r>
              <a:rPr lang="en-US" sz="2400" dirty="0" err="1"/>
              <a:t>massecuite</a:t>
            </a:r>
            <a:r>
              <a:rPr lang="en-US" sz="2400" dirty="0"/>
              <a:t> will result. </a:t>
            </a:r>
            <a:endParaRPr lang="en-US" sz="2400" dirty="0" smtClean="0"/>
          </a:p>
          <a:p>
            <a:r>
              <a:rPr lang="en-US" sz="2400" dirty="0" smtClean="0"/>
              <a:t>This </a:t>
            </a:r>
            <a:r>
              <a:rPr lang="en-US" sz="2400" dirty="0"/>
              <a:t>is more noticeable in batch machines.</a:t>
            </a:r>
          </a:p>
        </p:txBody>
      </p:sp>
    </p:spTree>
    <p:extLst>
      <p:ext uri="{BB962C8B-B14F-4D97-AF65-F5344CB8AC3E}">
        <p14:creationId xmlns:p14="http://schemas.microsoft.com/office/powerpoint/2010/main" val="556332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5400" dirty="0" smtClean="0"/>
              <a:t>Introduction</a:t>
            </a:r>
            <a:endParaRPr lang="en-ZA" sz="5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rmAutofit fontScale="70000" lnSpcReduction="20000"/>
          </a:bodyPr>
          <a:lstStyle/>
          <a:p>
            <a:r>
              <a:rPr lang="en-US" dirty="0"/>
              <a:t>So far we have restricted our discussion to the operation of individual pans but the operation of the overall pan floor is more complex.</a:t>
            </a:r>
          </a:p>
          <a:p>
            <a:r>
              <a:rPr lang="en-US" dirty="0"/>
              <a:t>The amount of crystal present (crystal content) in a fluid </a:t>
            </a:r>
            <a:r>
              <a:rPr lang="en-US" dirty="0" smtClean="0"/>
              <a:t>and </a:t>
            </a:r>
            <a:r>
              <a:rPr lang="en-US" dirty="0"/>
              <a:t>manageable </a:t>
            </a:r>
            <a:r>
              <a:rPr lang="en-US" dirty="0" err="1"/>
              <a:t>massecuite</a:t>
            </a:r>
            <a:r>
              <a:rPr lang="en-US" dirty="0"/>
              <a:t> must be less than 66</a:t>
            </a:r>
            <a:r>
              <a:rPr lang="en-US" dirty="0" smtClean="0"/>
              <a:t>%.</a:t>
            </a:r>
          </a:p>
          <a:p>
            <a:r>
              <a:rPr lang="en-US" dirty="0" smtClean="0"/>
              <a:t>If </a:t>
            </a:r>
            <a:r>
              <a:rPr lang="en-US" dirty="0"/>
              <a:t>we were to attempt to exhaust syrup in one boiling from 80% to 30% purity, we would end up with an unmanageable viscous </a:t>
            </a:r>
            <a:r>
              <a:rPr lang="en-US" dirty="0" err="1"/>
              <a:t>massecuite</a:t>
            </a:r>
            <a:r>
              <a:rPr lang="en-US" dirty="0"/>
              <a:t> of ± 83 % crystal content</a:t>
            </a:r>
            <a:r>
              <a:rPr lang="en-US" dirty="0" smtClean="0"/>
              <a:t>.</a:t>
            </a:r>
            <a:endParaRPr lang="en-US" dirty="0"/>
          </a:p>
          <a:p>
            <a:r>
              <a:rPr lang="en-US" dirty="0"/>
              <a:t>Furthermore, if you have a supersaturated sugar solution with a supersaturation co-efficient of say 1.3 the best that can be done is to reduce the supersaturation co-efficient to 1.0. </a:t>
            </a:r>
            <a:endParaRPr lang="en-US" dirty="0" smtClean="0"/>
          </a:p>
          <a:p>
            <a:r>
              <a:rPr lang="en-US" dirty="0" smtClean="0"/>
              <a:t>However</a:t>
            </a:r>
            <a:r>
              <a:rPr lang="en-US" dirty="0"/>
              <a:t>, the solution will still contain a large amount of sucrose. </a:t>
            </a:r>
            <a:endParaRPr lang="en-US" dirty="0" smtClean="0"/>
          </a:p>
          <a:p>
            <a:r>
              <a:rPr lang="en-US" dirty="0" smtClean="0"/>
              <a:t>To </a:t>
            </a:r>
            <a:r>
              <a:rPr lang="en-US" dirty="0"/>
              <a:t>recover more sucrose, the crystals are recovered and water is again evaporated to make the solution supersaturated. </a:t>
            </a:r>
            <a:endParaRPr lang="en-US" dirty="0" smtClean="0"/>
          </a:p>
          <a:p>
            <a:r>
              <a:rPr lang="en-US" dirty="0" smtClean="0"/>
              <a:t>As </a:t>
            </a:r>
            <a:r>
              <a:rPr lang="en-US" dirty="0"/>
              <a:t>the supersaturated solution then returns to saturation point, more sucrose crystals are recovered.</a:t>
            </a:r>
          </a:p>
        </p:txBody>
      </p:sp>
    </p:spTree>
    <p:extLst>
      <p:ext uri="{BB962C8B-B14F-4D97-AF65-F5344CB8AC3E}">
        <p14:creationId xmlns:p14="http://schemas.microsoft.com/office/powerpoint/2010/main" val="3970076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Crystal Size (cont.)</a:t>
            </a:r>
            <a:endParaRPr lang="en-ZA" sz="4800" dirty="0"/>
          </a:p>
        </p:txBody>
      </p:sp>
      <p:sp>
        <p:nvSpPr>
          <p:cNvPr id="5" name="Content Placeholder 2"/>
          <p:cNvSpPr>
            <a:spLocks noGrp="1"/>
          </p:cNvSpPr>
          <p:nvPr>
            <p:ph idx="1"/>
          </p:nvPr>
        </p:nvSpPr>
        <p:spPr>
          <a:xfrm>
            <a:off x="395536" y="1600200"/>
            <a:ext cx="8352928" cy="4925144"/>
          </a:xfrm>
          <a:solidFill>
            <a:schemeClr val="bg1">
              <a:lumMod val="95000"/>
              <a:alpha val="75000"/>
            </a:schemeClr>
          </a:solidFill>
          <a:scene3d>
            <a:camera prst="orthographicFront"/>
            <a:lightRig rig="threePt" dir="t"/>
          </a:scene3d>
          <a:sp3d>
            <a:bevelT/>
          </a:sp3d>
        </p:spPr>
        <p:txBody>
          <a:bodyPr>
            <a:noAutofit/>
          </a:bodyPr>
          <a:lstStyle/>
          <a:p>
            <a:r>
              <a:rPr lang="en-US" sz="4800" dirty="0"/>
              <a:t>The target grain sizes are:</a:t>
            </a:r>
          </a:p>
          <a:p>
            <a:pPr lvl="1"/>
            <a:r>
              <a:rPr lang="en-US" sz="4800" dirty="0"/>
              <a:t>V.H.P. sugar is 0.65 - 0.77mm</a:t>
            </a:r>
          </a:p>
          <a:p>
            <a:pPr lvl="1"/>
            <a:r>
              <a:rPr lang="en-US" sz="4800" dirty="0"/>
              <a:t>‘B’ sugar is 0.35mm</a:t>
            </a:r>
          </a:p>
          <a:p>
            <a:pPr lvl="1"/>
            <a:r>
              <a:rPr lang="en-US" sz="4800" dirty="0"/>
              <a:t>‘C’ sugar is 0.15mm</a:t>
            </a:r>
          </a:p>
        </p:txBody>
      </p:sp>
    </p:spTree>
    <p:extLst>
      <p:ext uri="{BB962C8B-B14F-4D97-AF65-F5344CB8AC3E}">
        <p14:creationId xmlns:p14="http://schemas.microsoft.com/office/powerpoint/2010/main" val="608365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Types of Crystal</a:t>
            </a:r>
            <a:endParaRPr lang="en-ZA" sz="4800" dirty="0"/>
          </a:p>
        </p:txBody>
      </p:sp>
      <p:sp>
        <p:nvSpPr>
          <p:cNvPr id="5" name="Content Placeholder 2"/>
          <p:cNvSpPr>
            <a:spLocks noGrp="1"/>
          </p:cNvSpPr>
          <p:nvPr>
            <p:ph idx="1"/>
          </p:nvPr>
        </p:nvSpPr>
        <p:spPr>
          <a:xfrm>
            <a:off x="395536" y="1628800"/>
            <a:ext cx="8352928" cy="4925144"/>
          </a:xfrm>
          <a:solidFill>
            <a:schemeClr val="bg1">
              <a:lumMod val="95000"/>
              <a:alpha val="75000"/>
            </a:schemeClr>
          </a:solidFill>
          <a:scene3d>
            <a:camera prst="orthographicFront"/>
            <a:lightRig rig="threePt" dir="t"/>
          </a:scene3d>
          <a:sp3d>
            <a:bevelT/>
          </a:sp3d>
        </p:spPr>
        <p:txBody>
          <a:bodyPr>
            <a:noAutofit/>
          </a:bodyPr>
          <a:lstStyle/>
          <a:p>
            <a:r>
              <a:rPr lang="en-US" sz="2200" b="1" dirty="0" smtClean="0"/>
              <a:t>False </a:t>
            </a:r>
            <a:r>
              <a:rPr lang="en-US" sz="2200" b="1" dirty="0"/>
              <a:t>grain </a:t>
            </a:r>
          </a:p>
          <a:p>
            <a:pPr lvl="1"/>
            <a:r>
              <a:rPr lang="en-US" sz="2200" dirty="0"/>
              <a:t>“False grain” are small that formed spontaneously during the graining process of existing crystal.</a:t>
            </a:r>
          </a:p>
          <a:p>
            <a:r>
              <a:rPr lang="en-US" sz="2200" b="1" dirty="0" smtClean="0"/>
              <a:t>Mixed </a:t>
            </a:r>
            <a:r>
              <a:rPr lang="en-US" sz="2200" b="1" dirty="0"/>
              <a:t>grain </a:t>
            </a:r>
          </a:p>
          <a:p>
            <a:pPr lvl="1"/>
            <a:r>
              <a:rPr lang="en-US" sz="2200" dirty="0"/>
              <a:t>Mixed grain is a mixture of crystals of different sizes caused by false grain that is not removed but is allowed to grow.</a:t>
            </a:r>
          </a:p>
          <a:p>
            <a:pPr lvl="1"/>
            <a:r>
              <a:rPr lang="en-US" sz="2200" dirty="0"/>
              <a:t>The following can result in mixed grain:</a:t>
            </a:r>
          </a:p>
          <a:p>
            <a:pPr lvl="2"/>
            <a:r>
              <a:rPr lang="en-US" sz="2200" dirty="0"/>
              <a:t>A too high supersaturation coefficient after seeding that allows nucleation to occur.</a:t>
            </a:r>
          </a:p>
          <a:p>
            <a:pPr lvl="2"/>
            <a:r>
              <a:rPr lang="en-US" sz="2200" dirty="0"/>
              <a:t>Adding slurry too late after grain has formed on its own (spontaneous nucleation).</a:t>
            </a:r>
          </a:p>
          <a:p>
            <a:pPr lvl="2"/>
            <a:r>
              <a:rPr lang="en-US" sz="2200" dirty="0"/>
              <a:t>Grain present in the feed.</a:t>
            </a:r>
          </a:p>
        </p:txBody>
      </p:sp>
    </p:spTree>
    <p:extLst>
      <p:ext uri="{BB962C8B-B14F-4D97-AF65-F5344CB8AC3E}">
        <p14:creationId xmlns:p14="http://schemas.microsoft.com/office/powerpoint/2010/main" val="498223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Types of Crystal (cont.)</a:t>
            </a:r>
            <a:endParaRPr lang="en-ZA" sz="4800" dirty="0"/>
          </a:p>
        </p:txBody>
      </p:sp>
      <p:sp>
        <p:nvSpPr>
          <p:cNvPr id="5" name="Content Placeholder 2"/>
          <p:cNvSpPr>
            <a:spLocks noGrp="1"/>
          </p:cNvSpPr>
          <p:nvPr>
            <p:ph idx="1"/>
          </p:nvPr>
        </p:nvSpPr>
        <p:spPr>
          <a:xfrm>
            <a:off x="395536" y="1628800"/>
            <a:ext cx="8352928" cy="4925144"/>
          </a:xfrm>
          <a:solidFill>
            <a:schemeClr val="bg1">
              <a:lumMod val="95000"/>
              <a:alpha val="75000"/>
            </a:schemeClr>
          </a:solidFill>
          <a:scene3d>
            <a:camera prst="orthographicFront"/>
            <a:lightRig rig="threePt" dir="t"/>
          </a:scene3d>
          <a:sp3d>
            <a:bevelT/>
          </a:sp3d>
        </p:spPr>
        <p:txBody>
          <a:bodyPr>
            <a:noAutofit/>
          </a:bodyPr>
          <a:lstStyle/>
          <a:p>
            <a:r>
              <a:rPr lang="en-US" sz="2300" b="1" dirty="0"/>
              <a:t>Conglomerates </a:t>
            </a:r>
          </a:p>
          <a:p>
            <a:pPr lvl="1"/>
            <a:r>
              <a:rPr lang="en-US" sz="2300" dirty="0"/>
              <a:t>Conglomerates are three or more crystals stuck together. This happens mostly with high purities. </a:t>
            </a:r>
            <a:endParaRPr lang="en-US" sz="2300" dirty="0" smtClean="0"/>
          </a:p>
          <a:p>
            <a:pPr lvl="1"/>
            <a:r>
              <a:rPr lang="en-US" sz="2300" dirty="0" smtClean="0"/>
              <a:t>They </a:t>
            </a:r>
            <a:r>
              <a:rPr lang="en-US" sz="2300" dirty="0"/>
              <a:t>are caused by a high SSC immediately after seeding. </a:t>
            </a:r>
            <a:endParaRPr lang="en-US" sz="2300" dirty="0" smtClean="0"/>
          </a:p>
          <a:p>
            <a:pPr lvl="1"/>
            <a:r>
              <a:rPr lang="en-US" sz="2300" dirty="0" smtClean="0"/>
              <a:t>Conglomerates </a:t>
            </a:r>
            <a:r>
              <a:rPr lang="en-US" sz="2300" dirty="0"/>
              <a:t>are very problematic as they trap mother liquor and do not dry easily</a:t>
            </a:r>
            <a:r>
              <a:rPr lang="en-US" sz="2300" dirty="0" smtClean="0"/>
              <a:t>.</a:t>
            </a:r>
          </a:p>
          <a:p>
            <a:pPr lvl="1"/>
            <a:r>
              <a:rPr lang="en-US" sz="2300" dirty="0" smtClean="0"/>
              <a:t>Furthermore</a:t>
            </a:r>
            <a:r>
              <a:rPr lang="en-US" sz="2300" dirty="0"/>
              <a:t>, washing in the centrifugal cannot remove this trapped mother liquor.</a:t>
            </a:r>
          </a:p>
          <a:p>
            <a:r>
              <a:rPr lang="en-US" sz="2300" b="1" dirty="0" smtClean="0"/>
              <a:t>Rolled </a:t>
            </a:r>
            <a:r>
              <a:rPr lang="en-US" sz="2300" b="1" dirty="0"/>
              <a:t>grain </a:t>
            </a:r>
          </a:p>
          <a:p>
            <a:pPr lvl="1"/>
            <a:r>
              <a:rPr lang="en-US" sz="2300" dirty="0"/>
              <a:t>Rolled grain is formed when one crystal grows through the </a:t>
            </a:r>
            <a:r>
              <a:rPr lang="en-US" sz="2300" dirty="0" err="1"/>
              <a:t>centre</a:t>
            </a:r>
            <a:r>
              <a:rPr lang="en-US" sz="2300" dirty="0"/>
              <a:t> of another. </a:t>
            </a:r>
            <a:endParaRPr lang="en-US" sz="2300" dirty="0" smtClean="0"/>
          </a:p>
          <a:p>
            <a:pPr lvl="1"/>
            <a:r>
              <a:rPr lang="en-US" sz="2300" dirty="0" smtClean="0"/>
              <a:t>This </a:t>
            </a:r>
            <a:r>
              <a:rPr lang="en-US" sz="2300" dirty="0"/>
              <a:t>happens very </a:t>
            </a:r>
            <a:r>
              <a:rPr lang="en-US" sz="2300" dirty="0" smtClean="0"/>
              <a:t>rarely.</a:t>
            </a:r>
            <a:endParaRPr lang="en-US" sz="2300" dirty="0"/>
          </a:p>
        </p:txBody>
      </p:sp>
    </p:spTree>
    <p:extLst>
      <p:ext uri="{BB962C8B-B14F-4D97-AF65-F5344CB8AC3E}">
        <p14:creationId xmlns:p14="http://schemas.microsoft.com/office/powerpoint/2010/main" val="13868173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Types of Crystal (cont.)</a:t>
            </a:r>
            <a:endParaRPr lang="en-ZA" sz="4800" dirty="0"/>
          </a:p>
        </p:txBody>
      </p:sp>
      <p:sp>
        <p:nvSpPr>
          <p:cNvPr id="5" name="Content Placeholder 2"/>
          <p:cNvSpPr>
            <a:spLocks noGrp="1"/>
          </p:cNvSpPr>
          <p:nvPr>
            <p:ph idx="1"/>
          </p:nvPr>
        </p:nvSpPr>
        <p:spPr>
          <a:xfrm>
            <a:off x="395536" y="1628800"/>
            <a:ext cx="8352928" cy="4925144"/>
          </a:xfrm>
          <a:solidFill>
            <a:schemeClr val="bg1">
              <a:lumMod val="95000"/>
              <a:alpha val="75000"/>
            </a:schemeClr>
          </a:solidFill>
          <a:scene3d>
            <a:camera prst="orthographicFront"/>
            <a:lightRig rig="threePt" dir="t"/>
          </a:scene3d>
          <a:sp3d>
            <a:bevelT/>
          </a:sp3d>
        </p:spPr>
        <p:txBody>
          <a:bodyPr>
            <a:noAutofit/>
          </a:bodyPr>
          <a:lstStyle/>
          <a:p>
            <a:r>
              <a:rPr lang="en-US" sz="2400" b="1" dirty="0"/>
              <a:t>Elongated crystal: needle grain </a:t>
            </a:r>
          </a:p>
          <a:p>
            <a:pPr lvl="1"/>
            <a:r>
              <a:rPr lang="en-US" sz="2000" dirty="0"/>
              <a:t>Needle grain is the term given to elongated grain. </a:t>
            </a:r>
            <a:endParaRPr lang="en-US" sz="2000" dirty="0" smtClean="0"/>
          </a:p>
          <a:p>
            <a:pPr lvl="1"/>
            <a:r>
              <a:rPr lang="en-US" sz="2000" dirty="0" smtClean="0"/>
              <a:t>Elongation </a:t>
            </a:r>
            <a:r>
              <a:rPr lang="en-US" sz="2000" dirty="0"/>
              <a:t>DOES NOT occur because the crystal is growing faster along axis, but because the crystal is not growing along the other axes.</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6100" y="3289448"/>
            <a:ext cx="5511800" cy="316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237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Types of Crystal (cont.)</a:t>
            </a:r>
            <a:endParaRPr lang="en-ZA" sz="4800" dirty="0"/>
          </a:p>
        </p:txBody>
      </p:sp>
      <p:sp>
        <p:nvSpPr>
          <p:cNvPr id="5" name="Content Placeholder 2"/>
          <p:cNvSpPr>
            <a:spLocks noGrp="1"/>
          </p:cNvSpPr>
          <p:nvPr>
            <p:ph idx="1"/>
          </p:nvPr>
        </p:nvSpPr>
        <p:spPr>
          <a:xfrm>
            <a:off x="395536" y="1628800"/>
            <a:ext cx="8352928" cy="4925144"/>
          </a:xfrm>
          <a:solidFill>
            <a:schemeClr val="bg1">
              <a:lumMod val="95000"/>
              <a:alpha val="75000"/>
            </a:schemeClr>
          </a:solidFill>
          <a:scene3d>
            <a:camera prst="orthographicFront"/>
            <a:lightRig rig="threePt" dir="t"/>
          </a:scene3d>
          <a:sp3d>
            <a:bevelT/>
          </a:sp3d>
        </p:spPr>
        <p:txBody>
          <a:bodyPr>
            <a:noAutofit/>
          </a:bodyPr>
          <a:lstStyle/>
          <a:p>
            <a:r>
              <a:rPr lang="en-US" sz="2300" b="1" dirty="0"/>
              <a:t>Elongated crystal: needle </a:t>
            </a:r>
            <a:r>
              <a:rPr lang="en-US" sz="2300" b="1" dirty="0" smtClean="0"/>
              <a:t>grain (cont.) </a:t>
            </a:r>
            <a:endParaRPr lang="en-US" sz="2300" b="1" dirty="0"/>
          </a:p>
          <a:p>
            <a:pPr lvl="1"/>
            <a:r>
              <a:rPr lang="en-US" sz="2300" dirty="0"/>
              <a:t>The reason for this aberration is as follows:</a:t>
            </a:r>
          </a:p>
          <a:p>
            <a:pPr lvl="2"/>
            <a:r>
              <a:rPr lang="en-US" sz="2300" dirty="0"/>
              <a:t>Due to the regular packing of sucrose molecules into the crystal, different faces of the crystal accommodate different impurities. </a:t>
            </a:r>
            <a:endParaRPr lang="en-US" sz="2300" dirty="0" smtClean="0"/>
          </a:p>
          <a:p>
            <a:pPr lvl="2"/>
            <a:r>
              <a:rPr lang="en-US" sz="2300" dirty="0" smtClean="0"/>
              <a:t>The </a:t>
            </a:r>
            <a:r>
              <a:rPr lang="en-US" sz="2300" dirty="0"/>
              <a:t>faces that don’t grow have an affinity for tri-saccharides that are attracted and adhere to the faces preventing further sucrose molecules from crystallizing onto this surface. </a:t>
            </a:r>
            <a:endParaRPr lang="en-US" sz="2300" dirty="0" smtClean="0"/>
          </a:p>
          <a:p>
            <a:pPr lvl="2"/>
            <a:r>
              <a:rPr lang="en-US" sz="2300" dirty="0" smtClean="0"/>
              <a:t>Crystal </a:t>
            </a:r>
            <a:r>
              <a:rPr lang="en-US" sz="2300" dirty="0"/>
              <a:t>elongation causes a reduced rate of crystallization. </a:t>
            </a:r>
            <a:endParaRPr lang="en-US" sz="2300" dirty="0" smtClean="0"/>
          </a:p>
          <a:p>
            <a:pPr lvl="2"/>
            <a:r>
              <a:rPr lang="en-US" sz="2300" dirty="0" smtClean="0"/>
              <a:t>The </a:t>
            </a:r>
            <a:r>
              <a:rPr lang="en-US" sz="2300" dirty="0"/>
              <a:t>elongated crystals are very fragile - they break and go through the centrifugal screen resulting in sucrose losses to the molasses</a:t>
            </a:r>
            <a:r>
              <a:rPr lang="en-US" sz="2300" dirty="0" smtClean="0"/>
              <a:t>.</a:t>
            </a:r>
            <a:endParaRPr lang="en-US" sz="2300" dirty="0"/>
          </a:p>
        </p:txBody>
      </p:sp>
    </p:spTree>
    <p:extLst>
      <p:ext uri="{BB962C8B-B14F-4D97-AF65-F5344CB8AC3E}">
        <p14:creationId xmlns:p14="http://schemas.microsoft.com/office/powerpoint/2010/main" val="15337792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Types of Crystal (cont.)</a:t>
            </a:r>
            <a:endParaRPr lang="en-ZA" sz="4800" dirty="0"/>
          </a:p>
        </p:txBody>
      </p:sp>
      <p:sp>
        <p:nvSpPr>
          <p:cNvPr id="5" name="Content Placeholder 2"/>
          <p:cNvSpPr>
            <a:spLocks noGrp="1"/>
          </p:cNvSpPr>
          <p:nvPr>
            <p:ph idx="1"/>
          </p:nvPr>
        </p:nvSpPr>
        <p:spPr>
          <a:xfrm>
            <a:off x="395536" y="1628800"/>
            <a:ext cx="8352928" cy="4925144"/>
          </a:xfrm>
          <a:solidFill>
            <a:schemeClr val="bg1">
              <a:lumMod val="95000"/>
              <a:alpha val="75000"/>
            </a:schemeClr>
          </a:solidFill>
          <a:scene3d>
            <a:camera prst="orthographicFront"/>
            <a:lightRig rig="threePt" dir="t"/>
          </a:scene3d>
          <a:sp3d>
            <a:bevelT/>
          </a:sp3d>
        </p:spPr>
        <p:txBody>
          <a:bodyPr>
            <a:noAutofit/>
          </a:bodyPr>
          <a:lstStyle/>
          <a:p>
            <a:r>
              <a:rPr lang="en-US" sz="2400" b="1" dirty="0"/>
              <a:t>Elongated crystal: needle </a:t>
            </a:r>
            <a:r>
              <a:rPr lang="en-US" sz="2400" b="1" dirty="0" smtClean="0"/>
              <a:t>grain (cont.) </a:t>
            </a:r>
            <a:endParaRPr lang="en-US" sz="2400" b="1" dirty="0"/>
          </a:p>
          <a:p>
            <a:pPr lvl="1"/>
            <a:r>
              <a:rPr lang="en-US" sz="2400" dirty="0" smtClean="0"/>
              <a:t>The </a:t>
            </a:r>
            <a:r>
              <a:rPr lang="en-US" sz="2400" dirty="0"/>
              <a:t>tri-saccharides which interfere with crystal formation are substituted </a:t>
            </a:r>
            <a:r>
              <a:rPr lang="en-US" sz="2400" dirty="0" err="1"/>
              <a:t>sucroses</a:t>
            </a:r>
            <a:r>
              <a:rPr lang="en-US" sz="2400" dirty="0"/>
              <a:t>.</a:t>
            </a:r>
          </a:p>
          <a:p>
            <a:pPr lvl="2"/>
            <a:r>
              <a:rPr lang="en-US" b="1" dirty="0" err="1" smtClean="0"/>
              <a:t>Kestoses</a:t>
            </a:r>
            <a:r>
              <a:rPr lang="en-US" b="1" dirty="0" smtClean="0"/>
              <a:t>:</a:t>
            </a:r>
            <a:r>
              <a:rPr lang="en-US" dirty="0"/>
              <a:t> </a:t>
            </a:r>
            <a:r>
              <a:rPr lang="en-US" dirty="0" smtClean="0"/>
              <a:t>These </a:t>
            </a:r>
            <a:r>
              <a:rPr lang="en-US" dirty="0"/>
              <a:t>are sucrose substituted with fructose to yield G-F-F or F-G-F</a:t>
            </a:r>
          </a:p>
          <a:p>
            <a:pPr lvl="2"/>
            <a:r>
              <a:rPr lang="en-US" b="1" dirty="0" err="1" smtClean="0"/>
              <a:t>Theanderose</a:t>
            </a:r>
            <a:r>
              <a:rPr lang="en-US" b="1" dirty="0" smtClean="0"/>
              <a:t>: </a:t>
            </a:r>
            <a:r>
              <a:rPr lang="en-US" dirty="0" smtClean="0"/>
              <a:t>These </a:t>
            </a:r>
            <a:r>
              <a:rPr lang="en-US" dirty="0"/>
              <a:t>are sucrose substituted with glucose to yield G-G-F.</a:t>
            </a:r>
          </a:p>
          <a:p>
            <a:pPr lvl="1"/>
            <a:r>
              <a:rPr lang="en-US" sz="2400" dirty="0"/>
              <a:t>Needle grain makes boiling difficult and because of the limited surface area causes false grain formation. </a:t>
            </a:r>
            <a:endParaRPr lang="en-US" sz="2400" dirty="0" smtClean="0"/>
          </a:p>
          <a:p>
            <a:pPr lvl="1"/>
            <a:r>
              <a:rPr lang="en-US" sz="2400" dirty="0" smtClean="0"/>
              <a:t>It </a:t>
            </a:r>
            <a:r>
              <a:rPr lang="en-US" sz="2400" dirty="0"/>
              <a:t>also makes it difficult to exhaust the molasses as on curing it can go through the centrifugal screen causing high molasses purities.</a:t>
            </a:r>
          </a:p>
        </p:txBody>
      </p:sp>
    </p:spTree>
    <p:extLst>
      <p:ext uri="{BB962C8B-B14F-4D97-AF65-F5344CB8AC3E}">
        <p14:creationId xmlns:p14="http://schemas.microsoft.com/office/powerpoint/2010/main" val="1106128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Types of Crystal (cont.)</a:t>
            </a:r>
            <a:endParaRPr lang="en-ZA" sz="4800" dirty="0"/>
          </a:p>
        </p:txBody>
      </p:sp>
      <p:sp>
        <p:nvSpPr>
          <p:cNvPr id="5" name="Content Placeholder 2"/>
          <p:cNvSpPr>
            <a:spLocks noGrp="1"/>
          </p:cNvSpPr>
          <p:nvPr>
            <p:ph idx="1"/>
          </p:nvPr>
        </p:nvSpPr>
        <p:spPr>
          <a:xfrm>
            <a:off x="395536" y="1628800"/>
            <a:ext cx="8352928" cy="4925144"/>
          </a:xfrm>
          <a:solidFill>
            <a:schemeClr val="bg1">
              <a:lumMod val="95000"/>
              <a:alpha val="75000"/>
            </a:schemeClr>
          </a:solidFill>
          <a:scene3d>
            <a:camera prst="orthographicFront"/>
            <a:lightRig rig="threePt" dir="t"/>
          </a:scene3d>
          <a:sp3d>
            <a:bevelT/>
          </a:sp3d>
        </p:spPr>
        <p:txBody>
          <a:bodyPr>
            <a:noAutofit/>
          </a:bodyPr>
          <a:lstStyle/>
          <a:p>
            <a:r>
              <a:rPr lang="en-US" sz="2400" b="1" dirty="0"/>
              <a:t>Soft grain </a:t>
            </a:r>
          </a:p>
          <a:p>
            <a:pPr lvl="1"/>
            <a:r>
              <a:rPr lang="en-US" sz="2400" dirty="0"/>
              <a:t>Soft grain is formed in the pan during boiling. </a:t>
            </a:r>
            <a:endParaRPr lang="en-US" sz="2400" dirty="0" smtClean="0"/>
          </a:p>
          <a:p>
            <a:pPr lvl="1"/>
            <a:r>
              <a:rPr lang="en-US" sz="2400" dirty="0" smtClean="0"/>
              <a:t>The </a:t>
            </a:r>
            <a:r>
              <a:rPr lang="en-US" sz="2400" dirty="0"/>
              <a:t>corners of the crystal are rounded off due to:</a:t>
            </a:r>
          </a:p>
          <a:p>
            <a:pPr lvl="2"/>
            <a:r>
              <a:rPr lang="en-US" dirty="0"/>
              <a:t>Poor circulation</a:t>
            </a:r>
          </a:p>
          <a:p>
            <a:pPr lvl="2"/>
            <a:r>
              <a:rPr lang="en-US" dirty="0"/>
              <a:t>Low vacuum (relatively high absolute pressure) and resultant low supersaturation coefficient.</a:t>
            </a:r>
          </a:p>
          <a:p>
            <a:pPr lvl="1"/>
            <a:r>
              <a:rPr lang="en-US" sz="2400" dirty="0"/>
              <a:t>High boiling level which reduces circulation. </a:t>
            </a:r>
            <a:endParaRPr lang="en-US" sz="2400" dirty="0" smtClean="0"/>
          </a:p>
          <a:p>
            <a:pPr lvl="1"/>
            <a:r>
              <a:rPr lang="en-US" sz="2400" dirty="0" smtClean="0"/>
              <a:t>Soft </a:t>
            </a:r>
            <a:r>
              <a:rPr lang="en-US" sz="2400" dirty="0"/>
              <a:t>grain can be hardened by improving the circulation. </a:t>
            </a:r>
            <a:endParaRPr lang="en-US" sz="2400" dirty="0" smtClean="0"/>
          </a:p>
          <a:p>
            <a:pPr lvl="1"/>
            <a:r>
              <a:rPr lang="en-US" sz="2400" dirty="0" smtClean="0"/>
              <a:t>Soft </a:t>
            </a:r>
            <a:r>
              <a:rPr lang="en-US" sz="2400" dirty="0"/>
              <a:t>grain crumbles in </a:t>
            </a:r>
            <a:r>
              <a:rPr lang="en-US" sz="2400" dirty="0" err="1"/>
              <a:t>centrifugals</a:t>
            </a:r>
            <a:r>
              <a:rPr lang="en-US" sz="2400" dirty="0"/>
              <a:t> causing dust and reducing the yield as fragments end up in the molasses causing a purity rise</a:t>
            </a:r>
            <a:r>
              <a:rPr lang="en-US" sz="2400" dirty="0" smtClean="0"/>
              <a:t>.</a:t>
            </a:r>
            <a:endParaRPr lang="en-US" sz="2400" dirty="0"/>
          </a:p>
        </p:txBody>
      </p:sp>
    </p:spTree>
    <p:extLst>
      <p:ext uri="{BB962C8B-B14F-4D97-AF65-F5344CB8AC3E}">
        <p14:creationId xmlns:p14="http://schemas.microsoft.com/office/powerpoint/2010/main" val="3725388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Viscosity</a:t>
            </a:r>
            <a:endParaRPr lang="en-ZA" sz="4800" dirty="0"/>
          </a:p>
        </p:txBody>
      </p:sp>
      <p:sp>
        <p:nvSpPr>
          <p:cNvPr id="5" name="Content Placeholder 2"/>
          <p:cNvSpPr>
            <a:spLocks noGrp="1"/>
          </p:cNvSpPr>
          <p:nvPr>
            <p:ph idx="1"/>
          </p:nvPr>
        </p:nvSpPr>
        <p:spPr>
          <a:xfrm>
            <a:off x="395536" y="1628800"/>
            <a:ext cx="8352928" cy="4925144"/>
          </a:xfrm>
          <a:solidFill>
            <a:schemeClr val="bg1">
              <a:lumMod val="95000"/>
              <a:alpha val="75000"/>
            </a:schemeClr>
          </a:solidFill>
          <a:scene3d>
            <a:camera prst="orthographicFront"/>
            <a:lightRig rig="threePt" dir="t"/>
          </a:scene3d>
          <a:sp3d>
            <a:bevelT/>
          </a:sp3d>
        </p:spPr>
        <p:txBody>
          <a:bodyPr>
            <a:noAutofit/>
          </a:bodyPr>
          <a:lstStyle/>
          <a:p>
            <a:r>
              <a:rPr lang="en-US" sz="2800" dirty="0"/>
              <a:t>Viscosity is the resistance to flow. </a:t>
            </a:r>
            <a:endParaRPr lang="en-US" sz="2800" dirty="0" smtClean="0"/>
          </a:p>
          <a:p>
            <a:r>
              <a:rPr lang="en-US" sz="2800" dirty="0" smtClean="0"/>
              <a:t>Viscosity </a:t>
            </a:r>
            <a:r>
              <a:rPr lang="en-US" sz="2800" dirty="0"/>
              <a:t>can affect ‘A’ and ‘B’-</a:t>
            </a:r>
            <a:r>
              <a:rPr lang="en-US" sz="2800" dirty="0" err="1"/>
              <a:t>massecuites</a:t>
            </a:r>
            <a:r>
              <a:rPr lang="en-US" sz="2800" dirty="0"/>
              <a:t> but will have more of an effect on ‘C’-</a:t>
            </a:r>
            <a:r>
              <a:rPr lang="en-US" sz="2800" dirty="0" err="1"/>
              <a:t>massecuites</a:t>
            </a:r>
            <a:r>
              <a:rPr lang="en-US" sz="2800" dirty="0"/>
              <a:t>. </a:t>
            </a:r>
            <a:endParaRPr lang="en-US" sz="2800" dirty="0" smtClean="0"/>
          </a:p>
          <a:p>
            <a:r>
              <a:rPr lang="en-US" sz="2800" dirty="0" smtClean="0"/>
              <a:t>Viscosity </a:t>
            </a:r>
            <a:r>
              <a:rPr lang="en-US" sz="2800" dirty="0"/>
              <a:t>in </a:t>
            </a:r>
            <a:r>
              <a:rPr lang="en-US" sz="2800" dirty="0" err="1"/>
              <a:t>massecuites</a:t>
            </a:r>
            <a:r>
              <a:rPr lang="en-US" sz="2800" dirty="0"/>
              <a:t> is caused by a high non-pol content (mainly waxes and gums</a:t>
            </a:r>
            <a:r>
              <a:rPr lang="en-US" sz="2800" dirty="0" smtClean="0"/>
              <a:t>).</a:t>
            </a:r>
          </a:p>
          <a:p>
            <a:r>
              <a:rPr lang="en-US" sz="2800" dirty="0" smtClean="0"/>
              <a:t>This </a:t>
            </a:r>
            <a:r>
              <a:rPr lang="en-US" sz="2800" dirty="0"/>
              <a:t>usually happens when the cane is stale and sucrose deterioration has taken place. </a:t>
            </a:r>
            <a:endParaRPr lang="en-US" sz="2800" dirty="0" smtClean="0"/>
          </a:p>
          <a:p>
            <a:r>
              <a:rPr lang="en-US" sz="2800" dirty="0" smtClean="0"/>
              <a:t>In </a:t>
            </a:r>
            <a:r>
              <a:rPr lang="en-US" sz="2800" dirty="0"/>
              <a:t>certain cases raising purities can help overcome the viscosity problem but this does not help the exhaustion of the </a:t>
            </a:r>
            <a:r>
              <a:rPr lang="en-US" sz="2800" dirty="0" err="1"/>
              <a:t>massecuite</a:t>
            </a:r>
            <a:r>
              <a:rPr lang="en-US" sz="2800" dirty="0"/>
              <a:t>. </a:t>
            </a:r>
          </a:p>
        </p:txBody>
      </p:sp>
    </p:spTree>
    <p:extLst>
      <p:ext uri="{BB962C8B-B14F-4D97-AF65-F5344CB8AC3E}">
        <p14:creationId xmlns:p14="http://schemas.microsoft.com/office/powerpoint/2010/main" val="34779177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Viscosity (cont.)</a:t>
            </a:r>
            <a:endParaRPr lang="en-ZA" sz="4800" dirty="0"/>
          </a:p>
        </p:txBody>
      </p:sp>
      <p:sp>
        <p:nvSpPr>
          <p:cNvPr id="5" name="Content Placeholder 2"/>
          <p:cNvSpPr>
            <a:spLocks noGrp="1"/>
          </p:cNvSpPr>
          <p:nvPr>
            <p:ph idx="1"/>
          </p:nvPr>
        </p:nvSpPr>
        <p:spPr>
          <a:xfrm>
            <a:off x="395536" y="1628800"/>
            <a:ext cx="8352928" cy="4925144"/>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200" dirty="0"/>
              <a:t>When viscosity problems are encountered the following should be remembered</a:t>
            </a:r>
          </a:p>
          <a:p>
            <a:pPr lvl="1">
              <a:spcBef>
                <a:spcPts val="0"/>
              </a:spcBef>
            </a:pPr>
            <a:r>
              <a:rPr lang="en-US" sz="2200" dirty="0"/>
              <a:t>Extra care is needed when seeding as viscosity will affect the feel of the slurry addition point.</a:t>
            </a:r>
          </a:p>
          <a:p>
            <a:pPr lvl="1">
              <a:spcBef>
                <a:spcPts val="0"/>
              </a:spcBef>
            </a:pPr>
            <a:r>
              <a:rPr lang="en-US" sz="2200" dirty="0"/>
              <a:t>Slow down the boiling by using movement water. Viscosity slows down the diffusion rate, so by slowing down the boiling there will be more time for the sucrose molecules to move across to the crystals.</a:t>
            </a:r>
          </a:p>
          <a:p>
            <a:pPr lvl="1">
              <a:spcBef>
                <a:spcPts val="0"/>
              </a:spcBef>
            </a:pPr>
            <a:r>
              <a:rPr lang="en-US" sz="2200" dirty="0"/>
              <a:t>Do not reduce the steam as this will reduce the temperature which will increase the viscosity.</a:t>
            </a:r>
          </a:p>
          <a:p>
            <a:pPr lvl="1">
              <a:spcBef>
                <a:spcPts val="0"/>
              </a:spcBef>
            </a:pPr>
            <a:r>
              <a:rPr lang="en-US" sz="2200" dirty="0"/>
              <a:t>Boiling at a slightly higher temperature will reduce viscosity. This temperature must not be too high as false grain will form when the </a:t>
            </a:r>
            <a:r>
              <a:rPr lang="en-US" sz="2200" dirty="0" err="1"/>
              <a:t>massecuite</a:t>
            </a:r>
            <a:r>
              <a:rPr lang="en-US" sz="2200" dirty="0"/>
              <a:t> is cooled before striking.</a:t>
            </a:r>
          </a:p>
          <a:p>
            <a:pPr lvl="1">
              <a:spcBef>
                <a:spcPts val="0"/>
              </a:spcBef>
            </a:pPr>
            <a:r>
              <a:rPr lang="en-US" sz="2200" dirty="0"/>
              <a:t>Chemicals can be added to reduce the viscosity</a:t>
            </a:r>
          </a:p>
        </p:txBody>
      </p:sp>
    </p:spTree>
    <p:extLst>
      <p:ext uri="{BB962C8B-B14F-4D97-AF65-F5344CB8AC3E}">
        <p14:creationId xmlns:p14="http://schemas.microsoft.com/office/powerpoint/2010/main" val="29260310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err="1" smtClean="0"/>
              <a:t>Massecuite</a:t>
            </a:r>
            <a:r>
              <a:rPr lang="en-ZA" sz="4800" dirty="0" smtClean="0"/>
              <a:t> Brix at Strike</a:t>
            </a:r>
            <a:endParaRPr lang="en-ZA" sz="4800" dirty="0"/>
          </a:p>
        </p:txBody>
      </p:sp>
      <p:sp>
        <p:nvSpPr>
          <p:cNvPr id="5" name="Content Placeholder 2"/>
          <p:cNvSpPr>
            <a:spLocks noGrp="1"/>
          </p:cNvSpPr>
          <p:nvPr>
            <p:ph idx="1"/>
          </p:nvPr>
        </p:nvSpPr>
        <p:spPr>
          <a:xfrm>
            <a:off x="395536" y="1628800"/>
            <a:ext cx="8352928" cy="4925144"/>
          </a:xfrm>
          <a:solidFill>
            <a:schemeClr val="bg1">
              <a:lumMod val="95000"/>
              <a:alpha val="75000"/>
            </a:schemeClr>
          </a:solidFill>
          <a:scene3d>
            <a:camera prst="orthographicFront"/>
            <a:lightRig rig="threePt" dir="t"/>
          </a:scene3d>
          <a:sp3d>
            <a:bevelT/>
          </a:sp3d>
        </p:spPr>
        <p:txBody>
          <a:bodyPr>
            <a:noAutofit/>
          </a:bodyPr>
          <a:lstStyle/>
          <a:p>
            <a:r>
              <a:rPr lang="en-US" sz="2400" dirty="0"/>
              <a:t>The brix of the </a:t>
            </a:r>
            <a:r>
              <a:rPr lang="en-US" sz="2400" dirty="0" err="1"/>
              <a:t>massecuite</a:t>
            </a:r>
            <a:r>
              <a:rPr lang="en-US" sz="2400" dirty="0"/>
              <a:t> at strike is governed by:</a:t>
            </a:r>
          </a:p>
          <a:p>
            <a:pPr lvl="1"/>
            <a:r>
              <a:rPr lang="en-US" sz="2000" dirty="0"/>
              <a:t>Pan discharge door size and design</a:t>
            </a:r>
          </a:p>
          <a:p>
            <a:pPr lvl="1"/>
            <a:r>
              <a:rPr lang="en-US" sz="2000" dirty="0"/>
              <a:t>Pan gutters</a:t>
            </a:r>
          </a:p>
          <a:p>
            <a:pPr lvl="1"/>
            <a:r>
              <a:rPr lang="en-US" sz="2000" dirty="0"/>
              <a:t>Crystallizer design</a:t>
            </a:r>
          </a:p>
          <a:p>
            <a:pPr lvl="1"/>
            <a:r>
              <a:rPr lang="en-US" sz="2000" dirty="0" err="1"/>
              <a:t>Massecuite</a:t>
            </a:r>
            <a:r>
              <a:rPr lang="en-US" sz="2000" dirty="0"/>
              <a:t> pumps</a:t>
            </a:r>
          </a:p>
          <a:p>
            <a:r>
              <a:rPr lang="en-US" sz="2400" dirty="0"/>
              <a:t>Maximum exhaustion of </a:t>
            </a:r>
            <a:r>
              <a:rPr lang="en-US" sz="2400" dirty="0" err="1"/>
              <a:t>massecuites</a:t>
            </a:r>
            <a:r>
              <a:rPr lang="en-US" sz="2400" dirty="0"/>
              <a:t> is only possible with high </a:t>
            </a:r>
            <a:r>
              <a:rPr lang="en-US" sz="2400" dirty="0" err="1"/>
              <a:t>brixes</a:t>
            </a:r>
            <a:r>
              <a:rPr lang="en-US" sz="2400" dirty="0"/>
              <a:t>. </a:t>
            </a:r>
            <a:endParaRPr lang="en-US" sz="2400" dirty="0" smtClean="0"/>
          </a:p>
          <a:p>
            <a:r>
              <a:rPr lang="en-US" sz="2400" dirty="0" smtClean="0"/>
              <a:t>High </a:t>
            </a:r>
            <a:r>
              <a:rPr lang="en-US" sz="2400" dirty="0" err="1"/>
              <a:t>brixes</a:t>
            </a:r>
            <a:r>
              <a:rPr lang="en-US" sz="2400" dirty="0"/>
              <a:t> also save time and fuel as less steam is needed in the later stages of boiling where the efficiency is low. </a:t>
            </a:r>
            <a:endParaRPr lang="en-US" sz="2400" dirty="0" smtClean="0"/>
          </a:p>
          <a:p>
            <a:r>
              <a:rPr lang="en-US" sz="2400" dirty="0" smtClean="0"/>
              <a:t>Low </a:t>
            </a:r>
            <a:r>
              <a:rPr lang="en-US" sz="2400" dirty="0" err="1"/>
              <a:t>massecuite</a:t>
            </a:r>
            <a:r>
              <a:rPr lang="en-US" sz="2400" dirty="0"/>
              <a:t> </a:t>
            </a:r>
            <a:r>
              <a:rPr lang="en-US" sz="2400" dirty="0" err="1"/>
              <a:t>brixes</a:t>
            </a:r>
            <a:r>
              <a:rPr lang="en-US" sz="2400" dirty="0"/>
              <a:t> could mean that up to 30% more </a:t>
            </a:r>
            <a:r>
              <a:rPr lang="en-US" sz="2400" dirty="0" err="1"/>
              <a:t>massecuite</a:t>
            </a:r>
            <a:r>
              <a:rPr lang="en-US" sz="2400" dirty="0"/>
              <a:t> would have to be boiled.</a:t>
            </a:r>
          </a:p>
        </p:txBody>
      </p:sp>
    </p:spTree>
    <p:extLst>
      <p:ext uri="{BB962C8B-B14F-4D97-AF65-F5344CB8AC3E}">
        <p14:creationId xmlns:p14="http://schemas.microsoft.com/office/powerpoint/2010/main" val="1143197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5400" dirty="0"/>
              <a:t>Introduction </a:t>
            </a:r>
            <a:r>
              <a:rPr lang="en-ZA" sz="5400" dirty="0" smtClean="0"/>
              <a:t>(cont.)</a:t>
            </a:r>
            <a:endParaRPr lang="en-ZA" sz="54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rmAutofit/>
          </a:bodyPr>
          <a:lstStyle/>
          <a:p>
            <a:r>
              <a:rPr lang="en-US" dirty="0"/>
              <a:t>It is therefore necessary to boil more than one grade of </a:t>
            </a:r>
            <a:r>
              <a:rPr lang="en-US" dirty="0" err="1"/>
              <a:t>massecuite</a:t>
            </a:r>
            <a:r>
              <a:rPr lang="en-US" dirty="0"/>
              <a:t>.</a:t>
            </a:r>
          </a:p>
          <a:p>
            <a:r>
              <a:rPr lang="en-US" dirty="0"/>
              <a:t>When selecting the process to be adopted the following is taken into account:</a:t>
            </a:r>
          </a:p>
          <a:p>
            <a:pPr lvl="1"/>
            <a:r>
              <a:rPr lang="en-US" dirty="0"/>
              <a:t>The keeping quality of the sugar </a:t>
            </a:r>
          </a:p>
          <a:p>
            <a:pPr lvl="1"/>
            <a:r>
              <a:rPr lang="en-US" dirty="0"/>
              <a:t>The refining quality of the sugar</a:t>
            </a:r>
          </a:p>
          <a:p>
            <a:pPr lvl="1"/>
            <a:r>
              <a:rPr lang="en-US" dirty="0"/>
              <a:t>The amount of product recirculation (i.e. </a:t>
            </a:r>
            <a:r>
              <a:rPr lang="en-US" dirty="0" err="1"/>
              <a:t>remelt</a:t>
            </a:r>
            <a:r>
              <a:rPr lang="en-US" dirty="0"/>
              <a:t>)</a:t>
            </a:r>
          </a:p>
          <a:p>
            <a:pPr lvl="1"/>
            <a:r>
              <a:rPr lang="en-US" dirty="0"/>
              <a:t>Flexibility and simplicity as  a factory operation</a:t>
            </a:r>
          </a:p>
          <a:p>
            <a:pPr lvl="1"/>
            <a:r>
              <a:rPr lang="en-US" dirty="0"/>
              <a:t>Steam consumption.</a:t>
            </a:r>
          </a:p>
        </p:txBody>
      </p:sp>
    </p:spTree>
    <p:extLst>
      <p:ext uri="{BB962C8B-B14F-4D97-AF65-F5344CB8AC3E}">
        <p14:creationId xmlns:p14="http://schemas.microsoft.com/office/powerpoint/2010/main" val="13029372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err="1" smtClean="0"/>
              <a:t>Massecuite</a:t>
            </a:r>
            <a:r>
              <a:rPr lang="en-ZA" sz="4800" dirty="0" smtClean="0"/>
              <a:t> Brix at Strike (cont.)</a:t>
            </a:r>
            <a:endParaRPr lang="en-ZA" sz="4800" dirty="0"/>
          </a:p>
        </p:txBody>
      </p:sp>
      <p:sp>
        <p:nvSpPr>
          <p:cNvPr id="5" name="Content Placeholder 2"/>
          <p:cNvSpPr>
            <a:spLocks noGrp="1"/>
          </p:cNvSpPr>
          <p:nvPr>
            <p:ph idx="1"/>
          </p:nvPr>
        </p:nvSpPr>
        <p:spPr>
          <a:xfrm>
            <a:off x="395536" y="1628800"/>
            <a:ext cx="8352928" cy="4925144"/>
          </a:xfrm>
          <a:solidFill>
            <a:schemeClr val="bg1">
              <a:lumMod val="95000"/>
              <a:alpha val="75000"/>
            </a:schemeClr>
          </a:solidFill>
          <a:scene3d>
            <a:camera prst="orthographicFront"/>
            <a:lightRig rig="threePt" dir="t"/>
          </a:scene3d>
          <a:sp3d>
            <a:bevelT/>
          </a:sp3d>
        </p:spPr>
        <p:txBody>
          <a:bodyPr>
            <a:noAutofit/>
          </a:bodyPr>
          <a:lstStyle/>
          <a:p>
            <a:r>
              <a:rPr lang="en-US" sz="3600" dirty="0"/>
              <a:t>Brix of strikes encountered in a raw sugar factory:</a:t>
            </a:r>
          </a:p>
          <a:p>
            <a:pPr lvl="1"/>
            <a:r>
              <a:rPr lang="en-US" sz="3600" dirty="0"/>
              <a:t>A strike = 90 - 94°Bx</a:t>
            </a:r>
          </a:p>
          <a:p>
            <a:pPr lvl="1"/>
            <a:r>
              <a:rPr lang="en-US" sz="3600" dirty="0"/>
              <a:t>B strike = 92 - 97°Bx</a:t>
            </a:r>
          </a:p>
          <a:p>
            <a:pPr lvl="1"/>
            <a:r>
              <a:rPr lang="en-US" sz="3600" dirty="0"/>
              <a:t>C strike = 95 - 99°Bx</a:t>
            </a:r>
          </a:p>
          <a:p>
            <a:r>
              <a:rPr lang="en-US" sz="3600" dirty="0"/>
              <a:t>Brix of syrup, and A and B molasses is between 55 and 70°Brix.</a:t>
            </a:r>
          </a:p>
        </p:txBody>
      </p:sp>
    </p:spTree>
    <p:extLst>
      <p:ext uri="{BB962C8B-B14F-4D97-AF65-F5344CB8AC3E}">
        <p14:creationId xmlns:p14="http://schemas.microsoft.com/office/powerpoint/2010/main" val="15104838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Pan Floor Brix Balance</a:t>
            </a:r>
            <a:endParaRPr lang="en-ZA" sz="4800" dirty="0"/>
          </a:p>
        </p:txBody>
      </p:sp>
      <p:pic>
        <p:nvPicPr>
          <p:cNvPr id="6" name="Picture 5" descr="C:\Users\Scientific Roets\Pictures\Pan floor.jpg"/>
          <p:cNvPicPr/>
          <p:nvPr/>
        </p:nvPicPr>
        <p:blipFill>
          <a:blip r:embed="rId2">
            <a:extLst>
              <a:ext uri="{28A0092B-C50C-407E-A947-70E740481C1C}">
                <a14:useLocalDpi xmlns:a14="http://schemas.microsoft.com/office/drawing/2010/main" val="0"/>
              </a:ext>
            </a:extLst>
          </a:blip>
          <a:srcRect/>
          <a:stretch>
            <a:fillRect/>
          </a:stretch>
        </p:blipFill>
        <p:spPr bwMode="auto">
          <a:xfrm>
            <a:off x="2700069" y="1556792"/>
            <a:ext cx="3456107" cy="5184576"/>
          </a:xfrm>
          <a:prstGeom prst="rect">
            <a:avLst/>
          </a:prstGeom>
          <a:noFill/>
          <a:ln>
            <a:noFill/>
          </a:ln>
        </p:spPr>
      </p:pic>
    </p:spTree>
    <p:extLst>
      <p:ext uri="{BB962C8B-B14F-4D97-AF65-F5344CB8AC3E}">
        <p14:creationId xmlns:p14="http://schemas.microsoft.com/office/powerpoint/2010/main" val="25585385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Some Pan Floor Data</a:t>
            </a:r>
            <a:endParaRPr lang="en-ZA" sz="4800" dirty="0"/>
          </a:p>
        </p:txBody>
      </p:sp>
      <p:graphicFrame>
        <p:nvGraphicFramePr>
          <p:cNvPr id="3" name="Table 2"/>
          <p:cNvGraphicFramePr>
            <a:graphicFrameLocks noGrp="1"/>
          </p:cNvGraphicFramePr>
          <p:nvPr>
            <p:extLst>
              <p:ext uri="{D42A27DB-BD31-4B8C-83A1-F6EECF244321}">
                <p14:modId xmlns:p14="http://schemas.microsoft.com/office/powerpoint/2010/main" val="2878526534"/>
              </p:ext>
            </p:extLst>
          </p:nvPr>
        </p:nvGraphicFramePr>
        <p:xfrm>
          <a:off x="395536" y="2204864"/>
          <a:ext cx="8352928" cy="2665863"/>
        </p:xfrm>
        <a:graphic>
          <a:graphicData uri="http://schemas.openxmlformats.org/drawingml/2006/table">
            <a:tbl>
              <a:tblPr>
                <a:tableStyleId>{638B1855-1B75-4FBE-930C-398BA8C253C6}</a:tableStyleId>
              </a:tblPr>
              <a:tblGrid>
                <a:gridCol w="2069752"/>
                <a:gridCol w="1108796"/>
                <a:gridCol w="1771861"/>
                <a:gridCol w="1738541"/>
                <a:gridCol w="1663978"/>
              </a:tblGrid>
              <a:tr h="340479">
                <a:tc>
                  <a:txBody>
                    <a:bodyPr/>
                    <a:lstStyle/>
                    <a:p>
                      <a:pPr>
                        <a:spcAft>
                          <a:spcPts val="0"/>
                        </a:spcAft>
                      </a:pPr>
                      <a:r>
                        <a:rPr lang="en-US" sz="2000" b="1" dirty="0">
                          <a:effectLst/>
                        </a:rPr>
                        <a:t> </a:t>
                      </a:r>
                      <a:endParaRPr lang="en-US" sz="2000" b="1" dirty="0">
                        <a:effectLst/>
                        <a:latin typeface="Calibri"/>
                        <a:ea typeface="Calibri"/>
                        <a:cs typeface="Times New Roman"/>
                      </a:endParaRPr>
                    </a:p>
                  </a:txBody>
                  <a:tcPr marL="0" marR="0" marT="0" marB="0" anchor="ctr"/>
                </a:tc>
                <a:tc gridSpan="4">
                  <a:txBody>
                    <a:bodyPr/>
                    <a:lstStyle/>
                    <a:p>
                      <a:pPr algn="ctr">
                        <a:spcBef>
                          <a:spcPts val="300"/>
                        </a:spcBef>
                        <a:spcAft>
                          <a:spcPts val="300"/>
                        </a:spcAft>
                      </a:pPr>
                      <a:r>
                        <a:rPr lang="en-ZA" sz="2000" b="1" dirty="0">
                          <a:effectLst/>
                        </a:rPr>
                        <a:t>BOILING GRADE</a:t>
                      </a:r>
                      <a:endParaRPr lang="en-US" sz="2000" b="1"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336764">
                <a:tc>
                  <a:txBody>
                    <a:bodyPr/>
                    <a:lstStyle/>
                    <a:p>
                      <a:pPr>
                        <a:spcAft>
                          <a:spcPts val="0"/>
                        </a:spcAft>
                      </a:pPr>
                      <a:r>
                        <a:rPr lang="en-US" sz="2000" b="1">
                          <a:effectLst/>
                        </a:rPr>
                        <a:t> </a:t>
                      </a:r>
                      <a:endParaRPr lang="en-US" sz="2000" b="1">
                        <a:effectLst/>
                        <a:latin typeface="Calibri"/>
                        <a:ea typeface="Calibri"/>
                        <a:cs typeface="Times New Roman"/>
                      </a:endParaRPr>
                    </a:p>
                  </a:txBody>
                  <a:tcPr marL="0" marR="0" marT="0" marB="0" anchor="ctr"/>
                </a:tc>
                <a:tc>
                  <a:txBody>
                    <a:bodyPr/>
                    <a:lstStyle/>
                    <a:p>
                      <a:pPr algn="ctr">
                        <a:spcBef>
                          <a:spcPts val="300"/>
                        </a:spcBef>
                        <a:spcAft>
                          <a:spcPts val="300"/>
                        </a:spcAft>
                      </a:pPr>
                      <a:r>
                        <a:rPr lang="en-ZA" sz="2000" b="1" dirty="0">
                          <a:effectLst/>
                        </a:rPr>
                        <a:t>Refined</a:t>
                      </a:r>
                      <a:endParaRPr lang="en-US" sz="2000" b="1"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dirty="0">
                          <a:effectLst/>
                        </a:rPr>
                        <a:t>A-</a:t>
                      </a:r>
                      <a:r>
                        <a:rPr lang="en-ZA" sz="2000" b="1" dirty="0" err="1">
                          <a:effectLst/>
                        </a:rPr>
                        <a:t>massecuite</a:t>
                      </a:r>
                      <a:endParaRPr lang="en-US" sz="2000" b="1"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dirty="0">
                          <a:effectLst/>
                        </a:rPr>
                        <a:t>B-</a:t>
                      </a:r>
                      <a:r>
                        <a:rPr lang="en-ZA" sz="2000" b="1" dirty="0" err="1">
                          <a:effectLst/>
                        </a:rPr>
                        <a:t>Massecuite</a:t>
                      </a:r>
                      <a:endParaRPr lang="en-US" sz="2000" b="1"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a:effectLst/>
                        </a:rPr>
                        <a:t>C-massecuite</a:t>
                      </a:r>
                      <a:endParaRPr lang="en-US" sz="2000" b="1">
                        <a:effectLst/>
                        <a:latin typeface="Calibri"/>
                        <a:ea typeface="Calibri"/>
                        <a:cs typeface="Times New Roman"/>
                      </a:endParaRPr>
                    </a:p>
                  </a:txBody>
                  <a:tcPr marL="68580" marR="68580" marT="0" marB="0"/>
                </a:tc>
              </a:tr>
              <a:tr h="186853">
                <a:tc>
                  <a:txBody>
                    <a:bodyPr/>
                    <a:lstStyle/>
                    <a:p>
                      <a:pPr algn="just">
                        <a:spcBef>
                          <a:spcPts val="300"/>
                        </a:spcBef>
                        <a:spcAft>
                          <a:spcPts val="300"/>
                        </a:spcAft>
                      </a:pPr>
                      <a:r>
                        <a:rPr lang="en-ZA" sz="2000" b="1">
                          <a:effectLst/>
                        </a:rPr>
                        <a:t>Massecuite purity</a:t>
                      </a:r>
                      <a:endParaRPr lang="en-US" sz="2000" b="1">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a:effectLst/>
                        </a:rPr>
                        <a:t>99.9</a:t>
                      </a:r>
                      <a:endParaRPr lang="en-US" sz="2000" b="1">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dirty="0">
                          <a:effectLst/>
                        </a:rPr>
                        <a:t>86</a:t>
                      </a:r>
                      <a:endParaRPr lang="en-US" sz="2000" b="1"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dirty="0">
                          <a:effectLst/>
                        </a:rPr>
                        <a:t>70</a:t>
                      </a:r>
                      <a:endParaRPr lang="en-US" sz="2000" b="1"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a:effectLst/>
                        </a:rPr>
                        <a:t>54</a:t>
                      </a:r>
                      <a:endParaRPr lang="en-US" sz="2000" b="1">
                        <a:effectLst/>
                        <a:latin typeface="Calibri"/>
                        <a:ea typeface="Calibri"/>
                        <a:cs typeface="Times New Roman"/>
                      </a:endParaRPr>
                    </a:p>
                  </a:txBody>
                  <a:tcPr marL="68580" marR="68580" marT="0" marB="0"/>
                </a:tc>
              </a:tr>
              <a:tr h="336764">
                <a:tc>
                  <a:txBody>
                    <a:bodyPr/>
                    <a:lstStyle/>
                    <a:p>
                      <a:pPr algn="just">
                        <a:spcBef>
                          <a:spcPts val="300"/>
                        </a:spcBef>
                        <a:spcAft>
                          <a:spcPts val="300"/>
                        </a:spcAft>
                      </a:pPr>
                      <a:r>
                        <a:rPr lang="en-ZA" sz="2000" b="1">
                          <a:effectLst/>
                        </a:rPr>
                        <a:t>Molasses purity</a:t>
                      </a:r>
                      <a:endParaRPr lang="en-US" sz="2000" b="1">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a:effectLst/>
                        </a:rPr>
                        <a:t>99.6</a:t>
                      </a:r>
                      <a:endParaRPr lang="en-US" sz="2000" b="1">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a:effectLst/>
                        </a:rPr>
                        <a:t>66</a:t>
                      </a:r>
                      <a:endParaRPr lang="en-US" sz="2000" b="1">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dirty="0">
                          <a:effectLst/>
                        </a:rPr>
                        <a:t>45</a:t>
                      </a:r>
                      <a:endParaRPr lang="en-US" sz="2000" b="1"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dirty="0">
                          <a:effectLst/>
                        </a:rPr>
                        <a:t>32</a:t>
                      </a:r>
                      <a:endParaRPr lang="en-US" sz="2000" b="1" dirty="0">
                        <a:effectLst/>
                        <a:latin typeface="Calibri"/>
                        <a:ea typeface="Calibri"/>
                        <a:cs typeface="Times New Roman"/>
                      </a:endParaRPr>
                    </a:p>
                  </a:txBody>
                  <a:tcPr marL="68580" marR="68580" marT="0" marB="0"/>
                </a:tc>
              </a:tr>
              <a:tr h="336764">
                <a:tc>
                  <a:txBody>
                    <a:bodyPr/>
                    <a:lstStyle/>
                    <a:p>
                      <a:pPr algn="just">
                        <a:spcBef>
                          <a:spcPts val="300"/>
                        </a:spcBef>
                        <a:spcAft>
                          <a:spcPts val="300"/>
                        </a:spcAft>
                      </a:pPr>
                      <a:r>
                        <a:rPr lang="en-ZA" sz="2000" b="1">
                          <a:effectLst/>
                        </a:rPr>
                        <a:t>Masssecuite brix</a:t>
                      </a:r>
                      <a:endParaRPr lang="en-US" sz="2000" b="1">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a:effectLst/>
                        </a:rPr>
                        <a:t>92</a:t>
                      </a:r>
                      <a:endParaRPr lang="en-US" sz="2000" b="1">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a:effectLst/>
                        </a:rPr>
                        <a:t>93</a:t>
                      </a:r>
                      <a:endParaRPr lang="en-US" sz="2000" b="1">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dirty="0">
                          <a:effectLst/>
                        </a:rPr>
                        <a:t>95</a:t>
                      </a:r>
                      <a:endParaRPr lang="en-US" sz="2000" b="1"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dirty="0">
                          <a:effectLst/>
                        </a:rPr>
                        <a:t>97</a:t>
                      </a:r>
                      <a:endParaRPr lang="en-US" sz="2000" b="1" dirty="0">
                        <a:effectLst/>
                        <a:latin typeface="Calibri"/>
                        <a:ea typeface="Calibri"/>
                        <a:cs typeface="Times New Roman"/>
                      </a:endParaRPr>
                    </a:p>
                  </a:txBody>
                  <a:tcPr marL="68580" marR="68580" marT="0" marB="0"/>
                </a:tc>
              </a:tr>
              <a:tr h="336764">
                <a:tc>
                  <a:txBody>
                    <a:bodyPr/>
                    <a:lstStyle/>
                    <a:p>
                      <a:pPr algn="just">
                        <a:spcBef>
                          <a:spcPts val="300"/>
                        </a:spcBef>
                        <a:spcAft>
                          <a:spcPts val="300"/>
                        </a:spcAft>
                      </a:pPr>
                      <a:r>
                        <a:rPr lang="en-ZA" sz="2000" b="1">
                          <a:effectLst/>
                        </a:rPr>
                        <a:t>Exhaustion</a:t>
                      </a:r>
                      <a:endParaRPr lang="en-US" sz="2000" b="1">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a:effectLst/>
                        </a:rPr>
                        <a:t>60</a:t>
                      </a:r>
                      <a:endParaRPr lang="en-US" sz="2000" b="1">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a:effectLst/>
                        </a:rPr>
                        <a:t>68</a:t>
                      </a:r>
                      <a:endParaRPr lang="en-US" sz="2000" b="1">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dirty="0">
                          <a:effectLst/>
                        </a:rPr>
                        <a:t>65</a:t>
                      </a:r>
                      <a:endParaRPr lang="en-US" sz="2000" b="1"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dirty="0">
                          <a:effectLst/>
                        </a:rPr>
                        <a:t>60</a:t>
                      </a:r>
                      <a:endParaRPr lang="en-US" sz="2000" b="1" dirty="0">
                        <a:effectLst/>
                        <a:latin typeface="Calibri"/>
                        <a:ea typeface="Calibri"/>
                        <a:cs typeface="Times New Roman"/>
                      </a:endParaRPr>
                    </a:p>
                  </a:txBody>
                  <a:tcPr marL="68580" marR="68580" marT="0" marB="0"/>
                </a:tc>
              </a:tr>
              <a:tr h="336764">
                <a:tc>
                  <a:txBody>
                    <a:bodyPr/>
                    <a:lstStyle/>
                    <a:p>
                      <a:pPr>
                        <a:spcBef>
                          <a:spcPts val="300"/>
                        </a:spcBef>
                        <a:spcAft>
                          <a:spcPts val="300"/>
                        </a:spcAft>
                      </a:pPr>
                      <a:r>
                        <a:rPr lang="en-ZA" sz="2000" b="1">
                          <a:effectLst/>
                        </a:rPr>
                        <a:t>Crystal content</a:t>
                      </a:r>
                      <a:endParaRPr lang="en-US" sz="2000" b="1">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a:effectLst/>
                        </a:rPr>
                        <a:t>55</a:t>
                      </a:r>
                      <a:endParaRPr lang="en-US" sz="2000" b="1">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a:effectLst/>
                        </a:rPr>
                        <a:t>55</a:t>
                      </a:r>
                      <a:endParaRPr lang="en-US" sz="2000" b="1">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dirty="0">
                          <a:effectLst/>
                        </a:rPr>
                        <a:t>43</a:t>
                      </a:r>
                      <a:endParaRPr lang="en-US" sz="2000" b="1"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dirty="0">
                          <a:effectLst/>
                        </a:rPr>
                        <a:t>31</a:t>
                      </a:r>
                      <a:endParaRPr lang="en-US" sz="2000" b="1" dirty="0">
                        <a:effectLst/>
                        <a:latin typeface="Calibri"/>
                        <a:ea typeface="Calibri"/>
                        <a:cs typeface="Times New Roman"/>
                      </a:endParaRPr>
                    </a:p>
                  </a:txBody>
                  <a:tcPr marL="68580" marR="68580" marT="0" marB="0"/>
                </a:tc>
              </a:tr>
              <a:tr h="336764">
                <a:tc>
                  <a:txBody>
                    <a:bodyPr/>
                    <a:lstStyle/>
                    <a:p>
                      <a:pPr>
                        <a:spcBef>
                          <a:spcPts val="300"/>
                        </a:spcBef>
                        <a:spcAft>
                          <a:spcPts val="300"/>
                        </a:spcAft>
                      </a:pPr>
                      <a:r>
                        <a:rPr lang="en-ZA" sz="2000" b="1">
                          <a:effectLst/>
                        </a:rPr>
                        <a:t>Purity drop</a:t>
                      </a:r>
                      <a:endParaRPr lang="en-US" sz="2000" b="1">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a:effectLst/>
                        </a:rPr>
                        <a:t>0.3</a:t>
                      </a:r>
                      <a:endParaRPr lang="en-US" sz="2000" b="1">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a:effectLst/>
                        </a:rPr>
                        <a:t>20</a:t>
                      </a:r>
                      <a:endParaRPr lang="en-US" sz="2000" b="1">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dirty="0">
                          <a:effectLst/>
                        </a:rPr>
                        <a:t>25</a:t>
                      </a:r>
                      <a:endParaRPr lang="en-US" sz="2000" b="1" dirty="0">
                        <a:effectLst/>
                        <a:latin typeface="Calibri"/>
                        <a:ea typeface="Calibri"/>
                        <a:cs typeface="Times New Roman"/>
                      </a:endParaRPr>
                    </a:p>
                  </a:txBody>
                  <a:tcPr marL="68580" marR="68580" marT="0" marB="0"/>
                </a:tc>
                <a:tc>
                  <a:txBody>
                    <a:bodyPr/>
                    <a:lstStyle/>
                    <a:p>
                      <a:pPr algn="ctr">
                        <a:spcBef>
                          <a:spcPts val="300"/>
                        </a:spcBef>
                        <a:spcAft>
                          <a:spcPts val="300"/>
                        </a:spcAft>
                      </a:pPr>
                      <a:r>
                        <a:rPr lang="en-ZA" sz="2000" b="1" dirty="0">
                          <a:effectLst/>
                        </a:rPr>
                        <a:t>22</a:t>
                      </a:r>
                      <a:endParaRPr lang="en-US" sz="20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8931964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Effect of </a:t>
            </a:r>
            <a:r>
              <a:rPr lang="en-ZA" sz="4800" dirty="0" err="1" smtClean="0"/>
              <a:t>Massecuite</a:t>
            </a:r>
            <a:r>
              <a:rPr lang="en-ZA" sz="4800" dirty="0" smtClean="0"/>
              <a:t> Brix on Quantity of </a:t>
            </a:r>
            <a:r>
              <a:rPr lang="en-ZA" sz="4800" dirty="0" err="1" smtClean="0"/>
              <a:t>Massecuite</a:t>
            </a:r>
            <a:endParaRPr lang="en-ZA" sz="4800" dirty="0"/>
          </a:p>
        </p:txBody>
      </p:sp>
      <p:graphicFrame>
        <p:nvGraphicFramePr>
          <p:cNvPr id="3" name="Table 2"/>
          <p:cNvGraphicFramePr>
            <a:graphicFrameLocks noGrp="1"/>
          </p:cNvGraphicFramePr>
          <p:nvPr>
            <p:extLst>
              <p:ext uri="{D42A27DB-BD31-4B8C-83A1-F6EECF244321}">
                <p14:modId xmlns:p14="http://schemas.microsoft.com/office/powerpoint/2010/main" val="3715973526"/>
              </p:ext>
            </p:extLst>
          </p:nvPr>
        </p:nvGraphicFramePr>
        <p:xfrm>
          <a:off x="539551" y="1772814"/>
          <a:ext cx="8136904" cy="4680522"/>
        </p:xfrm>
        <a:graphic>
          <a:graphicData uri="http://schemas.openxmlformats.org/drawingml/2006/table">
            <a:tbl>
              <a:tblPr firstRow="1" firstCol="1" bandRow="1">
                <a:tableStyleId>{327F97BB-C833-4FB7-BDE5-3F7075034690}</a:tableStyleId>
              </a:tblPr>
              <a:tblGrid>
                <a:gridCol w="2213747"/>
                <a:gridCol w="3215726"/>
                <a:gridCol w="2707431"/>
              </a:tblGrid>
              <a:tr h="520058">
                <a:tc>
                  <a:txBody>
                    <a:bodyPr/>
                    <a:lstStyle/>
                    <a:p>
                      <a:pPr algn="ctr">
                        <a:spcBef>
                          <a:spcPts val="300"/>
                        </a:spcBef>
                        <a:spcAft>
                          <a:spcPts val="300"/>
                        </a:spcAft>
                      </a:pPr>
                      <a:r>
                        <a:rPr lang="en-ZA" sz="2800" dirty="0" smtClean="0">
                          <a:effectLst/>
                        </a:rPr>
                        <a:t>High</a:t>
                      </a:r>
                      <a:endParaRPr lang="en-US" sz="2800" dirty="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dirty="0">
                          <a:effectLst/>
                        </a:rPr>
                        <a:t>‘A’ </a:t>
                      </a:r>
                      <a:r>
                        <a:rPr lang="en-ZA" sz="2800" dirty="0" err="1">
                          <a:effectLst/>
                        </a:rPr>
                        <a:t>Massecuite</a:t>
                      </a:r>
                      <a:r>
                        <a:rPr lang="en-ZA" sz="2800" dirty="0">
                          <a:effectLst/>
                        </a:rPr>
                        <a:t> brix</a:t>
                      </a:r>
                      <a:endParaRPr lang="en-US" sz="2800" dirty="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a:effectLst/>
                        </a:rPr>
                        <a:t>low</a:t>
                      </a:r>
                      <a:endParaRPr lang="en-US" sz="2800">
                        <a:effectLst/>
                        <a:latin typeface="Calibri"/>
                        <a:ea typeface="Calibri"/>
                        <a:cs typeface="Times New Roman"/>
                      </a:endParaRPr>
                    </a:p>
                  </a:txBody>
                  <a:tcPr marL="68580" marR="68580" marT="0" marB="0" anchor="ctr"/>
                </a:tc>
              </a:tr>
              <a:tr h="520058">
                <a:tc>
                  <a:txBody>
                    <a:bodyPr/>
                    <a:lstStyle/>
                    <a:p>
                      <a:pPr algn="ctr">
                        <a:spcBef>
                          <a:spcPts val="300"/>
                        </a:spcBef>
                        <a:spcAft>
                          <a:spcPts val="300"/>
                        </a:spcAft>
                      </a:pPr>
                      <a:r>
                        <a:rPr lang="en-ZA" sz="2800">
                          <a:effectLst/>
                        </a:rPr>
                        <a:t>less</a:t>
                      </a:r>
                      <a:endParaRPr lang="en-US" sz="280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dirty="0">
                          <a:effectLst/>
                        </a:rPr>
                        <a:t>‘A’ Molasses</a:t>
                      </a:r>
                      <a:endParaRPr lang="en-US" sz="2800" dirty="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dirty="0">
                          <a:effectLst/>
                        </a:rPr>
                        <a:t>more</a:t>
                      </a:r>
                      <a:endParaRPr lang="en-US" sz="2800" dirty="0">
                        <a:effectLst/>
                        <a:latin typeface="Calibri"/>
                        <a:ea typeface="Calibri"/>
                        <a:cs typeface="Times New Roman"/>
                      </a:endParaRPr>
                    </a:p>
                  </a:txBody>
                  <a:tcPr marL="68580" marR="68580" marT="0" marB="0" anchor="ctr"/>
                </a:tc>
              </a:tr>
              <a:tr h="520058">
                <a:tc>
                  <a:txBody>
                    <a:bodyPr/>
                    <a:lstStyle/>
                    <a:p>
                      <a:pPr algn="ctr">
                        <a:spcBef>
                          <a:spcPts val="300"/>
                        </a:spcBef>
                        <a:spcAft>
                          <a:spcPts val="300"/>
                        </a:spcAft>
                      </a:pPr>
                      <a:r>
                        <a:rPr lang="en-ZA" sz="2800">
                          <a:effectLst/>
                        </a:rPr>
                        <a:t>Less</a:t>
                      </a:r>
                      <a:endParaRPr lang="en-US" sz="280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dirty="0">
                          <a:effectLst/>
                        </a:rPr>
                        <a:t>‘B’ </a:t>
                      </a:r>
                      <a:r>
                        <a:rPr lang="en-ZA" sz="2800" dirty="0" err="1">
                          <a:effectLst/>
                        </a:rPr>
                        <a:t>Massecuite</a:t>
                      </a:r>
                      <a:endParaRPr lang="en-US" sz="2800" dirty="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dirty="0">
                          <a:effectLst/>
                        </a:rPr>
                        <a:t>more</a:t>
                      </a:r>
                      <a:endParaRPr lang="en-US" sz="2800" dirty="0">
                        <a:effectLst/>
                        <a:latin typeface="Calibri"/>
                        <a:ea typeface="Calibri"/>
                        <a:cs typeface="Times New Roman"/>
                      </a:endParaRPr>
                    </a:p>
                  </a:txBody>
                  <a:tcPr marL="68580" marR="68580" marT="0" marB="0" anchor="ctr"/>
                </a:tc>
              </a:tr>
              <a:tr h="520058">
                <a:tc>
                  <a:txBody>
                    <a:bodyPr/>
                    <a:lstStyle/>
                    <a:p>
                      <a:pPr algn="ctr">
                        <a:spcBef>
                          <a:spcPts val="300"/>
                        </a:spcBef>
                        <a:spcAft>
                          <a:spcPts val="300"/>
                        </a:spcAft>
                      </a:pPr>
                      <a:r>
                        <a:rPr lang="en-ZA" sz="2800">
                          <a:effectLst/>
                        </a:rPr>
                        <a:t>High</a:t>
                      </a:r>
                      <a:endParaRPr lang="en-US" sz="280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dirty="0">
                          <a:effectLst/>
                        </a:rPr>
                        <a:t>‘B’ </a:t>
                      </a:r>
                      <a:r>
                        <a:rPr lang="en-ZA" sz="2800" dirty="0" err="1">
                          <a:effectLst/>
                        </a:rPr>
                        <a:t>Massecuite</a:t>
                      </a:r>
                      <a:r>
                        <a:rPr lang="en-ZA" sz="2800" dirty="0">
                          <a:effectLst/>
                        </a:rPr>
                        <a:t> brix</a:t>
                      </a:r>
                      <a:endParaRPr lang="en-US" sz="2800" dirty="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dirty="0">
                          <a:effectLst/>
                        </a:rPr>
                        <a:t>low</a:t>
                      </a:r>
                      <a:endParaRPr lang="en-US" sz="2800" dirty="0">
                        <a:effectLst/>
                        <a:latin typeface="Calibri"/>
                        <a:ea typeface="Calibri"/>
                        <a:cs typeface="Times New Roman"/>
                      </a:endParaRPr>
                    </a:p>
                  </a:txBody>
                  <a:tcPr marL="68580" marR="68580" marT="0" marB="0" anchor="ctr"/>
                </a:tc>
              </a:tr>
              <a:tr h="520058">
                <a:tc>
                  <a:txBody>
                    <a:bodyPr/>
                    <a:lstStyle/>
                    <a:p>
                      <a:pPr algn="ctr">
                        <a:spcBef>
                          <a:spcPts val="300"/>
                        </a:spcBef>
                        <a:spcAft>
                          <a:spcPts val="300"/>
                        </a:spcAft>
                      </a:pPr>
                      <a:r>
                        <a:rPr lang="en-ZA" sz="2800">
                          <a:effectLst/>
                        </a:rPr>
                        <a:t>Less</a:t>
                      </a:r>
                      <a:endParaRPr lang="en-US" sz="280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dirty="0">
                          <a:effectLst/>
                        </a:rPr>
                        <a:t>‘B’ Molasses</a:t>
                      </a:r>
                      <a:endParaRPr lang="en-US" sz="2800" dirty="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dirty="0">
                          <a:effectLst/>
                        </a:rPr>
                        <a:t>more</a:t>
                      </a:r>
                      <a:endParaRPr lang="en-US" sz="2800" dirty="0">
                        <a:effectLst/>
                        <a:latin typeface="Calibri"/>
                        <a:ea typeface="Calibri"/>
                        <a:cs typeface="Times New Roman"/>
                      </a:endParaRPr>
                    </a:p>
                  </a:txBody>
                  <a:tcPr marL="68580" marR="68580" marT="0" marB="0" anchor="ctr"/>
                </a:tc>
              </a:tr>
              <a:tr h="520058">
                <a:tc>
                  <a:txBody>
                    <a:bodyPr/>
                    <a:lstStyle/>
                    <a:p>
                      <a:pPr algn="ctr">
                        <a:spcBef>
                          <a:spcPts val="300"/>
                        </a:spcBef>
                        <a:spcAft>
                          <a:spcPts val="300"/>
                        </a:spcAft>
                      </a:pPr>
                      <a:r>
                        <a:rPr lang="en-ZA" sz="2800">
                          <a:effectLst/>
                        </a:rPr>
                        <a:t>Less</a:t>
                      </a:r>
                      <a:endParaRPr lang="en-US" sz="280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a:effectLst/>
                        </a:rPr>
                        <a:t>‘C’ Massecuite</a:t>
                      </a:r>
                      <a:endParaRPr lang="en-US" sz="280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dirty="0">
                          <a:effectLst/>
                        </a:rPr>
                        <a:t>more</a:t>
                      </a:r>
                      <a:endParaRPr lang="en-US" sz="2800" dirty="0">
                        <a:effectLst/>
                        <a:latin typeface="Calibri"/>
                        <a:ea typeface="Calibri"/>
                        <a:cs typeface="Times New Roman"/>
                      </a:endParaRPr>
                    </a:p>
                  </a:txBody>
                  <a:tcPr marL="68580" marR="68580" marT="0" marB="0" anchor="ctr"/>
                </a:tc>
              </a:tr>
              <a:tr h="520058">
                <a:tc>
                  <a:txBody>
                    <a:bodyPr/>
                    <a:lstStyle/>
                    <a:p>
                      <a:pPr algn="ctr">
                        <a:spcBef>
                          <a:spcPts val="300"/>
                        </a:spcBef>
                        <a:spcAft>
                          <a:spcPts val="300"/>
                        </a:spcAft>
                      </a:pPr>
                      <a:r>
                        <a:rPr lang="en-ZA" sz="2800">
                          <a:effectLst/>
                        </a:rPr>
                        <a:t>High</a:t>
                      </a:r>
                      <a:endParaRPr lang="en-US" sz="280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a:effectLst/>
                        </a:rPr>
                        <a:t>‘C’ Massecuite brix</a:t>
                      </a:r>
                      <a:endParaRPr lang="en-US" sz="280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dirty="0">
                          <a:effectLst/>
                        </a:rPr>
                        <a:t>low</a:t>
                      </a:r>
                      <a:endParaRPr lang="en-US" sz="2800" dirty="0">
                        <a:effectLst/>
                        <a:latin typeface="Calibri"/>
                        <a:ea typeface="Calibri"/>
                        <a:cs typeface="Times New Roman"/>
                      </a:endParaRPr>
                    </a:p>
                  </a:txBody>
                  <a:tcPr marL="68580" marR="68580" marT="0" marB="0" anchor="ctr"/>
                </a:tc>
              </a:tr>
              <a:tr h="520058">
                <a:tc>
                  <a:txBody>
                    <a:bodyPr/>
                    <a:lstStyle/>
                    <a:p>
                      <a:pPr algn="ctr">
                        <a:spcBef>
                          <a:spcPts val="300"/>
                        </a:spcBef>
                        <a:spcAft>
                          <a:spcPts val="300"/>
                        </a:spcAft>
                      </a:pPr>
                      <a:r>
                        <a:rPr lang="en-ZA" sz="2800">
                          <a:effectLst/>
                        </a:rPr>
                        <a:t>Less</a:t>
                      </a:r>
                      <a:endParaRPr lang="en-US" sz="280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a:effectLst/>
                        </a:rPr>
                        <a:t>‘C’ Molasses</a:t>
                      </a:r>
                      <a:endParaRPr lang="en-US" sz="280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dirty="0">
                          <a:effectLst/>
                        </a:rPr>
                        <a:t>more</a:t>
                      </a:r>
                      <a:endParaRPr lang="en-US" sz="2800" dirty="0">
                        <a:effectLst/>
                        <a:latin typeface="Calibri"/>
                        <a:ea typeface="Calibri"/>
                        <a:cs typeface="Times New Roman"/>
                      </a:endParaRPr>
                    </a:p>
                  </a:txBody>
                  <a:tcPr marL="68580" marR="68580" marT="0" marB="0" anchor="ctr"/>
                </a:tc>
              </a:tr>
              <a:tr h="520058">
                <a:tc>
                  <a:txBody>
                    <a:bodyPr/>
                    <a:lstStyle/>
                    <a:p>
                      <a:pPr algn="ctr">
                        <a:spcBef>
                          <a:spcPts val="300"/>
                        </a:spcBef>
                        <a:spcAft>
                          <a:spcPts val="300"/>
                        </a:spcAft>
                      </a:pPr>
                      <a:r>
                        <a:rPr lang="en-ZA" sz="2800">
                          <a:effectLst/>
                        </a:rPr>
                        <a:t>Good</a:t>
                      </a:r>
                      <a:endParaRPr lang="en-US" sz="280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a:effectLst/>
                        </a:rPr>
                        <a:t>Exhaustion</a:t>
                      </a:r>
                      <a:endParaRPr lang="en-US" sz="2800">
                        <a:effectLst/>
                        <a:latin typeface="Calibri"/>
                        <a:ea typeface="Calibri"/>
                        <a:cs typeface="Times New Roman"/>
                      </a:endParaRPr>
                    </a:p>
                  </a:txBody>
                  <a:tcPr marL="68580" marR="68580" marT="0" marB="0" anchor="ctr"/>
                </a:tc>
                <a:tc>
                  <a:txBody>
                    <a:bodyPr/>
                    <a:lstStyle/>
                    <a:p>
                      <a:pPr algn="ctr">
                        <a:spcBef>
                          <a:spcPts val="300"/>
                        </a:spcBef>
                        <a:spcAft>
                          <a:spcPts val="300"/>
                        </a:spcAft>
                      </a:pPr>
                      <a:r>
                        <a:rPr lang="en-ZA" sz="2800" dirty="0">
                          <a:effectLst/>
                        </a:rPr>
                        <a:t>bad</a:t>
                      </a:r>
                      <a:endParaRPr lang="en-US" sz="28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851254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The Aims of Pan Boiling</a:t>
            </a:r>
            <a:endParaRPr lang="en-ZA" sz="48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rmAutofit fontScale="85000" lnSpcReduction="20000"/>
          </a:bodyPr>
          <a:lstStyle/>
          <a:p>
            <a:pPr lvl="0"/>
            <a:r>
              <a:rPr lang="en-US" b="1" dirty="0"/>
              <a:t>Quality</a:t>
            </a:r>
            <a:endParaRPr lang="en-US" dirty="0"/>
          </a:p>
          <a:p>
            <a:pPr lvl="1"/>
            <a:r>
              <a:rPr lang="en-US" dirty="0"/>
              <a:t>To produce sugar </a:t>
            </a:r>
            <a:r>
              <a:rPr lang="en-US" dirty="0" smtClean="0"/>
              <a:t>of: </a:t>
            </a:r>
          </a:p>
          <a:p>
            <a:pPr lvl="2"/>
            <a:r>
              <a:rPr lang="en-US" dirty="0" smtClean="0"/>
              <a:t>high </a:t>
            </a:r>
            <a:r>
              <a:rPr lang="en-US" dirty="0"/>
              <a:t>purity, </a:t>
            </a:r>
            <a:endParaRPr lang="en-US" dirty="0" smtClean="0"/>
          </a:p>
          <a:p>
            <a:pPr lvl="2"/>
            <a:r>
              <a:rPr lang="en-US" dirty="0" smtClean="0"/>
              <a:t>low </a:t>
            </a:r>
            <a:r>
              <a:rPr lang="en-ZA" dirty="0"/>
              <a:t>colour</a:t>
            </a:r>
            <a:r>
              <a:rPr lang="en-US" dirty="0"/>
              <a:t> and </a:t>
            </a:r>
            <a:endParaRPr lang="en-US" dirty="0" smtClean="0"/>
          </a:p>
          <a:p>
            <a:pPr lvl="2"/>
            <a:r>
              <a:rPr lang="en-US" dirty="0" smtClean="0"/>
              <a:t>uniform </a:t>
            </a:r>
            <a:r>
              <a:rPr lang="en-US" dirty="0"/>
              <a:t>crystal size</a:t>
            </a:r>
          </a:p>
          <a:p>
            <a:pPr lvl="0"/>
            <a:r>
              <a:rPr lang="en-US" b="1" dirty="0"/>
              <a:t>Minimize losses</a:t>
            </a:r>
            <a:endParaRPr lang="en-US" dirty="0"/>
          </a:p>
          <a:p>
            <a:pPr lvl="1"/>
            <a:r>
              <a:rPr lang="en-US" dirty="0"/>
              <a:t>The aim is to recover the maximum amount of sugar at the desired quality. </a:t>
            </a:r>
            <a:endParaRPr lang="en-US" dirty="0" smtClean="0"/>
          </a:p>
          <a:p>
            <a:pPr lvl="1"/>
            <a:r>
              <a:rPr lang="en-US" dirty="0" smtClean="0"/>
              <a:t>To </a:t>
            </a:r>
            <a:r>
              <a:rPr lang="en-US" dirty="0"/>
              <a:t>do this, maximum exhaustion be achieve in each boiling. </a:t>
            </a:r>
            <a:endParaRPr lang="en-US" dirty="0" smtClean="0"/>
          </a:p>
          <a:p>
            <a:pPr lvl="1"/>
            <a:r>
              <a:rPr lang="en-US" dirty="0" smtClean="0"/>
              <a:t>By </a:t>
            </a:r>
            <a:r>
              <a:rPr lang="en-US" dirty="0"/>
              <a:t>doing this the quantity of </a:t>
            </a:r>
            <a:r>
              <a:rPr lang="en-US" dirty="0" err="1"/>
              <a:t>massecuite</a:t>
            </a:r>
            <a:r>
              <a:rPr lang="en-US" dirty="0"/>
              <a:t> boiled will be </a:t>
            </a:r>
            <a:r>
              <a:rPr lang="en-ZA" dirty="0"/>
              <a:t>minimised</a:t>
            </a:r>
            <a:r>
              <a:rPr lang="en-US" dirty="0"/>
              <a:t>. </a:t>
            </a:r>
            <a:endParaRPr lang="en-US" dirty="0" smtClean="0"/>
          </a:p>
          <a:p>
            <a:pPr lvl="1"/>
            <a:r>
              <a:rPr lang="en-US" dirty="0" smtClean="0"/>
              <a:t>This </a:t>
            </a:r>
            <a:r>
              <a:rPr lang="en-US" dirty="0"/>
              <a:t>is turn will minimize the quantity of steam used and further, will help to reduce the losses which take place in pan </a:t>
            </a:r>
            <a:r>
              <a:rPr lang="en-US" dirty="0" err="1" smtClean="0"/>
              <a:t>boilings</a:t>
            </a:r>
            <a:r>
              <a:rPr lang="en-US" dirty="0" smtClean="0"/>
              <a:t>.</a:t>
            </a:r>
            <a:endParaRPr lang="en-US" dirty="0"/>
          </a:p>
        </p:txBody>
      </p:sp>
    </p:spTree>
    <p:extLst>
      <p:ext uri="{BB962C8B-B14F-4D97-AF65-F5344CB8AC3E}">
        <p14:creationId xmlns:p14="http://schemas.microsoft.com/office/powerpoint/2010/main" val="20123763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3-Massecuite Boiling System</a:t>
            </a:r>
            <a:endParaRPr lang="en-ZA" sz="48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556792"/>
            <a:ext cx="3998087" cy="515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0861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3-Massecuite Boiling System (cont.)</a:t>
            </a:r>
            <a:endParaRPr lang="en-ZA" sz="4800" dirty="0"/>
          </a:p>
        </p:txBody>
      </p:sp>
      <p:sp>
        <p:nvSpPr>
          <p:cNvPr id="9" name="Content Placeholder 2"/>
          <p:cNvSpPr>
            <a:spLocks noGrp="1"/>
          </p:cNvSpPr>
          <p:nvPr>
            <p:ph idx="1"/>
          </p:nvPr>
        </p:nvSpPr>
        <p:spPr>
          <a:xfrm>
            <a:off x="251520" y="1600200"/>
            <a:ext cx="8640960" cy="4997152"/>
          </a:xfrm>
          <a:solidFill>
            <a:schemeClr val="bg1">
              <a:lumMod val="95000"/>
              <a:alpha val="75000"/>
            </a:schemeClr>
          </a:solidFill>
          <a:scene3d>
            <a:camera prst="orthographicFront"/>
            <a:lightRig rig="threePt" dir="t"/>
          </a:scene3d>
          <a:sp3d>
            <a:bevelT/>
          </a:sp3d>
        </p:spPr>
        <p:txBody>
          <a:bodyPr>
            <a:normAutofit fontScale="92500" lnSpcReduction="20000"/>
          </a:bodyPr>
          <a:lstStyle/>
          <a:p>
            <a:r>
              <a:rPr lang="en-US" dirty="0"/>
              <a:t>When syrup is boiled in a pan to produce a </a:t>
            </a:r>
            <a:r>
              <a:rPr lang="en-US" dirty="0" err="1"/>
              <a:t>massecuite</a:t>
            </a:r>
            <a:r>
              <a:rPr lang="en-US" dirty="0"/>
              <a:t> the crystals are separated from the mother liquor in a centrifugal to give A-sugar and A-molasses. </a:t>
            </a:r>
            <a:endParaRPr lang="en-US" dirty="0" smtClean="0"/>
          </a:p>
          <a:p>
            <a:r>
              <a:rPr lang="en-US" dirty="0" smtClean="0"/>
              <a:t>The </a:t>
            </a:r>
            <a:r>
              <a:rPr lang="en-US" dirty="0"/>
              <a:t>A molasses still contains sugar in solution which can be </a:t>
            </a:r>
            <a:r>
              <a:rPr lang="en-US" dirty="0" err="1" smtClean="0"/>
              <a:t>crystallised</a:t>
            </a:r>
            <a:r>
              <a:rPr lang="en-US" dirty="0" smtClean="0"/>
              <a:t>.</a:t>
            </a:r>
          </a:p>
          <a:p>
            <a:r>
              <a:rPr lang="en-US" dirty="0" smtClean="0"/>
              <a:t>Consequently </a:t>
            </a:r>
            <a:r>
              <a:rPr lang="en-US" dirty="0"/>
              <a:t>a second boiling is made and the products from centrifuging this B-</a:t>
            </a:r>
            <a:r>
              <a:rPr lang="en-US" dirty="0" err="1"/>
              <a:t>massecuite</a:t>
            </a:r>
            <a:r>
              <a:rPr lang="en-US" dirty="0"/>
              <a:t> are B-sugar and B-molasses. </a:t>
            </a:r>
            <a:endParaRPr lang="en-US" dirty="0" smtClean="0"/>
          </a:p>
          <a:p>
            <a:r>
              <a:rPr lang="en-US" dirty="0" smtClean="0"/>
              <a:t>In </a:t>
            </a:r>
            <a:r>
              <a:rPr lang="en-US" dirty="0"/>
              <a:t>the same way B-molasses can be boiled in C-pans to give C-sugar and C-molasses (final molasses</a:t>
            </a:r>
            <a:r>
              <a:rPr lang="en-US" dirty="0" smtClean="0"/>
              <a:t>).</a:t>
            </a:r>
          </a:p>
          <a:p>
            <a:r>
              <a:rPr lang="en-US" dirty="0" smtClean="0"/>
              <a:t>This </a:t>
            </a:r>
            <a:r>
              <a:rPr lang="en-US" dirty="0"/>
              <a:t>is called the 3-massecuite boiling system.</a:t>
            </a:r>
          </a:p>
        </p:txBody>
      </p:sp>
    </p:spTree>
    <p:extLst>
      <p:ext uri="{BB962C8B-B14F-4D97-AF65-F5344CB8AC3E}">
        <p14:creationId xmlns:p14="http://schemas.microsoft.com/office/powerpoint/2010/main" val="508692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3-Massecuite Boiling </a:t>
            </a:r>
            <a:r>
              <a:rPr lang="en-ZA" sz="4800" dirty="0" smtClean="0"/>
              <a:t>System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70000" lnSpcReduction="20000"/>
          </a:bodyPr>
          <a:lstStyle/>
          <a:p>
            <a:r>
              <a:rPr lang="en-US" dirty="0"/>
              <a:t>The quality of the sugar produced decreases from A- to B- to C-sugar. </a:t>
            </a:r>
            <a:endParaRPr lang="en-US" dirty="0" smtClean="0"/>
          </a:p>
          <a:p>
            <a:r>
              <a:rPr lang="en-US" dirty="0" smtClean="0"/>
              <a:t>The </a:t>
            </a:r>
            <a:r>
              <a:rPr lang="en-US" dirty="0"/>
              <a:t>quality of the B- and C-sugar can be increased appreciably by dissolving the sugar in water and </a:t>
            </a:r>
            <a:r>
              <a:rPr lang="en-US" dirty="0" err="1"/>
              <a:t>recrystallising</a:t>
            </a:r>
            <a:r>
              <a:rPr lang="en-US" dirty="0"/>
              <a:t> it. </a:t>
            </a:r>
            <a:endParaRPr lang="en-US" dirty="0" smtClean="0"/>
          </a:p>
          <a:p>
            <a:r>
              <a:rPr lang="en-US" dirty="0" smtClean="0"/>
              <a:t>The </a:t>
            </a:r>
            <a:r>
              <a:rPr lang="en-US" dirty="0"/>
              <a:t>B- and C-sugars are dissolved in the same tank (</a:t>
            </a:r>
            <a:r>
              <a:rPr lang="en-US" dirty="0" err="1"/>
              <a:t>remelter</a:t>
            </a:r>
            <a:r>
              <a:rPr lang="en-US" dirty="0"/>
              <a:t>) and added to the syrup so that only a single grade of sugar is produced by the factors. </a:t>
            </a:r>
            <a:endParaRPr lang="en-US" dirty="0" smtClean="0"/>
          </a:p>
          <a:p>
            <a:r>
              <a:rPr lang="en-US" dirty="0" smtClean="0"/>
              <a:t>The </a:t>
            </a:r>
            <a:r>
              <a:rPr lang="en-US" dirty="0"/>
              <a:t>practice of dissolving sugar in water in a factory is often called melting though it is actually dissolving a solute (sugar) in a solvent (water). </a:t>
            </a:r>
            <a:endParaRPr lang="en-US" dirty="0" smtClean="0"/>
          </a:p>
          <a:p>
            <a:r>
              <a:rPr lang="en-US" dirty="0" smtClean="0"/>
              <a:t>Most </a:t>
            </a:r>
            <a:r>
              <a:rPr lang="en-US" dirty="0"/>
              <a:t>South African sugar factories practice a partial </a:t>
            </a:r>
            <a:r>
              <a:rPr lang="en-US" dirty="0" err="1"/>
              <a:t>remelt</a:t>
            </a:r>
            <a:r>
              <a:rPr lang="en-US" dirty="0"/>
              <a:t> system in which all the C-sugar is melted but part of the B-sugar is used as footing (starting material/seed) for A-pans and only surplus B-sugar is melted. </a:t>
            </a:r>
            <a:endParaRPr lang="en-US" dirty="0" smtClean="0"/>
          </a:p>
          <a:p>
            <a:r>
              <a:rPr lang="en-US" dirty="0" smtClean="0"/>
              <a:t>It </a:t>
            </a:r>
            <a:r>
              <a:rPr lang="en-US" dirty="0"/>
              <a:t>must be noted that the cost of the recrystallization of B-or C-sugar is appreciable in terms of energy (steam) and extra equipment viz. </a:t>
            </a:r>
            <a:r>
              <a:rPr lang="en-US" dirty="0" err="1"/>
              <a:t>remelter</a:t>
            </a:r>
            <a:r>
              <a:rPr lang="en-US" dirty="0"/>
              <a:t> and pumps, pans and </a:t>
            </a:r>
            <a:r>
              <a:rPr lang="en-US" dirty="0" err="1"/>
              <a:t>centrifugals</a:t>
            </a:r>
            <a:r>
              <a:rPr lang="en-US" dirty="0"/>
              <a:t>.</a:t>
            </a:r>
          </a:p>
        </p:txBody>
      </p:sp>
    </p:spTree>
    <p:extLst>
      <p:ext uri="{BB962C8B-B14F-4D97-AF65-F5344CB8AC3E}">
        <p14:creationId xmlns:p14="http://schemas.microsoft.com/office/powerpoint/2010/main" val="12117244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3-Massecuite Boiling System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85000" lnSpcReduction="20000"/>
          </a:bodyPr>
          <a:lstStyle/>
          <a:p>
            <a:r>
              <a:rPr lang="en-US" sz="2800" dirty="0"/>
              <a:t>In order to use B-sugar as footing for A-</a:t>
            </a:r>
            <a:r>
              <a:rPr lang="en-US" sz="2800" dirty="0" err="1"/>
              <a:t>boilings</a:t>
            </a:r>
            <a:r>
              <a:rPr lang="en-US" sz="2800" dirty="0"/>
              <a:t>, sugar from the B-</a:t>
            </a:r>
            <a:r>
              <a:rPr lang="en-US" sz="2800" dirty="0" err="1"/>
              <a:t>centrifugals</a:t>
            </a:r>
            <a:r>
              <a:rPr lang="en-US" sz="2800" dirty="0"/>
              <a:t> is mixed with a little water to make a mixture of crystals and mother liquor called B-magma. </a:t>
            </a:r>
            <a:endParaRPr lang="en-US" sz="2800" dirty="0" smtClean="0"/>
          </a:p>
          <a:p>
            <a:r>
              <a:rPr lang="en-US" sz="2800" dirty="0" smtClean="0"/>
              <a:t>This </a:t>
            </a:r>
            <a:r>
              <a:rPr lang="en-US" sz="2800" dirty="0"/>
              <a:t>mixing in the magma mixer removes the molasses film around the B-sugar crystals. </a:t>
            </a:r>
            <a:endParaRPr lang="en-US" sz="2800" dirty="0" smtClean="0"/>
          </a:p>
          <a:p>
            <a:r>
              <a:rPr lang="en-US" sz="2800" dirty="0" smtClean="0"/>
              <a:t>Of </a:t>
            </a:r>
            <a:r>
              <a:rPr lang="en-US" sz="2800" dirty="0"/>
              <a:t>course some crystal will be dissolved in making the magma. </a:t>
            </a:r>
            <a:endParaRPr lang="en-US" sz="2800" dirty="0" smtClean="0"/>
          </a:p>
          <a:p>
            <a:r>
              <a:rPr lang="en-US" sz="2800" dirty="0" smtClean="0"/>
              <a:t>The </a:t>
            </a:r>
            <a:r>
              <a:rPr lang="en-US" sz="2800" dirty="0"/>
              <a:t>magma is pumped to a stirred tank on the pan floor (the magma receiver) and, when required, drawn by vacuum into an A-pan so that the top tube plate of the </a:t>
            </a:r>
            <a:r>
              <a:rPr lang="en-US" sz="2800" dirty="0" err="1"/>
              <a:t>calandria</a:t>
            </a:r>
            <a:r>
              <a:rPr lang="en-US" sz="2800" dirty="0"/>
              <a:t> is covered. </a:t>
            </a:r>
            <a:endParaRPr lang="en-US" sz="2800" dirty="0" smtClean="0"/>
          </a:p>
          <a:p>
            <a:r>
              <a:rPr lang="en-US" sz="2800" dirty="0" smtClean="0"/>
              <a:t>Boiling </a:t>
            </a:r>
            <a:r>
              <a:rPr lang="en-US" sz="2800" dirty="0"/>
              <a:t>of the pan is started and fed with syrup. </a:t>
            </a:r>
            <a:endParaRPr lang="en-US" sz="2800" dirty="0" smtClean="0"/>
          </a:p>
          <a:p>
            <a:r>
              <a:rPr lang="en-US" sz="2800" dirty="0" smtClean="0"/>
              <a:t>The </a:t>
            </a:r>
            <a:r>
              <a:rPr lang="en-US" sz="2800" dirty="0"/>
              <a:t>resulting sugar crystals consist of a nucleus of B-sugar surrounded by a layer of A-crystal. </a:t>
            </a:r>
            <a:endParaRPr lang="en-US" sz="2800" dirty="0" smtClean="0"/>
          </a:p>
          <a:p>
            <a:r>
              <a:rPr lang="en-US" sz="2800" dirty="0" smtClean="0"/>
              <a:t>Magma </a:t>
            </a:r>
            <a:r>
              <a:rPr lang="en-US" sz="2800" dirty="0"/>
              <a:t>footing thus starts the A-boiling with relatively large (100 to 200 µm) B-sugar crystals.</a:t>
            </a:r>
          </a:p>
        </p:txBody>
      </p:sp>
    </p:spTree>
    <p:extLst>
      <p:ext uri="{BB962C8B-B14F-4D97-AF65-F5344CB8AC3E}">
        <p14:creationId xmlns:p14="http://schemas.microsoft.com/office/powerpoint/2010/main" val="31725235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3-Massecuite Boiling System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800" dirty="0"/>
              <a:t>After the B-magma footing has been “pulled” into the pan to cover the </a:t>
            </a:r>
            <a:r>
              <a:rPr lang="en-US" sz="2800" dirty="0" err="1"/>
              <a:t>calandria</a:t>
            </a:r>
            <a:r>
              <a:rPr lang="en-US" sz="2800" dirty="0"/>
              <a:t>, the magma is washed with water to dissolve the smaller crystals. </a:t>
            </a:r>
            <a:endParaRPr lang="en-US" sz="2800" dirty="0" smtClean="0"/>
          </a:p>
          <a:p>
            <a:r>
              <a:rPr lang="en-US" sz="2800" dirty="0" smtClean="0"/>
              <a:t>This </a:t>
            </a:r>
            <a:r>
              <a:rPr lang="en-US" sz="2800" dirty="0"/>
              <a:t>method of creating uniform crystals is successful because the dissolution rate of small sucrose crystals is greater than that of larger sucrose crystals. </a:t>
            </a:r>
            <a:endParaRPr lang="en-US" sz="2800" dirty="0" smtClean="0"/>
          </a:p>
          <a:p>
            <a:r>
              <a:rPr lang="en-US" sz="2800" dirty="0" smtClean="0"/>
              <a:t>In </a:t>
            </a:r>
            <a:r>
              <a:rPr lang="en-US" sz="2800" dirty="0"/>
              <a:t>addition, broken sucrose crystals grow on their broken surfaces (faces) so that broken crystals “repair” themselves. </a:t>
            </a:r>
            <a:endParaRPr lang="en-US" sz="2800" dirty="0" smtClean="0"/>
          </a:p>
          <a:p>
            <a:r>
              <a:rPr lang="en-US" sz="2800" dirty="0" smtClean="0"/>
              <a:t>The </a:t>
            </a:r>
            <a:r>
              <a:rPr lang="en-US" sz="2800" dirty="0"/>
              <a:t>results are crystals of similar size and uniform shape.</a:t>
            </a:r>
          </a:p>
        </p:txBody>
      </p:sp>
    </p:spTree>
    <p:extLst>
      <p:ext uri="{BB962C8B-B14F-4D97-AF65-F5344CB8AC3E}">
        <p14:creationId xmlns:p14="http://schemas.microsoft.com/office/powerpoint/2010/main" val="13051120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883F3D944B9D242BC2B2B737E9F12DD" ma:contentTypeVersion="0" ma:contentTypeDescription="Create a new document." ma:contentTypeScope="" ma:versionID="ed1326efab41682ffb28ddec26180793">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D300E33-8A0C-4BD2-8B5E-5A6AE92E7433}"/>
</file>

<file path=customXml/itemProps2.xml><?xml version="1.0" encoding="utf-8"?>
<ds:datastoreItem xmlns:ds="http://schemas.openxmlformats.org/officeDocument/2006/customXml" ds:itemID="{B4FFF5BF-C0C2-48E8-8376-F21AA026E82D}"/>
</file>

<file path=customXml/itemProps3.xml><?xml version="1.0" encoding="utf-8"?>
<ds:datastoreItem xmlns:ds="http://schemas.openxmlformats.org/officeDocument/2006/customXml" ds:itemID="{78DEC23A-4791-4D00-8A24-9A9D61CD7A52}"/>
</file>

<file path=docProps/app.xml><?xml version="1.0" encoding="utf-8"?>
<Properties xmlns="http://schemas.openxmlformats.org/officeDocument/2006/extended-properties" xmlns:vt="http://schemas.openxmlformats.org/officeDocument/2006/docPropsVTypes">
  <Template/>
  <TotalTime>5785</TotalTime>
  <Words>2672</Words>
  <Application>Microsoft Office PowerPoint</Application>
  <PresentationFormat>On-screen Show (4:3)</PresentationFormat>
  <Paragraphs>284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Introduction</vt:lpstr>
      <vt:lpstr>Introduction (cont.)</vt:lpstr>
      <vt:lpstr>The Aims of Pan Boiling</vt:lpstr>
      <vt:lpstr>3-Massecuite Boiling System</vt:lpstr>
      <vt:lpstr>3-Massecuite Boiling System (cont.)</vt:lpstr>
      <vt:lpstr>3-Massecuite Boiling System (cont.)</vt:lpstr>
      <vt:lpstr>3-Massecuite Boiling System (cont.)</vt:lpstr>
      <vt:lpstr>3-Massecuite Boiling System (cont.)</vt:lpstr>
      <vt:lpstr>3-Massecuite Boiling System (cont.)</vt:lpstr>
      <vt:lpstr>3-Massecuite Boiling System (cont.)</vt:lpstr>
      <vt:lpstr>Summarisation of 3-Massecuite Boiling</vt:lpstr>
      <vt:lpstr>Summarisation of 3-Massecuite Boiling (cont.)</vt:lpstr>
      <vt:lpstr>Summarisation of 3-Massecuite Boiling (cont.)</vt:lpstr>
      <vt:lpstr>Special Circumstances</vt:lpstr>
      <vt:lpstr>Pan Flow Data</vt:lpstr>
      <vt:lpstr>Pan Flow Data (cont.)</vt:lpstr>
      <vt:lpstr>Crystal Size</vt:lpstr>
      <vt:lpstr>Crystal Size (cont.)</vt:lpstr>
      <vt:lpstr>Crystal Size (cont.)</vt:lpstr>
      <vt:lpstr>Types of Crystal</vt:lpstr>
      <vt:lpstr>Types of Crystal (cont.)</vt:lpstr>
      <vt:lpstr>Types of Crystal (cont.)</vt:lpstr>
      <vt:lpstr>Types of Crystal (cont.)</vt:lpstr>
      <vt:lpstr>Types of Crystal (cont.)</vt:lpstr>
      <vt:lpstr>Types of Crystal (cont.)</vt:lpstr>
      <vt:lpstr>Viscosity</vt:lpstr>
      <vt:lpstr>Viscosity (cont.)</vt:lpstr>
      <vt:lpstr>Massecuite Brix at Strike</vt:lpstr>
      <vt:lpstr>Massecuite Brix at Strike (cont.)</vt:lpstr>
      <vt:lpstr>Pan Floor Brix Balance</vt:lpstr>
      <vt:lpstr>Some Pan Floor Data</vt:lpstr>
      <vt:lpstr>Effect of Massecuite Brix on Quantity of Massecuite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287</cp:revision>
  <dcterms:created xsi:type="dcterms:W3CDTF">2016-11-15T07:03:29Z</dcterms:created>
  <dcterms:modified xsi:type="dcterms:W3CDTF">2019-05-05T13:10:01Z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0x010100D883F3D944B9D242BC2B2B737E9F12DD</vt:lpwstr>
  </property>
</Properties>
</file>