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49" r:id="rId4"/>
    <p:sldId id="550" r:id="rId5"/>
    <p:sldId id="554" r:id="rId6"/>
    <p:sldId id="54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75" autoAdjust="0"/>
    <p:restoredTop sz="94582" autoAdjust="0"/>
  </p:normalViewPr>
  <p:slideViewPr>
    <p:cSldViewPr>
      <p:cViewPr>
        <p:scale>
          <a:sx n="66" d="100"/>
          <a:sy n="66" d="100"/>
        </p:scale>
        <p:origin x="-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7: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PAN BOILING: KT </a:t>
            </a:r>
            <a:r>
              <a:rPr lang="en-US" sz="2800" dirty="0">
                <a:solidFill>
                  <a:srgbClr val="C0504D">
                    <a:lumMod val="75000"/>
                  </a:srgbClr>
                </a:solidFill>
              </a:rPr>
              <a:t>8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: MIXTURE CALCULATION</a:t>
            </a:r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5400" dirty="0" smtClean="0"/>
              <a:t>Introduction</a:t>
            </a:r>
            <a:endParaRPr lang="en-ZA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2600" dirty="0"/>
              <a:t>As mentioned previously a purity of about 72% is ideal for graining a pan. </a:t>
            </a:r>
            <a:endParaRPr lang="en-US" sz="2600" dirty="0" smtClean="0"/>
          </a:p>
          <a:p>
            <a:r>
              <a:rPr lang="en-US" sz="2600" dirty="0" smtClean="0"/>
              <a:t>When </a:t>
            </a:r>
            <a:r>
              <a:rPr lang="en-US" sz="2600" dirty="0"/>
              <a:t>it is desired to mix two liquors of different purities to obtain a mixture of given purity, the relative quantities need to be calculated using mixture calculations</a:t>
            </a:r>
            <a:r>
              <a:rPr lang="en-US" sz="2600" dirty="0" smtClean="0"/>
              <a:t>.</a:t>
            </a:r>
          </a:p>
          <a:p>
            <a:r>
              <a:rPr lang="en-US" sz="2600" dirty="0"/>
              <a:t>Consider the case where a feed of high purity is mixed with a feed of lower purity to give a mixture of a certain purity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653136"/>
            <a:ext cx="4763088" cy="1755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5400" dirty="0" smtClean="0"/>
              <a:t>Using Formulae</a:t>
            </a:r>
            <a:endParaRPr lang="en-ZA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following formulae apply:</a:t>
            </a:r>
          </a:p>
        </p:txBody>
      </p:sp>
      <p:pic>
        <p:nvPicPr>
          <p:cNvPr id="5" name="Picture 4" descr="C:\Users\Scientific Roets\Pictures\Formulae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62" t="18696" r="40221" b="56457"/>
          <a:stretch/>
        </p:blipFill>
        <p:spPr bwMode="auto">
          <a:xfrm>
            <a:off x="2555777" y="2204864"/>
            <a:ext cx="3974182" cy="16561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11976"/>
            <a:ext cx="3974182" cy="2252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29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Example: Using Formulae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dirty="0"/>
              <a:t>A molasses of purity 74% and B-molasses of purity 45% must be blended to prepare 100 tons of mixture at 72% purity. Find the amounts of each molasses required.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354" y="3789040"/>
            <a:ext cx="5518150" cy="270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23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Using the </a:t>
            </a:r>
            <a:r>
              <a:rPr lang="en-ZA" sz="4800" dirty="0" err="1" smtClean="0"/>
              <a:t>Cobenz</a:t>
            </a:r>
            <a:r>
              <a:rPr lang="en-ZA" sz="4800" dirty="0" smtClean="0"/>
              <a:t> Diagram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Cobenz</a:t>
            </a:r>
            <a:r>
              <a:rPr lang="en-US" dirty="0"/>
              <a:t> diagram conveniently summaries the calculation performed in 7.2 above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Thus</a:t>
            </a:r>
            <a:r>
              <a:rPr lang="en-US" dirty="0"/>
              <a:t>: D = C – B (D = higher grade feed relative quantity)</a:t>
            </a:r>
          </a:p>
          <a:p>
            <a:r>
              <a:rPr lang="en-US" dirty="0"/>
              <a:t>E = A - C (E = lower grade feed relative quantity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Picture 4" descr="C:\Users\Scientific Roets\Pictures\Cobenz 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" t="16974" r="11808" b="35794"/>
          <a:stretch/>
        </p:blipFill>
        <p:spPr bwMode="auto">
          <a:xfrm>
            <a:off x="2699792" y="2602674"/>
            <a:ext cx="3927127" cy="18579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08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Example: Using the </a:t>
            </a:r>
            <a:r>
              <a:rPr lang="en-ZA" sz="4100" dirty="0" err="1" smtClean="0"/>
              <a:t>Cobenz</a:t>
            </a:r>
            <a:r>
              <a:rPr lang="en-ZA" sz="4100" dirty="0" smtClean="0"/>
              <a:t> Diagram</a:t>
            </a:r>
            <a:endParaRPr lang="en-ZA" sz="41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2600" dirty="0"/>
              <a:t>A-molasses of purity 74% and B-molasses of purity 45% must be blended to prepare 100 tons of mixture at 72% purity. Find the amounts of each molasses required</a:t>
            </a:r>
            <a:r>
              <a:rPr lang="en-US" sz="2600" dirty="0" smtClean="0"/>
              <a:t>.</a:t>
            </a:r>
          </a:p>
          <a:p>
            <a:endParaRPr lang="en-US" sz="2600" dirty="0"/>
          </a:p>
          <a:p>
            <a:endParaRPr lang="en-US" sz="2600" dirty="0" smtClean="0"/>
          </a:p>
          <a:p>
            <a:endParaRPr lang="en-US" sz="2600" dirty="0"/>
          </a:p>
          <a:p>
            <a:endParaRPr lang="en-US" sz="2600" dirty="0" smtClean="0"/>
          </a:p>
          <a:p>
            <a:r>
              <a:rPr lang="en-US" sz="2600" dirty="0"/>
              <a:t>Instead of the mass of mixture that needs to be prepared we can use the volume of mixture that must be prepared. Using the </a:t>
            </a:r>
            <a:r>
              <a:rPr lang="en-US" sz="2600" dirty="0" err="1"/>
              <a:t>Cobenz</a:t>
            </a:r>
            <a:r>
              <a:rPr lang="en-US" sz="2600" dirty="0"/>
              <a:t> diagram we will determine the relative volumes of feed that must be combined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95076"/>
            <a:ext cx="3179564" cy="180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17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5D36DC-FEF0-49C4-93DE-AB060F506F6C}"/>
</file>

<file path=customXml/itemProps2.xml><?xml version="1.0" encoding="utf-8"?>
<ds:datastoreItem xmlns:ds="http://schemas.openxmlformats.org/officeDocument/2006/customXml" ds:itemID="{3986E48B-1FCC-4856-98E1-CF77DF77CF12}"/>
</file>

<file path=customXml/itemProps3.xml><?xml version="1.0" encoding="utf-8"?>
<ds:datastoreItem xmlns:ds="http://schemas.openxmlformats.org/officeDocument/2006/customXml" ds:itemID="{F6A0AB41-669C-4D75-B9DE-EFD6E431830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5914</TotalTime>
  <Words>257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Introduction</vt:lpstr>
      <vt:lpstr>Using Formulae</vt:lpstr>
      <vt:lpstr>Example: Using Formulae</vt:lpstr>
      <vt:lpstr>Using the Cobenz Diagram</vt:lpstr>
      <vt:lpstr>Example: Using the Cobenz Diagram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289</cp:revision>
  <dcterms:created xsi:type="dcterms:W3CDTF">2016-11-15T07:03:29Z</dcterms:created>
  <dcterms:modified xsi:type="dcterms:W3CDTF">2019-05-05T15:18:34Z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