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83" r:id="rId2"/>
    <p:sldId id="373" r:id="rId3"/>
    <p:sldId id="549" r:id="rId4"/>
    <p:sldId id="550" r:id="rId5"/>
    <p:sldId id="555" r:id="rId6"/>
    <p:sldId id="556" r:id="rId7"/>
    <p:sldId id="557" r:id="rId8"/>
    <p:sldId id="558" r:id="rId9"/>
    <p:sldId id="559" r:id="rId10"/>
    <p:sldId id="554" r:id="rId11"/>
    <p:sldId id="54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75" autoAdjust="0"/>
    <p:restoredTop sz="94582" autoAdjust="0"/>
  </p:normalViewPr>
  <p:slideViewPr>
    <p:cSldViewPr>
      <p:cViewPr>
        <p:scale>
          <a:sx n="66" d="100"/>
          <a:sy n="66" d="100"/>
        </p:scale>
        <p:origin x="-8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 userDrawn="1"/>
        </p:nvSpPr>
        <p:spPr>
          <a:xfrm>
            <a:off x="395536" y="476672"/>
            <a:ext cx="5544616" cy="1754326"/>
          </a:xfrm>
          <a:prstGeom prst="rect">
            <a:avLst/>
          </a:prstGeom>
          <a:solidFill>
            <a:schemeClr val="bg1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 smtClean="0">
                <a:solidFill>
                  <a:srgbClr val="C00000"/>
                </a:solidFill>
                <a:latin typeface="+mj-lt"/>
              </a:rPr>
              <a:t>NQF 5: OCCUPATIONAL CERTIFICATE: SUGAR PROCESSING CONTROLLER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5501695"/>
            <a:ext cx="2160240" cy="1334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9242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49108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58339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65831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34459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22875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2019/05/05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60080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2019/05/05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36660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2019/05/05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99279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77752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84622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3D3F1-B886-4AA3-90B5-F60263DF2F6E}" type="datetimeFigureOut">
              <a:rPr lang="en-ZA" smtClean="0"/>
              <a:t>2019/05/05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85008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1691680" y="2996952"/>
            <a:ext cx="7056784" cy="2232248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800" dirty="0" smtClean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en-US" sz="2800" dirty="0" smtClean="0">
                <a:solidFill>
                  <a:srgbClr val="C0504D">
                    <a:lumMod val="75000"/>
                  </a:srgbClr>
                </a:solidFill>
              </a:rPr>
              <a:t>KNOWLEDGE COMPONENT: MODULE 7: </a:t>
            </a:r>
          </a:p>
          <a:p>
            <a:pPr algn="ctr"/>
            <a:r>
              <a:rPr lang="en-US" sz="2800" dirty="0" smtClean="0">
                <a:solidFill>
                  <a:srgbClr val="C0504D">
                    <a:lumMod val="75000"/>
                  </a:srgbClr>
                </a:solidFill>
              </a:rPr>
              <a:t>PAN BOILING: KT </a:t>
            </a:r>
            <a:r>
              <a:rPr lang="en-US" sz="2800" dirty="0" smtClean="0">
                <a:solidFill>
                  <a:srgbClr val="C0504D">
                    <a:lumMod val="75000"/>
                  </a:srgbClr>
                </a:solidFill>
              </a:rPr>
              <a:t>9: CONTINUOUS PAN BOILING</a:t>
            </a:r>
            <a:endParaRPr lang="en-US" sz="2800" dirty="0" smtClean="0">
              <a:solidFill>
                <a:srgbClr val="C0504D">
                  <a:lumMod val="75000"/>
                </a:srgbClr>
              </a:solidFill>
            </a:endParaRPr>
          </a:p>
          <a:p>
            <a:endParaRPr lang="en-US" sz="2400" dirty="0" smtClean="0">
              <a:solidFill>
                <a:srgbClr val="C0504D">
                  <a:lumMod val="75000"/>
                </a:srgbClr>
              </a:solidFill>
            </a:endParaRPr>
          </a:p>
          <a:p>
            <a:endParaRPr lang="en-ZA" sz="2400" dirty="0">
              <a:solidFill>
                <a:srgbClr val="C0504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09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800" dirty="0"/>
              <a:t>Pan Control (cont.)</a:t>
            </a:r>
            <a:endParaRPr lang="en-ZA" sz="48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en-US" sz="2600" dirty="0"/>
              <a:t>The seed for a continuous pan is grown in a pan which is a batch pan using graining with slurry. </a:t>
            </a:r>
            <a:endParaRPr lang="en-US" sz="2600" dirty="0" smtClean="0"/>
          </a:p>
          <a:p>
            <a:r>
              <a:rPr lang="en-US" sz="2600" dirty="0" smtClean="0"/>
              <a:t>A </a:t>
            </a:r>
            <a:r>
              <a:rPr lang="en-US" sz="2600" dirty="0"/>
              <a:t>continuous pan is continuously fed with seed into its first compartment.</a:t>
            </a:r>
          </a:p>
        </p:txBody>
      </p:sp>
      <p:pic>
        <p:nvPicPr>
          <p:cNvPr id="6" name="Picture 5" descr="C:\Users\Scientific Roets\Pictures\conti pan 3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28" t="7713" r="13334" b="21495"/>
          <a:stretch/>
        </p:blipFill>
        <p:spPr bwMode="auto">
          <a:xfrm>
            <a:off x="2339752" y="3573016"/>
            <a:ext cx="4572104" cy="262167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50869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800" dirty="0"/>
              <a:t>Pan Control (cont.)</a:t>
            </a:r>
            <a:endParaRPr lang="en-ZA" sz="48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lnSpcReduction="10000"/>
          </a:bodyPr>
          <a:lstStyle/>
          <a:p>
            <a:r>
              <a:rPr lang="en-US" sz="2800" dirty="0"/>
              <a:t>An A-continuous pan is fed with B-magma. </a:t>
            </a:r>
            <a:endParaRPr lang="en-US" sz="2800" dirty="0" smtClean="0"/>
          </a:p>
          <a:p>
            <a:r>
              <a:rPr lang="en-US" sz="2800" dirty="0" smtClean="0"/>
              <a:t>Since </a:t>
            </a:r>
            <a:r>
              <a:rPr lang="en-US" sz="2800" dirty="0"/>
              <a:t>this seed contains some small crystals; the feed is washed in the first few compartments by adding water to dissolve these small crystals.</a:t>
            </a:r>
          </a:p>
          <a:p>
            <a:r>
              <a:rPr lang="en-US" sz="2800" dirty="0"/>
              <a:t>A major difference between batch and continuous pans is the difference in hydrostatic head of the </a:t>
            </a:r>
            <a:r>
              <a:rPr lang="en-US" sz="2800" dirty="0" err="1"/>
              <a:t>massecuite</a:t>
            </a:r>
            <a:r>
              <a:rPr lang="en-US" sz="2800" dirty="0"/>
              <a:t>. </a:t>
            </a:r>
            <a:endParaRPr lang="en-US" sz="2800" dirty="0" smtClean="0"/>
          </a:p>
          <a:p>
            <a:r>
              <a:rPr lang="en-US" sz="2800" dirty="0" smtClean="0"/>
              <a:t>In </a:t>
            </a:r>
            <a:r>
              <a:rPr lang="en-US" sz="2800" dirty="0"/>
              <a:t>a continuous pan the hydrostatic is small and remains constant. </a:t>
            </a:r>
            <a:endParaRPr lang="en-US" sz="2800" dirty="0" smtClean="0"/>
          </a:p>
          <a:p>
            <a:r>
              <a:rPr lang="en-US" sz="2800" dirty="0" smtClean="0"/>
              <a:t>The </a:t>
            </a:r>
            <a:r>
              <a:rPr lang="en-US" sz="2800" dirty="0"/>
              <a:t>difference in temperature between the top and bottom of the </a:t>
            </a:r>
            <a:r>
              <a:rPr lang="en-US" sz="2800" dirty="0" err="1"/>
              <a:t>massecuite</a:t>
            </a:r>
            <a:r>
              <a:rPr lang="en-US" sz="2800" dirty="0"/>
              <a:t> is thus small.</a:t>
            </a:r>
          </a:p>
        </p:txBody>
      </p:sp>
    </p:spTree>
    <p:extLst>
      <p:ext uri="{BB962C8B-B14F-4D97-AF65-F5344CB8AC3E}">
        <p14:creationId xmlns:p14="http://schemas.microsoft.com/office/powerpoint/2010/main" val="121172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3600" dirty="0"/>
              <a:t>C</a:t>
            </a:r>
            <a:r>
              <a:rPr lang="en-US" sz="3600" dirty="0" smtClean="0"/>
              <a:t>ontinuous pan design and basic operation</a:t>
            </a:r>
            <a:endParaRPr lang="en-US" sz="36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4320480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92500"/>
          </a:bodyPr>
          <a:lstStyle/>
          <a:p>
            <a:r>
              <a:rPr lang="en-US" sz="2800" dirty="0"/>
              <a:t>Continuous pans are divided into a number of cells/compartments (usually 12) that are separated from each other. </a:t>
            </a:r>
            <a:endParaRPr lang="en-US" sz="2800" dirty="0" smtClean="0"/>
          </a:p>
          <a:p>
            <a:r>
              <a:rPr lang="en-US" sz="2800" dirty="0" smtClean="0"/>
              <a:t>The </a:t>
            </a:r>
            <a:r>
              <a:rPr lang="en-US" sz="2800" dirty="0" err="1"/>
              <a:t>massecuite</a:t>
            </a:r>
            <a:r>
              <a:rPr lang="en-US" sz="2800" dirty="0"/>
              <a:t> in each compartment is heated by steam fed to a </a:t>
            </a:r>
            <a:r>
              <a:rPr lang="en-US" sz="2800" dirty="0" err="1"/>
              <a:t>calandria</a:t>
            </a:r>
            <a:r>
              <a:rPr lang="en-US" sz="2800" dirty="0"/>
              <a:t>. </a:t>
            </a:r>
            <a:endParaRPr lang="en-US" sz="2800" dirty="0" smtClean="0"/>
          </a:p>
          <a:p>
            <a:r>
              <a:rPr lang="en-US" sz="2800" dirty="0" smtClean="0"/>
              <a:t>The </a:t>
            </a:r>
            <a:r>
              <a:rPr lang="en-US" sz="2800" dirty="0"/>
              <a:t>large </a:t>
            </a:r>
            <a:r>
              <a:rPr lang="en-US" sz="2800" dirty="0" err="1"/>
              <a:t>calandria</a:t>
            </a:r>
            <a:r>
              <a:rPr lang="en-US" sz="2800" dirty="0"/>
              <a:t> stretches throughout the pan.</a:t>
            </a:r>
          </a:p>
          <a:p>
            <a:endParaRPr lang="en-US" sz="2600" dirty="0"/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653141"/>
            <a:ext cx="3740671" cy="2262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221088"/>
            <a:ext cx="3740400" cy="2138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007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600" dirty="0"/>
              <a:t>Continuous pan design and basic </a:t>
            </a:r>
            <a:r>
              <a:rPr lang="en-US" sz="3600" dirty="0" smtClean="0"/>
              <a:t>operation (cont.)</a:t>
            </a:r>
            <a:endParaRPr lang="en-ZA" sz="3600" dirty="0"/>
          </a:p>
        </p:txBody>
      </p:sp>
      <p:pic>
        <p:nvPicPr>
          <p:cNvPr id="7" name="Picture 6" descr="C:\Users\Scientific Roets\Pictures\Vacuum conn.jpg"/>
          <p:cNvPicPr/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621" t="2216"/>
          <a:stretch/>
        </p:blipFill>
        <p:spPr bwMode="auto">
          <a:xfrm>
            <a:off x="2627784" y="1556792"/>
            <a:ext cx="4032448" cy="504056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302937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90000"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800" dirty="0"/>
              <a:t>Continuous pan design and basic operation (cont.)</a:t>
            </a:r>
            <a:endParaRPr lang="en-ZA" sz="48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92500" lnSpcReduction="20000"/>
          </a:bodyPr>
          <a:lstStyle/>
          <a:p>
            <a:r>
              <a:rPr lang="en-US" dirty="0"/>
              <a:t>Seed </a:t>
            </a:r>
            <a:r>
              <a:rPr lang="en-US" dirty="0" err="1"/>
              <a:t>massecuite</a:t>
            </a:r>
            <a:r>
              <a:rPr lang="en-US" dirty="0"/>
              <a:t> is pumped into the first compartment of the continuous pan.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err="1"/>
              <a:t>massecuite</a:t>
            </a:r>
            <a:r>
              <a:rPr lang="en-US" dirty="0"/>
              <a:t> overflows from one compartment to the next via a weir.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flow of </a:t>
            </a:r>
            <a:r>
              <a:rPr lang="en-US" dirty="0" err="1"/>
              <a:t>massecuite</a:t>
            </a:r>
            <a:r>
              <a:rPr lang="en-US" dirty="0"/>
              <a:t> is driven by the flow of seed </a:t>
            </a:r>
            <a:r>
              <a:rPr lang="en-US" dirty="0" err="1"/>
              <a:t>massecuite</a:t>
            </a:r>
            <a:r>
              <a:rPr lang="en-US" dirty="0"/>
              <a:t> into the first compartment. </a:t>
            </a:r>
            <a:endParaRPr lang="en-US" dirty="0" smtClean="0"/>
          </a:p>
          <a:p>
            <a:r>
              <a:rPr lang="en-US" dirty="0" smtClean="0"/>
              <a:t>Each </a:t>
            </a:r>
            <a:r>
              <a:rPr lang="en-US" dirty="0"/>
              <a:t>compartment has a feed system to supply molasses (syrup in the case of a continuous A-pan), water or steam. </a:t>
            </a:r>
            <a:endParaRPr lang="en-US" dirty="0" smtClean="0"/>
          </a:p>
          <a:p>
            <a:r>
              <a:rPr lang="en-US" dirty="0" smtClean="0"/>
              <a:t>As </a:t>
            </a:r>
            <a:r>
              <a:rPr lang="en-US" dirty="0"/>
              <a:t>the </a:t>
            </a:r>
            <a:r>
              <a:rPr lang="en-US" dirty="0" err="1"/>
              <a:t>massecuite</a:t>
            </a:r>
            <a:r>
              <a:rPr lang="en-US" dirty="0"/>
              <a:t> flows towards the last compartment, crystals grow on the sucrose supplied in the feed.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1237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90000"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800" dirty="0"/>
              <a:t>Continuous pan design and basic operation (cont.)</a:t>
            </a:r>
            <a:endParaRPr lang="en-ZA" sz="48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92500"/>
          </a:bodyPr>
          <a:lstStyle/>
          <a:p>
            <a:r>
              <a:rPr lang="en-US" dirty="0" smtClean="0"/>
              <a:t>At </a:t>
            </a:r>
            <a:r>
              <a:rPr lang="en-US" dirty="0"/>
              <a:t>any point in time the </a:t>
            </a:r>
            <a:r>
              <a:rPr lang="en-US" dirty="0" err="1"/>
              <a:t>massecuite</a:t>
            </a:r>
            <a:r>
              <a:rPr lang="en-US" dirty="0"/>
              <a:t> in the different compartments is at different stages in its change from seed to fully developed </a:t>
            </a:r>
            <a:r>
              <a:rPr lang="en-US" dirty="0" err="1"/>
              <a:t>massecuite</a:t>
            </a:r>
            <a:r>
              <a:rPr lang="en-US" dirty="0"/>
              <a:t> at the discharge end. </a:t>
            </a:r>
            <a:endParaRPr lang="en-US" dirty="0" smtClean="0"/>
          </a:p>
          <a:p>
            <a:r>
              <a:rPr lang="en-US" dirty="0" smtClean="0"/>
              <a:t>As </a:t>
            </a:r>
            <a:r>
              <a:rPr lang="en-US" dirty="0"/>
              <a:t>the </a:t>
            </a:r>
            <a:r>
              <a:rPr lang="en-US" dirty="0" err="1"/>
              <a:t>massecuite</a:t>
            </a:r>
            <a:r>
              <a:rPr lang="en-US" dirty="0"/>
              <a:t> progresses each subsequent compartment is set at a higher brix to maintain the </a:t>
            </a:r>
            <a:r>
              <a:rPr lang="en-US" dirty="0" err="1"/>
              <a:t>massecuite</a:t>
            </a:r>
            <a:r>
              <a:rPr lang="en-US" dirty="0"/>
              <a:t> in the metastable zone.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brix in each compartment is usually measured using a conductivity probe and is automatically controlled by varying the feed to that compartment.</a:t>
            </a:r>
          </a:p>
        </p:txBody>
      </p:sp>
    </p:spTree>
    <p:extLst>
      <p:ext uri="{BB962C8B-B14F-4D97-AF65-F5344CB8AC3E}">
        <p14:creationId xmlns:p14="http://schemas.microsoft.com/office/powerpoint/2010/main" val="2225935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90000"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800" dirty="0"/>
              <a:t>Continuous pan design and basic operation (cont.)</a:t>
            </a:r>
            <a:endParaRPr lang="en-ZA" sz="48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en-US" dirty="0"/>
              <a:t>The following table and graph shows the brix profile for the different compartments of a continuous C-vacuum pan as measured by conductivity probes.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279550"/>
              </p:ext>
            </p:extLst>
          </p:nvPr>
        </p:nvGraphicFramePr>
        <p:xfrm>
          <a:off x="1835696" y="3717032"/>
          <a:ext cx="5349875" cy="2743200"/>
        </p:xfrm>
        <a:graphic>
          <a:graphicData uri="http://schemas.openxmlformats.org/drawingml/2006/table">
            <a:tbl>
              <a:tblPr firstRow="1" firstCol="1" bandRow="1">
                <a:tableStyleId>{306799F8-075E-4A3A-A7F6-7FBC6576F1A4}</a:tableStyleId>
              </a:tblPr>
              <a:tblGrid>
                <a:gridCol w="1749425"/>
                <a:gridCol w="1796415"/>
                <a:gridCol w="1804035"/>
              </a:tblGrid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ZA" sz="2000" dirty="0">
                          <a:effectLst/>
                        </a:rPr>
                        <a:t>Control compartments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ZA" sz="2000">
                          <a:effectLst/>
                        </a:rPr>
                        <a:t>Brix of massecuite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ZA" sz="2000">
                          <a:effectLst/>
                        </a:rPr>
                        <a:t>Conductivity set point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ZA" sz="2000" dirty="0">
                          <a:effectLst/>
                        </a:rPr>
                        <a:t>1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ZA" sz="2000" dirty="0">
                          <a:effectLst/>
                        </a:rPr>
                        <a:t>90.9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ZA" sz="2000">
                          <a:effectLst/>
                        </a:rPr>
                        <a:t>59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ZA" sz="2000">
                          <a:effectLst/>
                        </a:rPr>
                        <a:t>2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ZA" sz="2000">
                          <a:effectLst/>
                        </a:rPr>
                        <a:t>91.3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ZA" sz="2000">
                          <a:effectLst/>
                        </a:rPr>
                        <a:t>58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ZA" sz="2000">
                          <a:effectLst/>
                        </a:rPr>
                        <a:t>3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ZA" sz="2000" dirty="0">
                          <a:effectLst/>
                        </a:rPr>
                        <a:t>92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ZA" sz="2000">
                          <a:effectLst/>
                        </a:rPr>
                        <a:t>53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ZA" sz="2000">
                          <a:effectLst/>
                        </a:rPr>
                        <a:t>4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ZA" sz="2000">
                          <a:effectLst/>
                        </a:rPr>
                        <a:t>93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ZA" sz="2000" dirty="0">
                          <a:effectLst/>
                        </a:rPr>
                        <a:t>48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ZA" sz="2000">
                          <a:effectLst/>
                        </a:rPr>
                        <a:t>5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ZA" sz="2000">
                          <a:effectLst/>
                        </a:rPr>
                        <a:t>94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ZA" sz="2000" dirty="0">
                          <a:effectLst/>
                        </a:rPr>
                        <a:t>44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ZA" sz="2000">
                          <a:effectLst/>
                        </a:rPr>
                        <a:t>6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ZA" sz="2000">
                          <a:effectLst/>
                        </a:rPr>
                        <a:t>95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ZA" sz="2000">
                          <a:effectLst/>
                        </a:rPr>
                        <a:t>40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ZA" sz="2000">
                          <a:effectLst/>
                        </a:rPr>
                        <a:t>7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ZA" sz="2000">
                          <a:effectLst/>
                        </a:rPr>
                        <a:t>96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ZA" sz="2000" dirty="0">
                          <a:effectLst/>
                        </a:rPr>
                        <a:t>22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4234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90000"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800" dirty="0"/>
              <a:t>Continuous pan design and basic operation (cont.)</a:t>
            </a:r>
            <a:endParaRPr lang="en-ZA" sz="48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en-US" sz="2200" dirty="0"/>
              <a:t>The low conductivity in the last cell is due to the “</a:t>
            </a:r>
            <a:r>
              <a:rPr lang="en-US" sz="2200" dirty="0" err="1"/>
              <a:t>brixing</a:t>
            </a:r>
            <a:r>
              <a:rPr lang="en-US" sz="2200" dirty="0"/>
              <a:t> up” that is necessary before discharging the </a:t>
            </a:r>
            <a:r>
              <a:rPr lang="en-US" sz="2200" dirty="0" err="1"/>
              <a:t>massecuite</a:t>
            </a:r>
            <a:r>
              <a:rPr lang="en-US" sz="2200" dirty="0"/>
              <a:t> to </a:t>
            </a:r>
            <a:r>
              <a:rPr lang="en-US" sz="2200" dirty="0" err="1"/>
              <a:t>crystallisers</a:t>
            </a:r>
            <a:r>
              <a:rPr lang="en-US" sz="2200" dirty="0" smtClean="0"/>
              <a:t>.</a:t>
            </a:r>
          </a:p>
          <a:p>
            <a:pPr lvl="0"/>
            <a:r>
              <a:rPr lang="en-US" sz="2200" dirty="0"/>
              <a:t>In this case every second compartment is monitored for control purposes.</a:t>
            </a:r>
          </a:p>
          <a:p>
            <a:pPr lvl="0"/>
            <a:r>
              <a:rPr lang="en-US" sz="2200" dirty="0"/>
              <a:t>The brix curve above is based on a </a:t>
            </a:r>
            <a:r>
              <a:rPr lang="en-US" sz="2200" dirty="0" err="1"/>
              <a:t>massecuite</a:t>
            </a:r>
            <a:r>
              <a:rPr lang="en-US" sz="2200" dirty="0"/>
              <a:t> purity of 53%. </a:t>
            </a:r>
            <a:endParaRPr lang="en-US" sz="2200" dirty="0" smtClean="0"/>
          </a:p>
          <a:p>
            <a:pPr lvl="0"/>
            <a:r>
              <a:rPr lang="en-US" sz="2200" dirty="0" smtClean="0"/>
              <a:t>If </a:t>
            </a:r>
            <a:r>
              <a:rPr lang="en-US" sz="2200" dirty="0"/>
              <a:t>the purity decreases the </a:t>
            </a:r>
            <a:r>
              <a:rPr lang="en-US" sz="2200" dirty="0" err="1"/>
              <a:t>brixes</a:t>
            </a:r>
            <a:r>
              <a:rPr lang="en-US" sz="2200" dirty="0"/>
              <a:t> of each cell must be increased to maintain optimum boiling conditions and vice versa.</a:t>
            </a:r>
          </a:p>
          <a:p>
            <a:endParaRPr lang="en-US" sz="2000" dirty="0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293336"/>
            <a:ext cx="2626704" cy="21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293336"/>
            <a:ext cx="3045711" cy="21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1142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800" dirty="0" smtClean="0"/>
              <a:t>Pan Control</a:t>
            </a:r>
            <a:endParaRPr lang="en-ZA" sz="48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lvl="0"/>
            <a:r>
              <a:rPr lang="en-US" sz="2600" dirty="0"/>
              <a:t>Once a day, samples of the </a:t>
            </a:r>
            <a:r>
              <a:rPr lang="en-US" sz="2600" dirty="0" err="1"/>
              <a:t>massecuite</a:t>
            </a:r>
            <a:r>
              <a:rPr lang="en-US" sz="2600" dirty="0"/>
              <a:t> in the different control compartments are taken and sent to the laboratory for brix analysis. </a:t>
            </a:r>
            <a:endParaRPr lang="en-US" sz="2600" dirty="0" smtClean="0"/>
          </a:p>
          <a:p>
            <a:pPr lvl="0"/>
            <a:r>
              <a:rPr lang="en-US" sz="2600" dirty="0" smtClean="0"/>
              <a:t>The </a:t>
            </a:r>
            <a:r>
              <a:rPr lang="en-US" sz="2600" dirty="0"/>
              <a:t>results are plotted and compared with the target values.</a:t>
            </a:r>
          </a:p>
          <a:p>
            <a:r>
              <a:rPr lang="en-US" sz="2600" dirty="0"/>
              <a:t>If the brix of a particular cell is too low (i.e. the </a:t>
            </a:r>
            <a:r>
              <a:rPr lang="en-US" sz="2600" dirty="0" err="1"/>
              <a:t>massecuite</a:t>
            </a:r>
            <a:r>
              <a:rPr lang="en-US" sz="2600" dirty="0"/>
              <a:t> is ‘slack’), the conductivity set point of that cell is reduced so that the brix will increase. </a:t>
            </a:r>
            <a:endParaRPr lang="en-US" sz="2600" dirty="0" smtClean="0"/>
          </a:p>
          <a:p>
            <a:r>
              <a:rPr lang="en-US" sz="2600" dirty="0" smtClean="0"/>
              <a:t>If </a:t>
            </a:r>
            <a:r>
              <a:rPr lang="en-US" sz="2600" dirty="0"/>
              <a:t>the brix of a particular cell is too high (i.e. the </a:t>
            </a:r>
            <a:r>
              <a:rPr lang="en-US" sz="2600" dirty="0" err="1"/>
              <a:t>massecuite</a:t>
            </a:r>
            <a:r>
              <a:rPr lang="en-US" sz="2600" dirty="0"/>
              <a:t> is too ‘tight’), the conductivity set point of that cell is increased so that the brix will reduce</a:t>
            </a:r>
            <a:r>
              <a:rPr lang="en-US" sz="2600" dirty="0" smtClean="0"/>
              <a:t>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865584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800" dirty="0" smtClean="0"/>
              <a:t>Pan Control (cont.)</a:t>
            </a:r>
            <a:endParaRPr lang="en-ZA" sz="48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lvl="0"/>
            <a:r>
              <a:rPr lang="en-US" sz="2600" dirty="0" smtClean="0"/>
              <a:t>Each </a:t>
            </a:r>
            <a:r>
              <a:rPr lang="en-US" sz="2600" dirty="0"/>
              <a:t>cell is also regularly checked for its feel (slack/tight) and for the  presence of false grain.</a:t>
            </a:r>
          </a:p>
          <a:p>
            <a:r>
              <a:rPr lang="en-US" sz="2600" dirty="0"/>
              <a:t>If false grain has formed in a cell, the brix of the preceding cell is reduced by increasing its conductivity set point.</a:t>
            </a:r>
          </a:p>
          <a:p>
            <a:pPr lvl="0"/>
            <a:r>
              <a:rPr lang="en-US" sz="2600" dirty="0"/>
              <a:t>The crystal content of all cells must also be checked periodically. </a:t>
            </a:r>
            <a:endParaRPr lang="en-US" sz="2600" dirty="0" smtClean="0"/>
          </a:p>
          <a:p>
            <a:pPr lvl="0"/>
            <a:r>
              <a:rPr lang="en-US" sz="2600" dirty="0" smtClean="0"/>
              <a:t>The </a:t>
            </a:r>
            <a:r>
              <a:rPr lang="en-US" sz="2600" dirty="0"/>
              <a:t>crystal content must be kept between 30 - 33%.</a:t>
            </a:r>
          </a:p>
          <a:p>
            <a:r>
              <a:rPr lang="en-US" sz="2600" dirty="0"/>
              <a:t>If the crystal content is low, the rate that seed </a:t>
            </a:r>
            <a:r>
              <a:rPr lang="en-US" sz="2600" dirty="0" err="1"/>
              <a:t>massecuite</a:t>
            </a:r>
            <a:r>
              <a:rPr lang="en-US" sz="2600" dirty="0"/>
              <a:t> is fed to the first compartment must be increased and vice versa.</a:t>
            </a:r>
          </a:p>
        </p:txBody>
      </p:sp>
    </p:spTree>
    <p:extLst>
      <p:ext uri="{BB962C8B-B14F-4D97-AF65-F5344CB8AC3E}">
        <p14:creationId xmlns:p14="http://schemas.microsoft.com/office/powerpoint/2010/main" val="1197709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83F3D944B9D242BC2B2B737E9F12DD" ma:contentTypeVersion="0" ma:contentTypeDescription="Create a new document." ma:contentTypeScope="" ma:versionID="ed1326efab41682ffb28ddec2618079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553f2d8843fd2aa64b81f9e8c63a661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3F486AA-1C78-45A7-87DF-DB901CAEE8C7}"/>
</file>

<file path=customXml/itemProps2.xml><?xml version="1.0" encoding="utf-8"?>
<ds:datastoreItem xmlns:ds="http://schemas.openxmlformats.org/officeDocument/2006/customXml" ds:itemID="{7E983F7C-072F-46FC-98A3-7D8E004683F1}"/>
</file>

<file path=customXml/itemProps3.xml><?xml version="1.0" encoding="utf-8"?>
<ds:datastoreItem xmlns:ds="http://schemas.openxmlformats.org/officeDocument/2006/customXml" ds:itemID="{8E93A6C3-3C7F-437B-B5A1-608CB97645D0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5929</TotalTime>
  <Words>721</Words>
  <Application>Microsoft Office PowerPoint</Application>
  <PresentationFormat>On-screen Show (4:3)</PresentationFormat>
  <Paragraphs>69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Continuous pan design and basic operation</vt:lpstr>
      <vt:lpstr>Continuous pan design and basic operation (cont.)</vt:lpstr>
      <vt:lpstr>Continuous pan design and basic operation (cont.)</vt:lpstr>
      <vt:lpstr>Continuous pan design and basic operation (cont.)</vt:lpstr>
      <vt:lpstr>Continuous pan design and basic operation (cont.)</vt:lpstr>
      <vt:lpstr>Continuous pan design and basic operation (cont.)</vt:lpstr>
      <vt:lpstr>Pan Control</vt:lpstr>
      <vt:lpstr>Pan Control (cont.)</vt:lpstr>
      <vt:lpstr>Pan Control (cont.)</vt:lpstr>
      <vt:lpstr>Pan Control (cont.)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Merida Roets</dc:creator>
  <cp:lastModifiedBy>User</cp:lastModifiedBy>
  <cp:revision>291</cp:revision>
  <dcterms:created xsi:type="dcterms:W3CDTF">2016-11-15T07:03:29Z</dcterms:created>
  <dcterms:modified xsi:type="dcterms:W3CDTF">2019-05-05T15:33:31Z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0x010100D883F3D944B9D242BC2B2B737E9F12DD</vt:lpwstr>
  </property>
</Properties>
</file>