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73" r:id="rId3"/>
    <p:sldId id="560" r:id="rId4"/>
    <p:sldId id="561" r:id="rId5"/>
    <p:sldId id="562" r:id="rId6"/>
    <p:sldId id="550" r:id="rId7"/>
    <p:sldId id="555" r:id="rId8"/>
    <p:sldId id="563" r:id="rId9"/>
    <p:sldId id="556" r:id="rId10"/>
    <p:sldId id="557" r:id="rId11"/>
    <p:sldId id="564" r:id="rId12"/>
    <p:sldId id="5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75" autoAdjust="0"/>
    <p:restoredTop sz="94582" autoAdjust="0"/>
  </p:normalViewPr>
  <p:slideViewPr>
    <p:cSldViewPr>
      <p:cViewPr>
        <p:scale>
          <a:sx n="66" d="100"/>
          <a:sy n="66" d="100"/>
        </p:scale>
        <p:origin x="-84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554461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C00000"/>
                </a:solidFill>
                <a:latin typeface="+mj-lt"/>
              </a:rPr>
              <a:t>NQF 5: OCCUPATIONAL CERTIFICATE: SUGAR PROCESSING CONTROLLER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2996952"/>
            <a:ext cx="7056784" cy="2232248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lnSpcReduction="1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COMPONENT: MODULE 8: </a:t>
            </a: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CRYSTALLISATION, CENTRIFUGING AND DRYING: KT 1: THEORY OF COOLING CRYSTALLISATION</a:t>
            </a:r>
          </a:p>
          <a:p>
            <a:endParaRPr lang="en-US" sz="24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 smtClean="0"/>
              <a:t>Low Purity </a:t>
            </a:r>
            <a:r>
              <a:rPr lang="en-US" sz="4800" dirty="0" err="1" smtClean="0"/>
              <a:t>Crytallisation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300" dirty="0"/>
              <a:t>The aim of all crystallisation operations is maximum exhaustion. </a:t>
            </a:r>
            <a:endParaRPr lang="en-ZA" sz="2300" dirty="0" smtClean="0"/>
          </a:p>
          <a:p>
            <a:r>
              <a:rPr lang="en-ZA" sz="2300" dirty="0" smtClean="0"/>
              <a:t>The </a:t>
            </a:r>
            <a:r>
              <a:rPr lang="en-ZA" sz="2300" dirty="0"/>
              <a:t>crystals must be separated from the mother liquor in the centrifugal and poor separation means recirculation of non-sugars to the high purity </a:t>
            </a:r>
            <a:r>
              <a:rPr lang="en-ZA" sz="2300" dirty="0" err="1"/>
              <a:t>massecuites</a:t>
            </a:r>
            <a:r>
              <a:rPr lang="en-ZA" sz="2300" dirty="0"/>
              <a:t> which is detrimental to further crystallisation.</a:t>
            </a:r>
            <a:endParaRPr lang="en-US" sz="2300" dirty="0"/>
          </a:p>
          <a:p>
            <a:r>
              <a:rPr lang="en-ZA" sz="2300" dirty="0"/>
              <a:t>The crystallisation of low purity </a:t>
            </a:r>
            <a:r>
              <a:rPr lang="en-ZA" sz="2300" dirty="0" err="1"/>
              <a:t>massecuites</a:t>
            </a:r>
            <a:r>
              <a:rPr lang="en-ZA" sz="2300" dirty="0"/>
              <a:t> depends on:</a:t>
            </a:r>
            <a:endParaRPr lang="en-US" sz="2300" dirty="0"/>
          </a:p>
          <a:p>
            <a:pPr lvl="1"/>
            <a:r>
              <a:rPr lang="en-ZA" sz="2300" dirty="0"/>
              <a:t>Crystallisation rate which depends on crystal content and surface area. Crystal size uniformity must therefore be optimised.</a:t>
            </a:r>
            <a:endParaRPr lang="en-US" sz="2300" dirty="0"/>
          </a:p>
          <a:p>
            <a:pPr lvl="1"/>
            <a:r>
              <a:rPr lang="en-ZA" sz="2300" dirty="0"/>
              <a:t>Viscosity of molasses which will affect centrifugal performance.</a:t>
            </a:r>
            <a:endParaRPr lang="en-US" sz="2300" dirty="0"/>
          </a:p>
          <a:p>
            <a:r>
              <a:rPr lang="en-ZA" sz="2300" dirty="0"/>
              <a:t>Good mother liquor exhaustion requires work to be done in the pans, crystallisers and centrifugal.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19114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 smtClean="0"/>
              <a:t>Low Purity </a:t>
            </a:r>
            <a:r>
              <a:rPr lang="en-US" sz="4800" dirty="0" err="1" smtClean="0"/>
              <a:t>Crytallisation</a:t>
            </a:r>
            <a:r>
              <a:rPr lang="en-US" sz="4800" dirty="0" smtClean="0"/>
              <a:t> (cont.)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300" b="1" dirty="0" smtClean="0"/>
              <a:t>Crystal Size and Content</a:t>
            </a:r>
          </a:p>
          <a:p>
            <a:pPr>
              <a:spcBef>
                <a:spcPts val="0"/>
              </a:spcBef>
            </a:pPr>
            <a:r>
              <a:rPr lang="en-ZA" sz="2000" dirty="0"/>
              <a:t>M</a:t>
            </a:r>
            <a:r>
              <a:rPr lang="en-ZA" sz="2000" dirty="0" smtClean="0"/>
              <a:t>aximum </a:t>
            </a:r>
            <a:r>
              <a:rPr lang="en-ZA" sz="2000" dirty="0"/>
              <a:t>crystal surface area is required as crystallisation rate is proportional to surface area.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With </a:t>
            </a:r>
            <a:r>
              <a:rPr lang="en-ZA" sz="2000" dirty="0"/>
              <a:t>high crystal content the layer of partially exhausted mother liquor surrounding the crystal will be thin and the crystals will be close together.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Crystal </a:t>
            </a:r>
            <a:r>
              <a:rPr lang="en-ZA" sz="2000" dirty="0"/>
              <a:t>surface area is inversely proportional to crystal size.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Means </a:t>
            </a:r>
            <a:r>
              <a:rPr lang="en-ZA" sz="2000" dirty="0"/>
              <a:t>that for a fixed crystal mass the surface area will be greater if the crystals are small.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Small </a:t>
            </a:r>
            <a:r>
              <a:rPr lang="en-ZA" sz="2000" dirty="0"/>
              <a:t>crystals are </a:t>
            </a:r>
            <a:r>
              <a:rPr lang="en-ZA" sz="2000" dirty="0" smtClean="0"/>
              <a:t>preferable</a:t>
            </a:r>
            <a:r>
              <a:rPr lang="en-ZA" sz="2000" dirty="0"/>
              <a:t>, but separation of molasses in the centrifugal is not easy.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This </a:t>
            </a:r>
            <a:r>
              <a:rPr lang="en-ZA" sz="2000" dirty="0"/>
              <a:t>is made worse by viscosity.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As </a:t>
            </a:r>
            <a:r>
              <a:rPr lang="en-ZA" sz="2000" dirty="0"/>
              <a:t>the ideal requirements for crystallisation and separation are opposed to each other the boiled crystal size is a compromise.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Uniform </a:t>
            </a:r>
            <a:r>
              <a:rPr lang="en-ZA" sz="2000" dirty="0"/>
              <a:t>grain in the </a:t>
            </a:r>
            <a:r>
              <a:rPr lang="en-ZA" sz="2000" dirty="0" err="1"/>
              <a:t>massecuite</a:t>
            </a:r>
            <a:r>
              <a:rPr lang="en-ZA" sz="2000" dirty="0"/>
              <a:t> depends on the seeding of that pan.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This </a:t>
            </a:r>
            <a:r>
              <a:rPr lang="en-ZA" sz="2000" dirty="0"/>
              <a:t>is why true seeding must be carried out correctly. </a:t>
            </a:r>
            <a:endParaRPr lang="en-ZA" sz="2000" dirty="0" smtClean="0"/>
          </a:p>
          <a:p>
            <a:pPr>
              <a:spcBef>
                <a:spcPts val="0"/>
              </a:spcBef>
            </a:pPr>
            <a:r>
              <a:rPr lang="en-ZA" sz="2000" dirty="0" smtClean="0"/>
              <a:t>Crystal </a:t>
            </a:r>
            <a:r>
              <a:rPr lang="en-ZA" sz="2000" dirty="0"/>
              <a:t>content also depends on </a:t>
            </a:r>
            <a:r>
              <a:rPr lang="en-ZA" sz="2000" dirty="0" err="1"/>
              <a:t>massecuite</a:t>
            </a:r>
            <a:r>
              <a:rPr lang="en-ZA" sz="2000" dirty="0"/>
              <a:t> purity</a:t>
            </a:r>
            <a:r>
              <a:rPr lang="en-ZA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0804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 smtClean="0"/>
              <a:t>Low Purity </a:t>
            </a:r>
            <a:r>
              <a:rPr lang="en-US" sz="4800" dirty="0" err="1" smtClean="0"/>
              <a:t>Crytallisation</a:t>
            </a:r>
            <a:r>
              <a:rPr lang="en-US" sz="4800" dirty="0" smtClean="0"/>
              <a:t> (cont.)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300" b="1" dirty="0" smtClean="0"/>
              <a:t>Viscosity</a:t>
            </a:r>
          </a:p>
          <a:p>
            <a:r>
              <a:rPr lang="en-ZA" sz="2400" dirty="0"/>
              <a:t>V</a:t>
            </a:r>
            <a:r>
              <a:rPr lang="en-ZA" sz="2400" dirty="0" smtClean="0"/>
              <a:t>iscosity </a:t>
            </a:r>
            <a:r>
              <a:rPr lang="en-ZA" sz="2400" dirty="0"/>
              <a:t>increases as temperature </a:t>
            </a:r>
            <a:r>
              <a:rPr lang="en-ZA" sz="2400" dirty="0" smtClean="0"/>
              <a:t>decreases</a:t>
            </a:r>
            <a:endParaRPr lang="en-ZA" sz="2400" dirty="0"/>
          </a:p>
          <a:p>
            <a:r>
              <a:rPr lang="en-ZA" sz="2400" dirty="0" smtClean="0"/>
              <a:t>Thus </a:t>
            </a:r>
            <a:r>
              <a:rPr lang="en-ZA" sz="2400" dirty="0"/>
              <a:t>will limit the degree of cooling that the crystalliser can handle and it will also affect the curing operation at the centrifugal. </a:t>
            </a:r>
            <a:endParaRPr lang="en-ZA" sz="2400" dirty="0" smtClean="0"/>
          </a:p>
          <a:p>
            <a:r>
              <a:rPr lang="en-ZA" sz="2400" dirty="0" smtClean="0"/>
              <a:t>Viscosity increases </a:t>
            </a:r>
            <a:r>
              <a:rPr lang="en-ZA" sz="2400" dirty="0"/>
              <a:t>with a decrease in purity. </a:t>
            </a:r>
            <a:endParaRPr lang="en-ZA" sz="2400" dirty="0" smtClean="0"/>
          </a:p>
          <a:p>
            <a:r>
              <a:rPr lang="en-ZA" sz="2400" dirty="0" smtClean="0"/>
              <a:t>Final </a:t>
            </a:r>
            <a:r>
              <a:rPr lang="en-ZA" sz="2400" dirty="0"/>
              <a:t>molasses can have a viscosity up to 400 times greater than a saturated sucrose solution under the same conditions. </a:t>
            </a:r>
            <a:endParaRPr lang="en-ZA" sz="2400" dirty="0" smtClean="0"/>
          </a:p>
          <a:p>
            <a:r>
              <a:rPr lang="en-ZA" sz="2400" dirty="0" smtClean="0"/>
              <a:t>Viscosity </a:t>
            </a:r>
            <a:r>
              <a:rPr lang="en-ZA" sz="2400" dirty="0"/>
              <a:t>will vary according to the nature of the impurities. </a:t>
            </a:r>
            <a:endParaRPr lang="en-ZA" sz="2400" dirty="0" smtClean="0"/>
          </a:p>
          <a:p>
            <a:r>
              <a:rPr lang="en-ZA" sz="2400" dirty="0" smtClean="0"/>
              <a:t>Viscosity </a:t>
            </a:r>
            <a:r>
              <a:rPr lang="en-ZA" sz="2400" dirty="0"/>
              <a:t>is the limiting factor for crystallisation (and hence exhaustion) in C-</a:t>
            </a:r>
            <a:r>
              <a:rPr lang="en-ZA" sz="2400" dirty="0" err="1"/>
              <a:t>massecuites</a:t>
            </a:r>
            <a:r>
              <a:rPr lang="en-ZA" sz="2400" dirty="0"/>
              <a:t>. </a:t>
            </a:r>
            <a:endParaRPr lang="en-ZA" sz="2400" dirty="0" smtClean="0"/>
          </a:p>
          <a:p>
            <a:r>
              <a:rPr lang="en-ZA" sz="2400" dirty="0" smtClean="0"/>
              <a:t>In </a:t>
            </a:r>
            <a:r>
              <a:rPr lang="en-ZA" sz="2400" dirty="0"/>
              <a:t>addition, viscosity also affects centrifugal performances.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6611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 smtClean="0"/>
              <a:t>Theory of </a:t>
            </a:r>
            <a:r>
              <a:rPr lang="en-US" sz="4000" dirty="0" err="1" smtClean="0"/>
              <a:t>Crystallisation</a:t>
            </a:r>
            <a:endParaRPr lang="en-US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400" dirty="0" err="1"/>
              <a:t>M</a:t>
            </a:r>
            <a:r>
              <a:rPr lang="en-ZA" sz="2400" dirty="0" err="1" smtClean="0"/>
              <a:t>assecuite</a:t>
            </a:r>
            <a:r>
              <a:rPr lang="en-ZA" sz="2400" dirty="0" smtClean="0"/>
              <a:t> slowly </a:t>
            </a:r>
            <a:r>
              <a:rPr lang="en-ZA" sz="2400" dirty="0"/>
              <a:t>stirred as it cools from strike temperature to </a:t>
            </a:r>
            <a:r>
              <a:rPr lang="en-ZA" sz="2400" dirty="0" smtClean="0"/>
              <a:t>approaching </a:t>
            </a:r>
            <a:r>
              <a:rPr lang="en-ZA" sz="2400" dirty="0"/>
              <a:t>ambient (room) temperature. </a:t>
            </a:r>
            <a:endParaRPr lang="en-ZA" sz="2400" dirty="0" smtClean="0"/>
          </a:p>
          <a:p>
            <a:r>
              <a:rPr lang="en-ZA" sz="2400" dirty="0" smtClean="0"/>
              <a:t>By </a:t>
            </a:r>
            <a:r>
              <a:rPr lang="en-ZA" sz="2400" dirty="0"/>
              <a:t>stirring, </a:t>
            </a:r>
            <a:r>
              <a:rPr lang="en-ZA" sz="2400" dirty="0" err="1" smtClean="0"/>
              <a:t>massecuite</a:t>
            </a:r>
            <a:r>
              <a:rPr lang="en-ZA" sz="2400" dirty="0" smtClean="0"/>
              <a:t> kept </a:t>
            </a:r>
            <a:r>
              <a:rPr lang="en-ZA" sz="2400" dirty="0"/>
              <a:t>in continual motion so that the sugar crystals </a:t>
            </a:r>
            <a:r>
              <a:rPr lang="en-ZA" sz="2400" dirty="0" smtClean="0"/>
              <a:t>continually come </a:t>
            </a:r>
            <a:r>
              <a:rPr lang="en-ZA" sz="2400" dirty="0"/>
              <a:t>into contact with fresh mother liquor. </a:t>
            </a:r>
            <a:endParaRPr lang="en-ZA" sz="2400" dirty="0" smtClean="0"/>
          </a:p>
          <a:p>
            <a:r>
              <a:rPr lang="en-ZA" sz="2400" dirty="0"/>
              <a:t>S</a:t>
            </a:r>
            <a:r>
              <a:rPr lang="en-ZA" sz="2400" dirty="0" smtClean="0"/>
              <a:t>upersaturated </a:t>
            </a:r>
            <a:r>
              <a:rPr lang="en-ZA" sz="2400" dirty="0"/>
              <a:t>sucrose will </a:t>
            </a:r>
            <a:r>
              <a:rPr lang="en-ZA" sz="2400" dirty="0" smtClean="0"/>
              <a:t>deposit </a:t>
            </a:r>
            <a:r>
              <a:rPr lang="en-ZA" sz="2400" dirty="0"/>
              <a:t>itself on </a:t>
            </a:r>
            <a:r>
              <a:rPr lang="en-ZA" sz="2400" dirty="0" smtClean="0"/>
              <a:t>existing </a:t>
            </a:r>
            <a:r>
              <a:rPr lang="en-ZA" sz="2400" dirty="0"/>
              <a:t>crystals instead of forming new nuclei (false grain). </a:t>
            </a:r>
            <a:endParaRPr lang="en-ZA" sz="2400" dirty="0" smtClean="0"/>
          </a:p>
          <a:p>
            <a:r>
              <a:rPr lang="en-ZA" sz="2400" dirty="0" smtClean="0"/>
              <a:t>By </a:t>
            </a:r>
            <a:r>
              <a:rPr lang="en-ZA" sz="2400" dirty="0"/>
              <a:t>slowly lowering the temperature the solubility of sucrose is reduced and crystallisation continues. </a:t>
            </a:r>
            <a:endParaRPr lang="en-ZA" sz="2400" dirty="0" smtClean="0"/>
          </a:p>
          <a:p>
            <a:r>
              <a:rPr lang="en-ZA" sz="2400" dirty="0" smtClean="0"/>
              <a:t>Cooling increases </a:t>
            </a:r>
            <a:r>
              <a:rPr lang="en-ZA" sz="2400" dirty="0"/>
              <a:t>or maintains the supersaturation coefficient to continue crystal growth. </a:t>
            </a:r>
            <a:endParaRPr lang="en-ZA" sz="2400" dirty="0" smtClean="0"/>
          </a:p>
          <a:p>
            <a:r>
              <a:rPr lang="en-ZA" sz="2400" dirty="0" smtClean="0"/>
              <a:t>Crystallisation </a:t>
            </a:r>
            <a:r>
              <a:rPr lang="en-ZA" sz="2400" dirty="0"/>
              <a:t>is </a:t>
            </a:r>
            <a:r>
              <a:rPr lang="en-ZA" sz="2400" dirty="0" smtClean="0"/>
              <a:t>achieved </a:t>
            </a:r>
            <a:r>
              <a:rPr lang="en-ZA" sz="2400" dirty="0"/>
              <a:t>by cooling as opposed to evaporation as in a vacuum pan. </a:t>
            </a:r>
            <a:endParaRPr lang="en-ZA" sz="2400" dirty="0" smtClean="0"/>
          </a:p>
        </p:txBody>
      </p:sp>
    </p:spTree>
    <p:extLst>
      <p:ext uri="{BB962C8B-B14F-4D97-AF65-F5344CB8AC3E}">
        <p14:creationId xmlns:p14="http://schemas.microsoft.com/office/powerpoint/2010/main" val="39700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 smtClean="0"/>
              <a:t>Theory of </a:t>
            </a:r>
            <a:r>
              <a:rPr lang="en-US" sz="4000" dirty="0" err="1" smtClean="0"/>
              <a:t>Crystallisation</a:t>
            </a:r>
            <a:r>
              <a:rPr lang="en-US" sz="4000" dirty="0" smtClean="0"/>
              <a:t> (cont.)</a:t>
            </a:r>
            <a:endParaRPr lang="en-US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400" dirty="0" smtClean="0"/>
              <a:t>Originally </a:t>
            </a:r>
            <a:r>
              <a:rPr lang="en-ZA" sz="2400" dirty="0"/>
              <a:t>crystallisation a</a:t>
            </a:r>
            <a:r>
              <a:rPr lang="en-ZA" sz="2400" dirty="0" smtClean="0"/>
              <a:t>ttributed </a:t>
            </a:r>
            <a:r>
              <a:rPr lang="en-ZA" sz="2400" dirty="0"/>
              <a:t>to retention time in the crystalliser. </a:t>
            </a:r>
            <a:endParaRPr lang="en-ZA" sz="2400" dirty="0" smtClean="0"/>
          </a:p>
          <a:p>
            <a:r>
              <a:rPr lang="en-ZA" sz="2400" dirty="0" smtClean="0"/>
              <a:t>Modern </a:t>
            </a:r>
            <a:r>
              <a:rPr lang="en-ZA" sz="2400" dirty="0"/>
              <a:t>practice advocates temperature drop as important and for this reason water cooling is now common practice.</a:t>
            </a:r>
            <a:endParaRPr lang="en-US" sz="2400" dirty="0"/>
          </a:p>
          <a:p>
            <a:r>
              <a:rPr lang="en-ZA" sz="2400" dirty="0"/>
              <a:t>Crystallisation in motion is aimed at reducing sucrose </a:t>
            </a:r>
            <a:r>
              <a:rPr lang="en-ZA" sz="2400" dirty="0" smtClean="0"/>
              <a:t>losses</a:t>
            </a:r>
            <a:r>
              <a:rPr lang="en-ZA" sz="2400" dirty="0"/>
              <a:t> </a:t>
            </a:r>
            <a:r>
              <a:rPr lang="en-ZA" sz="2400" dirty="0" smtClean="0"/>
              <a:t>(Improving </a:t>
            </a:r>
            <a:r>
              <a:rPr lang="en-ZA" sz="2400" dirty="0"/>
              <a:t>exhaustion</a:t>
            </a:r>
            <a:r>
              <a:rPr lang="en-ZA" sz="2400" dirty="0" smtClean="0"/>
              <a:t>)</a:t>
            </a:r>
          </a:p>
          <a:p>
            <a:r>
              <a:rPr lang="en-ZA" sz="2400" dirty="0" smtClean="0"/>
              <a:t>The </a:t>
            </a:r>
            <a:r>
              <a:rPr lang="en-ZA" sz="2400" dirty="0"/>
              <a:t>process before and after can affect the results. </a:t>
            </a:r>
            <a:endParaRPr lang="en-ZA" sz="2400" dirty="0" smtClean="0"/>
          </a:p>
          <a:p>
            <a:r>
              <a:rPr lang="en-ZA" sz="2400" dirty="0" smtClean="0"/>
              <a:t>The </a:t>
            </a:r>
            <a:r>
              <a:rPr lang="en-ZA" sz="2400" dirty="0"/>
              <a:t>work done in a crystalliser is no substitute for good pan boiling. </a:t>
            </a:r>
            <a:endParaRPr lang="en-ZA" sz="2400" dirty="0" smtClean="0"/>
          </a:p>
          <a:p>
            <a:r>
              <a:rPr lang="en-ZA" sz="2400" dirty="0" smtClean="0"/>
              <a:t>Although </a:t>
            </a:r>
            <a:r>
              <a:rPr lang="en-ZA" sz="2400" dirty="0"/>
              <a:t>good crystalliser work may compensate in a small way for poor pan boiling the best exhaustion can only be achieved by good work in both the pans and crystallisers.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2513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 smtClean="0"/>
              <a:t>Theory of </a:t>
            </a:r>
            <a:r>
              <a:rPr lang="en-US" sz="4000" dirty="0" err="1" smtClean="0"/>
              <a:t>Crystallisation</a:t>
            </a:r>
            <a:r>
              <a:rPr lang="en-US" sz="4000" dirty="0" smtClean="0"/>
              <a:t> (cont.)</a:t>
            </a:r>
            <a:endParaRPr lang="en-US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800" dirty="0"/>
              <a:t>C</a:t>
            </a:r>
            <a:r>
              <a:rPr lang="en-ZA" sz="2800" dirty="0" smtClean="0"/>
              <a:t>rystallisers </a:t>
            </a:r>
            <a:r>
              <a:rPr lang="en-ZA" sz="2800" dirty="0"/>
              <a:t>are always stirred </a:t>
            </a:r>
            <a:endParaRPr lang="en-ZA" sz="2800" dirty="0" smtClean="0"/>
          </a:p>
          <a:p>
            <a:r>
              <a:rPr lang="en-ZA" sz="2800" dirty="0" smtClean="0"/>
              <a:t>Important </a:t>
            </a:r>
            <a:r>
              <a:rPr lang="en-ZA" sz="2800" dirty="0"/>
              <a:t>for high purity </a:t>
            </a:r>
            <a:r>
              <a:rPr lang="en-ZA" sz="2800" dirty="0" err="1"/>
              <a:t>massecuites</a:t>
            </a:r>
            <a:r>
              <a:rPr lang="en-ZA" sz="2800" dirty="0"/>
              <a:t> that the stirrers do not </a:t>
            </a:r>
            <a:r>
              <a:rPr lang="en-ZA" sz="2800" dirty="0" smtClean="0"/>
              <a:t>stop</a:t>
            </a:r>
          </a:p>
          <a:p>
            <a:r>
              <a:rPr lang="en-ZA" sz="2800" dirty="0" smtClean="0"/>
              <a:t>Sugar </a:t>
            </a:r>
            <a:r>
              <a:rPr lang="en-ZA" sz="2800" dirty="0"/>
              <a:t>crystals will settle to the bottom and fuse into a solid mass. </a:t>
            </a:r>
            <a:endParaRPr lang="en-ZA" sz="2800" dirty="0" smtClean="0"/>
          </a:p>
          <a:p>
            <a:r>
              <a:rPr lang="en-ZA" sz="2800" dirty="0" smtClean="0"/>
              <a:t>If </a:t>
            </a:r>
            <a:r>
              <a:rPr lang="en-ZA" sz="2800" dirty="0"/>
              <a:t>the stirring in A-crystalliser ceases for some reason a decision must be made within minutes to restart the stirrer immediately or to liquidate (empty) the crystalliser if the stirrer cannot be restarted</a:t>
            </a:r>
            <a:r>
              <a:rPr lang="en-ZA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1163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 smtClean="0"/>
              <a:t>Theory of </a:t>
            </a:r>
            <a:r>
              <a:rPr lang="en-US" sz="4000" dirty="0" err="1" smtClean="0"/>
              <a:t>Crystallisation</a:t>
            </a:r>
            <a:r>
              <a:rPr lang="en-US" sz="4000" dirty="0" smtClean="0"/>
              <a:t> (cont.)</a:t>
            </a:r>
            <a:endParaRPr lang="en-US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300" dirty="0" smtClean="0"/>
              <a:t>Crystallisation used </a:t>
            </a:r>
            <a:r>
              <a:rPr lang="en-ZA" sz="2300" dirty="0"/>
              <a:t>extensively in a raw house, but not in a refinery. Why?</a:t>
            </a:r>
            <a:endParaRPr lang="en-US" sz="2300" dirty="0"/>
          </a:p>
          <a:p>
            <a:r>
              <a:rPr lang="en-ZA" sz="2300" dirty="0"/>
              <a:t>Due to the presence of impurities the crystallisation rates in raw house vacuum pans is relatively low so crystallisation by cooling in crystallisers </a:t>
            </a:r>
            <a:r>
              <a:rPr lang="en-ZA" sz="2300" dirty="0" smtClean="0"/>
              <a:t>used </a:t>
            </a:r>
            <a:r>
              <a:rPr lang="en-ZA" sz="2300" dirty="0"/>
              <a:t>to recover as much sucrose as possible. </a:t>
            </a:r>
            <a:endParaRPr lang="en-ZA" sz="2300" dirty="0" smtClean="0"/>
          </a:p>
          <a:p>
            <a:r>
              <a:rPr lang="en-ZA" sz="2300" dirty="0" smtClean="0"/>
              <a:t>In </a:t>
            </a:r>
            <a:r>
              <a:rPr lang="en-ZA" sz="2300" dirty="0"/>
              <a:t>refineries the </a:t>
            </a:r>
            <a:r>
              <a:rPr lang="en-ZA" sz="2300" dirty="0" err="1"/>
              <a:t>massecuite</a:t>
            </a:r>
            <a:r>
              <a:rPr lang="en-ZA" sz="2300" dirty="0"/>
              <a:t> </a:t>
            </a:r>
            <a:r>
              <a:rPr lang="en-ZA" sz="2300" dirty="0" smtClean="0"/>
              <a:t>purities are </a:t>
            </a:r>
            <a:r>
              <a:rPr lang="en-ZA" sz="2300" dirty="0"/>
              <a:t>so high and the crystallisation rate so fast that all crystallisation is done in the pans. </a:t>
            </a:r>
            <a:endParaRPr lang="en-ZA" sz="2300" dirty="0" smtClean="0"/>
          </a:p>
          <a:p>
            <a:r>
              <a:rPr lang="en-ZA" sz="2300" dirty="0" smtClean="0"/>
              <a:t>If </a:t>
            </a:r>
            <a:r>
              <a:rPr lang="en-ZA" sz="2300" dirty="0"/>
              <a:t>refinery </a:t>
            </a:r>
            <a:r>
              <a:rPr lang="en-ZA" sz="2300" dirty="0" err="1"/>
              <a:t>massecuites</a:t>
            </a:r>
            <a:r>
              <a:rPr lang="en-ZA" sz="2300" dirty="0"/>
              <a:t> </a:t>
            </a:r>
            <a:r>
              <a:rPr lang="en-ZA" sz="2300" dirty="0" smtClean="0"/>
              <a:t>allowed </a:t>
            </a:r>
            <a:r>
              <a:rPr lang="en-ZA" sz="2300" dirty="0"/>
              <a:t>to cool, </a:t>
            </a:r>
            <a:r>
              <a:rPr lang="en-ZA" sz="2300" dirty="0" smtClean="0"/>
              <a:t>would </a:t>
            </a:r>
            <a:r>
              <a:rPr lang="en-ZA" sz="2300" dirty="0"/>
              <a:t>go “rock hard</a:t>
            </a:r>
            <a:r>
              <a:rPr lang="en-ZA" sz="2300" dirty="0" smtClean="0"/>
              <a:t>”.</a:t>
            </a:r>
          </a:p>
          <a:p>
            <a:r>
              <a:rPr lang="en-ZA" sz="2300" dirty="0"/>
              <a:t>For batch pans the </a:t>
            </a:r>
            <a:r>
              <a:rPr lang="en-ZA" sz="2300" dirty="0" err="1"/>
              <a:t>massecuites</a:t>
            </a:r>
            <a:r>
              <a:rPr lang="en-ZA" sz="2300" dirty="0"/>
              <a:t> discharged from the </a:t>
            </a:r>
            <a:r>
              <a:rPr lang="en-ZA" sz="2300" dirty="0" smtClean="0"/>
              <a:t>pans </a:t>
            </a:r>
            <a:r>
              <a:rPr lang="en-ZA" sz="2300" dirty="0"/>
              <a:t>dropped into a surge tank </a:t>
            </a:r>
            <a:r>
              <a:rPr lang="en-ZA" sz="2300" dirty="0" smtClean="0"/>
              <a:t>(strike receiver), </a:t>
            </a:r>
            <a:r>
              <a:rPr lang="en-ZA" sz="2300" dirty="0"/>
              <a:t>from which the </a:t>
            </a:r>
            <a:r>
              <a:rPr lang="en-ZA" sz="2300" dirty="0" err="1"/>
              <a:t>massecuite</a:t>
            </a:r>
            <a:r>
              <a:rPr lang="en-ZA" sz="2300" dirty="0"/>
              <a:t> is fed to the crystalliser. </a:t>
            </a:r>
            <a:endParaRPr lang="en-ZA" sz="2300" dirty="0" smtClean="0"/>
          </a:p>
          <a:p>
            <a:r>
              <a:rPr lang="en-ZA" sz="2300" dirty="0" smtClean="0"/>
              <a:t>A </a:t>
            </a:r>
            <a:r>
              <a:rPr lang="en-ZA" sz="2300" dirty="0"/>
              <a:t>continuous vacuum pan discharges directly into its crystalliser</a:t>
            </a:r>
            <a:r>
              <a:rPr lang="en-ZA" sz="2300" dirty="0" smtClean="0"/>
              <a:t>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86578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dirty="0" smtClean="0"/>
              <a:t>Rate of Cooling and </a:t>
            </a:r>
            <a:r>
              <a:rPr lang="en-US" sz="3600" dirty="0" err="1" smtClean="0"/>
              <a:t>Crystallisation</a:t>
            </a:r>
            <a:endParaRPr lang="en-ZA" sz="36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 lnSpcReduction="10000"/>
          </a:bodyPr>
          <a:lstStyle/>
          <a:p>
            <a:r>
              <a:rPr lang="en-ZA" dirty="0"/>
              <a:t>With low purity </a:t>
            </a:r>
            <a:r>
              <a:rPr lang="en-ZA" dirty="0" err="1"/>
              <a:t>massecuites</a:t>
            </a:r>
            <a:r>
              <a:rPr lang="en-ZA" dirty="0"/>
              <a:t> the crystallisation rate is slowed down by the high concentration of non-sugars relative to sucrose.</a:t>
            </a:r>
            <a:endParaRPr lang="en-US" dirty="0"/>
          </a:p>
          <a:p>
            <a:r>
              <a:rPr lang="en-ZA" dirty="0"/>
              <a:t>At low temperatures it is thought to be the accommodation rate which slows down the crystallisation rate and not the diffusion rate.</a:t>
            </a:r>
            <a:endParaRPr lang="en-US" dirty="0"/>
          </a:p>
          <a:p>
            <a:r>
              <a:rPr lang="en-ZA" dirty="0"/>
              <a:t>To ensure that the crystallisation rate is as fast as possible the following must be taken into account</a:t>
            </a:r>
            <a:r>
              <a:rPr lang="en-ZA" dirty="0" smtClean="0"/>
              <a:t>:</a:t>
            </a:r>
          </a:p>
          <a:p>
            <a:pPr lvl="1"/>
            <a:r>
              <a:rPr lang="en-ZA" dirty="0" smtClean="0"/>
              <a:t>Sufficient</a:t>
            </a:r>
            <a:r>
              <a:rPr lang="en-US" dirty="0"/>
              <a:t> </a:t>
            </a:r>
            <a:r>
              <a:rPr lang="en-US" dirty="0" smtClean="0"/>
              <a:t>crystal surface</a:t>
            </a:r>
          </a:p>
          <a:p>
            <a:pPr lvl="1"/>
            <a:r>
              <a:rPr lang="en-US" dirty="0" err="1" smtClean="0"/>
              <a:t>Mainteance</a:t>
            </a:r>
            <a:r>
              <a:rPr lang="en-US" dirty="0" smtClean="0"/>
              <a:t> of sufficient supersaturation coefficient</a:t>
            </a:r>
          </a:p>
          <a:p>
            <a:pPr lvl="1"/>
            <a:r>
              <a:rPr lang="en-US" dirty="0" smtClean="0"/>
              <a:t>Sufficient cooling time</a:t>
            </a:r>
            <a:endParaRPr lang="en-ZA" dirty="0" smtClean="0"/>
          </a:p>
        </p:txBody>
      </p:sp>
    </p:spTree>
    <p:extLst>
      <p:ext uri="{BB962C8B-B14F-4D97-AF65-F5344CB8AC3E}">
        <p14:creationId xmlns:p14="http://schemas.microsoft.com/office/powerpoint/2010/main" val="201237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dirty="0"/>
              <a:t>Rate of Cooling and </a:t>
            </a:r>
            <a:r>
              <a:rPr lang="en-US" sz="4000" dirty="0" err="1" smtClean="0"/>
              <a:t>Crystallisation</a:t>
            </a:r>
            <a:r>
              <a:rPr lang="en-US" sz="4000" dirty="0" smtClean="0"/>
              <a:t> (cont.)</a:t>
            </a:r>
            <a:endParaRPr lang="en-ZA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800" b="1" dirty="0"/>
              <a:t>Sufficient crystal surface</a:t>
            </a:r>
          </a:p>
          <a:p>
            <a:r>
              <a:rPr lang="en-ZA" dirty="0"/>
              <a:t>Provided there is sufficient crystal surface area the rate of crystallisation will keep pace with the cooling rate, so false grain formation is unlikely. </a:t>
            </a:r>
            <a:endParaRPr lang="en-ZA" dirty="0" smtClean="0"/>
          </a:p>
          <a:p>
            <a:r>
              <a:rPr lang="en-ZA" dirty="0"/>
              <a:t>C</a:t>
            </a:r>
            <a:r>
              <a:rPr lang="en-ZA" dirty="0" smtClean="0"/>
              <a:t>hance of </a:t>
            </a:r>
            <a:r>
              <a:rPr lang="en-ZA" dirty="0"/>
              <a:t>forming false grain when a hot </a:t>
            </a:r>
            <a:r>
              <a:rPr lang="en-ZA" dirty="0" err="1"/>
              <a:t>massecuite</a:t>
            </a:r>
            <a:r>
              <a:rPr lang="en-ZA" dirty="0"/>
              <a:t> is dropped into a cold crystalliser.</a:t>
            </a:r>
            <a:endParaRPr lang="en-US" dirty="0"/>
          </a:p>
          <a:p>
            <a:pPr marL="0" indent="0">
              <a:buNone/>
            </a:pPr>
            <a:r>
              <a:rPr lang="en-US" sz="3800" b="1" dirty="0"/>
              <a:t>Maintenance of a sufficient supersaturation coefficient </a:t>
            </a:r>
          </a:p>
          <a:p>
            <a:r>
              <a:rPr lang="en-ZA" dirty="0" smtClean="0"/>
              <a:t>Crystallisation </a:t>
            </a:r>
            <a:r>
              <a:rPr lang="en-ZA" dirty="0"/>
              <a:t>rate will slow down as the temperature decreases because of viscosity. </a:t>
            </a:r>
            <a:endParaRPr lang="en-ZA" dirty="0" smtClean="0"/>
          </a:p>
          <a:p>
            <a:r>
              <a:rPr lang="en-ZA" dirty="0"/>
              <a:t>R</a:t>
            </a:r>
            <a:r>
              <a:rPr lang="en-ZA" dirty="0" smtClean="0"/>
              <a:t>ate </a:t>
            </a:r>
            <a:r>
              <a:rPr lang="en-ZA" dirty="0"/>
              <a:t>of cooling must be limited to keep the supersaturation of the mother liquor in the metastable zone to avoid false grain formation</a:t>
            </a:r>
            <a:r>
              <a:rPr lang="en-Z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93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000" dirty="0"/>
              <a:t>Rate of Cooling and </a:t>
            </a:r>
            <a:r>
              <a:rPr lang="en-US" sz="4000" dirty="0" err="1" smtClean="0"/>
              <a:t>Crystallisation</a:t>
            </a:r>
            <a:r>
              <a:rPr lang="en-US" sz="4000" dirty="0" smtClean="0"/>
              <a:t> (cont.)</a:t>
            </a:r>
            <a:endParaRPr lang="en-ZA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800" b="1" dirty="0" smtClean="0"/>
              <a:t>Sufficient </a:t>
            </a:r>
            <a:r>
              <a:rPr lang="en-US" sz="3800" b="1" dirty="0"/>
              <a:t>cooling time</a:t>
            </a:r>
          </a:p>
          <a:p>
            <a:r>
              <a:rPr lang="en-ZA" sz="3500" dirty="0"/>
              <a:t>M</a:t>
            </a:r>
            <a:r>
              <a:rPr lang="en-ZA" sz="3500" dirty="0" smtClean="0"/>
              <a:t>ust </a:t>
            </a:r>
            <a:r>
              <a:rPr lang="en-ZA" sz="3500" dirty="0"/>
              <a:t>be enough time </a:t>
            </a:r>
            <a:r>
              <a:rPr lang="en-ZA" sz="3500" dirty="0" smtClean="0"/>
              <a:t>to </a:t>
            </a:r>
            <a:r>
              <a:rPr lang="en-ZA" sz="3500" dirty="0"/>
              <a:t>reduce the temperature and maintain a sufficient SSC and not to reduce the temperature too quickly and increase the SSC sufficiently to form false grain </a:t>
            </a:r>
            <a:endParaRPr lang="en-US" sz="3500" dirty="0"/>
          </a:p>
          <a:p>
            <a:r>
              <a:rPr lang="en-ZA" sz="3500" dirty="0"/>
              <a:t>Typical </a:t>
            </a:r>
            <a:r>
              <a:rPr lang="en-ZA" sz="3500" dirty="0" err="1"/>
              <a:t>massecuites</a:t>
            </a:r>
            <a:r>
              <a:rPr lang="en-ZA" sz="3500" dirty="0"/>
              <a:t> residence times are as follows:</a:t>
            </a:r>
            <a:endParaRPr lang="en-US" sz="3500" dirty="0"/>
          </a:p>
          <a:p>
            <a:pPr lvl="1"/>
            <a:r>
              <a:rPr lang="en-ZA" sz="3500" dirty="0"/>
              <a:t>A – crystalliser 2 - 3 hours</a:t>
            </a:r>
            <a:endParaRPr lang="en-US" sz="3500" dirty="0"/>
          </a:p>
          <a:p>
            <a:pPr lvl="1"/>
            <a:r>
              <a:rPr lang="en-ZA" sz="3500" dirty="0"/>
              <a:t>B – crystalliser 7 - 8 hours</a:t>
            </a:r>
            <a:endParaRPr lang="en-US" sz="3500" dirty="0"/>
          </a:p>
          <a:p>
            <a:pPr lvl="1"/>
            <a:r>
              <a:rPr lang="en-ZA" sz="3500" dirty="0"/>
              <a:t>C – </a:t>
            </a:r>
            <a:r>
              <a:rPr lang="en-ZA" sz="3500" dirty="0" err="1"/>
              <a:t>massecuite</a:t>
            </a:r>
            <a:r>
              <a:rPr lang="en-ZA" sz="3500" dirty="0"/>
              <a:t> + 36 hours</a:t>
            </a:r>
            <a:endParaRPr lang="en-US" sz="3500" dirty="0"/>
          </a:p>
          <a:p>
            <a:r>
              <a:rPr lang="en-ZA" sz="3500" dirty="0"/>
              <a:t>Exhaustion of C–</a:t>
            </a:r>
            <a:r>
              <a:rPr lang="en-ZA" sz="3500" dirty="0" err="1"/>
              <a:t>massecuite</a:t>
            </a:r>
            <a:r>
              <a:rPr lang="en-ZA" sz="3500" dirty="0"/>
              <a:t> mother liquor is very important (much more than for A-</a:t>
            </a:r>
            <a:r>
              <a:rPr lang="en-ZA" sz="3500" dirty="0" err="1"/>
              <a:t>massecuite</a:t>
            </a:r>
            <a:r>
              <a:rPr lang="en-ZA" sz="3500" dirty="0"/>
              <a:t>) because C-molasses leaves the factory and the sucrose it contains is lost. </a:t>
            </a:r>
            <a:endParaRPr lang="en-ZA" sz="3500" dirty="0" smtClean="0"/>
          </a:p>
          <a:p>
            <a:r>
              <a:rPr lang="en-ZA" sz="3500" dirty="0" smtClean="0"/>
              <a:t>In </a:t>
            </a:r>
            <a:r>
              <a:rPr lang="en-ZA" sz="3500" dirty="0"/>
              <a:t>C-</a:t>
            </a:r>
            <a:r>
              <a:rPr lang="en-ZA" sz="3500" dirty="0" err="1"/>
              <a:t>massecuites</a:t>
            </a:r>
            <a:r>
              <a:rPr lang="en-ZA" sz="3500" dirty="0"/>
              <a:t> the crystallisation rate is slowest but it is the last chance to recover sucrose. C-</a:t>
            </a:r>
            <a:r>
              <a:rPr lang="en-ZA" sz="3500" dirty="0" err="1"/>
              <a:t>massecuites</a:t>
            </a:r>
            <a:r>
              <a:rPr lang="en-ZA" sz="3500" dirty="0"/>
              <a:t> therefore spend a long time in the crystallisers.</a:t>
            </a:r>
            <a:endParaRPr lang="en-US" sz="3500" dirty="0"/>
          </a:p>
          <a:p>
            <a:r>
              <a:rPr lang="en-ZA" sz="3500" dirty="0"/>
              <a:t>A-</a:t>
            </a:r>
            <a:r>
              <a:rPr lang="en-ZA" sz="3500" dirty="0" err="1"/>
              <a:t>massecuites</a:t>
            </a:r>
            <a:r>
              <a:rPr lang="en-ZA" sz="3500" dirty="0"/>
              <a:t> should not be cooled much below 50</a:t>
            </a:r>
            <a:r>
              <a:rPr lang="en-ZA" sz="3500" baseline="30000" dirty="0"/>
              <a:t>°</a:t>
            </a:r>
            <a:r>
              <a:rPr lang="en-ZA" sz="3500" dirty="0"/>
              <a:t>C especially when producing VHP sugar, since the increased mother liquor viscosity will require excessive amounts of wash water in the centrifugal. </a:t>
            </a:r>
            <a:endParaRPr lang="en-ZA" sz="3500" dirty="0" smtClean="0"/>
          </a:p>
          <a:p>
            <a:r>
              <a:rPr lang="en-ZA" sz="3500" dirty="0" smtClean="0"/>
              <a:t>This </a:t>
            </a:r>
            <a:r>
              <a:rPr lang="en-ZA" sz="3500" dirty="0"/>
              <a:t>wash water will cause some crystal dissolution and hence the benefit of crystallisation is lost.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21417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5400" dirty="0" smtClean="0"/>
              <a:t>High Purity </a:t>
            </a:r>
            <a:r>
              <a:rPr lang="en-US" sz="5400" dirty="0" err="1" smtClean="0"/>
              <a:t>Crystallisation</a:t>
            </a:r>
            <a:endParaRPr lang="en-ZA" sz="5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85000" lnSpcReduction="20000"/>
          </a:bodyPr>
          <a:lstStyle/>
          <a:p>
            <a:r>
              <a:rPr lang="en-ZA" dirty="0"/>
              <a:t>Crystallisation used on high purity </a:t>
            </a:r>
            <a:r>
              <a:rPr lang="en-ZA" dirty="0" err="1"/>
              <a:t>massecuites</a:t>
            </a:r>
            <a:r>
              <a:rPr lang="en-ZA" dirty="0"/>
              <a:t> (i.e. A-</a:t>
            </a:r>
            <a:r>
              <a:rPr lang="en-ZA" dirty="0" err="1"/>
              <a:t>massecuites</a:t>
            </a:r>
            <a:r>
              <a:rPr lang="en-ZA" dirty="0"/>
              <a:t>) are used to maximise crystal size. </a:t>
            </a:r>
            <a:endParaRPr lang="en-ZA" dirty="0" smtClean="0"/>
          </a:p>
          <a:p>
            <a:r>
              <a:rPr lang="en-ZA" dirty="0" smtClean="0"/>
              <a:t>If </a:t>
            </a:r>
            <a:r>
              <a:rPr lang="en-ZA" dirty="0"/>
              <a:t>pan capacity is available then extra time spent boiling the </a:t>
            </a:r>
            <a:r>
              <a:rPr lang="en-ZA" dirty="0" err="1"/>
              <a:t>massecuite</a:t>
            </a:r>
            <a:r>
              <a:rPr lang="en-ZA" dirty="0"/>
              <a:t> will be more beneficial as regards increasing crystal size but if the ‘A’ pan station is under stress then the crystallisers can be used to improve the crystal size. </a:t>
            </a:r>
            <a:endParaRPr lang="en-ZA" dirty="0" smtClean="0"/>
          </a:p>
          <a:p>
            <a:r>
              <a:rPr lang="en-ZA" dirty="0" smtClean="0"/>
              <a:t>Crystallisation </a:t>
            </a:r>
            <a:r>
              <a:rPr lang="en-ZA" dirty="0"/>
              <a:t>via cooling in crystallisers is no substitute for poor pan boiling. </a:t>
            </a:r>
            <a:endParaRPr lang="en-ZA" dirty="0" smtClean="0"/>
          </a:p>
          <a:p>
            <a:r>
              <a:rPr lang="en-ZA" dirty="0" smtClean="0"/>
              <a:t>Because </a:t>
            </a:r>
            <a:r>
              <a:rPr lang="en-ZA" dirty="0"/>
              <a:t>of the high purity mother liquor and low viscosity of ‘A’ </a:t>
            </a:r>
            <a:r>
              <a:rPr lang="en-ZA" dirty="0" err="1"/>
              <a:t>massecuites</a:t>
            </a:r>
            <a:r>
              <a:rPr lang="en-ZA" dirty="0"/>
              <a:t> the cooling rates and crystallisation rates are much higher than low purity </a:t>
            </a:r>
            <a:r>
              <a:rPr lang="en-ZA" dirty="0" err="1"/>
              <a:t>massecuites</a:t>
            </a:r>
            <a:r>
              <a:rPr lang="en-ZA" dirty="0"/>
              <a:t>. </a:t>
            </a:r>
            <a:endParaRPr lang="en-ZA" dirty="0" smtClean="0"/>
          </a:p>
          <a:p>
            <a:r>
              <a:rPr lang="en-ZA" dirty="0" smtClean="0"/>
              <a:t>Retention </a:t>
            </a:r>
            <a:r>
              <a:rPr lang="en-ZA" dirty="0"/>
              <a:t>times can therefore be much shorter.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23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3F3D944B9D242BC2B2B737E9F12DD" ma:contentTypeVersion="0" ma:contentTypeDescription="Create a new document." ma:contentTypeScope="" ma:versionID="ed1326efab41682ffb28ddec261807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1BBEAE-1942-44DA-88FB-7E1C7CA86F9D}"/>
</file>

<file path=customXml/itemProps2.xml><?xml version="1.0" encoding="utf-8"?>
<ds:datastoreItem xmlns:ds="http://schemas.openxmlformats.org/officeDocument/2006/customXml" ds:itemID="{9627CCD1-38B1-444A-8AFC-9F51ACA0A207}"/>
</file>

<file path=customXml/itemProps3.xml><?xml version="1.0" encoding="utf-8"?>
<ds:datastoreItem xmlns:ds="http://schemas.openxmlformats.org/officeDocument/2006/customXml" ds:itemID="{96CF618B-BAFB-4201-99A6-6360911FF8A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6007</TotalTime>
  <Words>1235</Words>
  <Application>Microsoft Office PowerPoint</Application>
  <PresentationFormat>On-screen Show (4:3)</PresentationFormat>
  <Paragraphs>88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Theory of Crystallisation</vt:lpstr>
      <vt:lpstr>Theory of Crystallisation (cont.)</vt:lpstr>
      <vt:lpstr>Theory of Crystallisation (cont.)</vt:lpstr>
      <vt:lpstr>Theory of Crystallisation (cont.)</vt:lpstr>
      <vt:lpstr>Rate of Cooling and Crystallisation</vt:lpstr>
      <vt:lpstr>Rate of Cooling and Crystallisation (cont.)</vt:lpstr>
      <vt:lpstr>Rate of Cooling and Crystallisation (cont.)</vt:lpstr>
      <vt:lpstr>High Purity Crystallisation</vt:lpstr>
      <vt:lpstr>Low Purity Crytallisation</vt:lpstr>
      <vt:lpstr>Low Purity Crytallisation (cont.)</vt:lpstr>
      <vt:lpstr>Low Purity Crytallisation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296</cp:revision>
  <dcterms:created xsi:type="dcterms:W3CDTF">2016-11-15T07:03:29Z</dcterms:created>
  <dcterms:modified xsi:type="dcterms:W3CDTF">2019-05-06T09:25:39Z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0x010100D883F3D944B9D242BC2B2B737E9F12DD</vt:lpwstr>
  </property>
</Properties>
</file>