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588" r:id="rId3"/>
    <p:sldId id="589" r:id="rId4"/>
    <p:sldId id="590" r:id="rId5"/>
    <p:sldId id="592" r:id="rId6"/>
    <p:sldId id="591" r:id="rId7"/>
    <p:sldId id="593" r:id="rId8"/>
    <p:sldId id="594" r:id="rId9"/>
    <p:sldId id="595" r:id="rId10"/>
    <p:sldId id="59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1" autoAdjust="0"/>
    <p:restoredTop sz="94582" autoAdjust="0"/>
  </p:normalViewPr>
  <p:slideViewPr>
    <p:cSldViewPr>
      <p:cViewPr>
        <p:scale>
          <a:sx n="66" d="100"/>
          <a:sy n="66" d="100"/>
        </p:scale>
        <p:origin x="-1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088232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KNOWLEDGE </a:t>
            </a:r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COMPONENT: MODULE 8: </a:t>
            </a:r>
          </a:p>
          <a:p>
            <a:pPr algn="ctr"/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CRYSTALLISATION, CENTRIFUGING AND DRYING: </a:t>
            </a:r>
          </a:p>
          <a:p>
            <a:pPr algn="ctr"/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KT </a:t>
            </a:r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10: </a:t>
            </a:r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PROBLEMS EXPERIENCED DURING</a:t>
            </a:r>
          </a:p>
          <a:p>
            <a:pPr algn="ctr"/>
            <a:r>
              <a:rPr lang="en-US" sz="2600" dirty="0" smtClean="0">
                <a:solidFill>
                  <a:srgbClr val="C0504D">
                    <a:lumMod val="75000"/>
                  </a:srgbClr>
                </a:solidFill>
              </a:rPr>
              <a:t> CRYSTALLISATION AND SEPARATION</a:t>
            </a:r>
            <a:endParaRPr lang="en-US" sz="26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000" dirty="0" smtClean="0"/>
              <a:t>Evidence of the </a:t>
            </a:r>
            <a:r>
              <a:rPr lang="en-US" sz="4000" dirty="0" err="1" smtClean="0"/>
              <a:t>Maillard</a:t>
            </a:r>
            <a:r>
              <a:rPr lang="en-US" sz="4000" dirty="0" smtClean="0"/>
              <a:t> reaction</a:t>
            </a:r>
            <a:endParaRPr lang="en-US" sz="4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2400" dirty="0"/>
              <a:t>Let us compare syrup and final molasses</a:t>
            </a:r>
            <a:r>
              <a:rPr lang="en-ZA" sz="2400" dirty="0" smtClean="0"/>
              <a:t>.</a:t>
            </a:r>
          </a:p>
          <a:p>
            <a:pPr marL="0" indent="0">
              <a:buNone/>
            </a:pPr>
            <a:endParaRPr lang="en-ZA" sz="2400" dirty="0"/>
          </a:p>
          <a:p>
            <a:pPr marL="0" indent="0">
              <a:buNone/>
            </a:pPr>
            <a:endParaRPr lang="en-ZA" sz="2400" dirty="0" smtClean="0"/>
          </a:p>
          <a:p>
            <a:pPr marL="0" indent="0">
              <a:buNone/>
            </a:pPr>
            <a:endParaRPr lang="en-ZA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ZA" sz="2000" dirty="0"/>
              <a:t>The amount of Fructose remains high or even increases because of inversion occurring.</a:t>
            </a:r>
            <a:endParaRPr lang="en-US" sz="2000" dirty="0"/>
          </a:p>
          <a:p>
            <a:r>
              <a:rPr lang="en-ZA" sz="2000" dirty="0"/>
              <a:t>The amount of Glucose reduces because </a:t>
            </a:r>
            <a:r>
              <a:rPr lang="en-ZA" sz="2000" dirty="0" smtClean="0"/>
              <a:t>the </a:t>
            </a:r>
            <a:r>
              <a:rPr lang="en-ZA" sz="2000" dirty="0" err="1" smtClean="0"/>
              <a:t>Maillard</a:t>
            </a:r>
            <a:r>
              <a:rPr lang="en-ZA" sz="2000" dirty="0" smtClean="0"/>
              <a:t> </a:t>
            </a:r>
            <a:r>
              <a:rPr lang="en-ZA" sz="2000" dirty="0"/>
              <a:t>reaction uses up glucose molecules.</a:t>
            </a:r>
            <a:endParaRPr lang="en-US" sz="2000" dirty="0"/>
          </a:p>
          <a:p>
            <a:r>
              <a:rPr lang="en-ZA" sz="2000" dirty="0"/>
              <a:t>If a final molasses sample is taken and analysed there is always a 30-40 % glucose loss. </a:t>
            </a:r>
            <a:endParaRPr lang="en-ZA" sz="2000" dirty="0" smtClean="0"/>
          </a:p>
          <a:p>
            <a:r>
              <a:rPr lang="en-ZA" sz="2000" dirty="0" smtClean="0"/>
              <a:t>This </a:t>
            </a:r>
            <a:r>
              <a:rPr lang="en-ZA" sz="2000" dirty="0"/>
              <a:t>indicates that </a:t>
            </a:r>
            <a:r>
              <a:rPr lang="en-ZA" sz="2000" dirty="0" err="1"/>
              <a:t>Maillard</a:t>
            </a:r>
            <a:r>
              <a:rPr lang="en-ZA" sz="2000" dirty="0"/>
              <a:t> reactions are occurring but it normally remains controllable.</a:t>
            </a:r>
            <a:endParaRPr lang="en-US" sz="2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7" y="2060848"/>
            <a:ext cx="5761037" cy="170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74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200" dirty="0" smtClean="0"/>
              <a:t>Broken / Damaged Cooling Element</a:t>
            </a:r>
            <a:endParaRPr lang="en-US" sz="4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3600" dirty="0"/>
              <a:t>A broken/damaged element can cause water to leak into the </a:t>
            </a:r>
            <a:r>
              <a:rPr lang="en-ZA" sz="3600" dirty="0" err="1"/>
              <a:t>massecuite</a:t>
            </a:r>
            <a:r>
              <a:rPr lang="en-ZA" sz="3600" dirty="0"/>
              <a:t>. </a:t>
            </a:r>
            <a:endParaRPr lang="en-ZA" sz="3600" dirty="0" smtClean="0"/>
          </a:p>
          <a:p>
            <a:r>
              <a:rPr lang="en-ZA" sz="3600" dirty="0" smtClean="0"/>
              <a:t>This </a:t>
            </a:r>
            <a:r>
              <a:rPr lang="en-ZA" sz="3600" dirty="0"/>
              <a:t>will be indicated by the purity of the mother liquor not decreasing satisfactorily during crystallisation.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061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 smtClean="0"/>
              <a:t>Cessation of Stirring</a:t>
            </a:r>
            <a:endParaRPr lang="en-US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ZA" dirty="0"/>
              <a:t>The stirring shaft can break or shear loose from the stirring elements or the stirring can cease due to some other reason. </a:t>
            </a:r>
            <a:endParaRPr lang="en-ZA" dirty="0" smtClean="0"/>
          </a:p>
          <a:p>
            <a:pPr>
              <a:spcBef>
                <a:spcPts val="0"/>
              </a:spcBef>
            </a:pPr>
            <a:r>
              <a:rPr lang="en-ZA" dirty="0" smtClean="0"/>
              <a:t>This </a:t>
            </a:r>
            <a:r>
              <a:rPr lang="en-ZA" dirty="0"/>
              <a:t>would lead to crystals settling to the bottom of the crystallisers. </a:t>
            </a:r>
            <a:endParaRPr lang="en-ZA" dirty="0" smtClean="0"/>
          </a:p>
          <a:p>
            <a:pPr>
              <a:spcBef>
                <a:spcPts val="0"/>
              </a:spcBef>
            </a:pPr>
            <a:r>
              <a:rPr lang="en-ZA" dirty="0" smtClean="0"/>
              <a:t>In </a:t>
            </a:r>
            <a:r>
              <a:rPr lang="en-ZA" dirty="0"/>
              <a:t>A-crystallisers especially crystal settling is rapid and a decision as to appropriate action must be taken within minutes i.e. resume/restore stirring or liquidate (empty) the crystallisers.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54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 err="1" smtClean="0"/>
              <a:t>Maillard</a:t>
            </a:r>
            <a:r>
              <a:rPr lang="en-US" sz="4800" dirty="0" smtClean="0"/>
              <a:t> Reaction</a:t>
            </a:r>
            <a:endParaRPr lang="en-US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ZA" sz="2400" dirty="0"/>
              <a:t>This is the worst important problem with pan floor operations.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err="1" smtClean="0"/>
              <a:t>Maillard</a:t>
            </a:r>
            <a:r>
              <a:rPr lang="en-ZA" sz="2400" dirty="0" smtClean="0"/>
              <a:t> </a:t>
            </a:r>
            <a:r>
              <a:rPr lang="en-ZA" sz="2400" dirty="0"/>
              <a:t>reactions give bread crust its characteristic colour and texture.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smtClean="0"/>
              <a:t>It </a:t>
            </a:r>
            <a:r>
              <a:rPr lang="en-ZA" sz="2400" dirty="0"/>
              <a:t>is very important in food processing because it gives colour, texture and taste.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ZA" sz="2400" dirty="0" err="1"/>
              <a:t>Maillard</a:t>
            </a:r>
            <a:r>
              <a:rPr lang="en-ZA" sz="2400" dirty="0"/>
              <a:t> reactions are a whole host of reactions that occur where glucose and amino nitrogen (-NH</a:t>
            </a:r>
            <a:r>
              <a:rPr lang="en-ZA" sz="2400" baseline="-25000" dirty="0"/>
              <a:t>2</a:t>
            </a:r>
            <a:r>
              <a:rPr lang="en-ZA" sz="2400" dirty="0"/>
              <a:t>) is present.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smtClean="0"/>
              <a:t>The </a:t>
            </a:r>
            <a:r>
              <a:rPr lang="en-ZA" sz="2400" dirty="0"/>
              <a:t>amino nitrogen group occurs in amino acids and proteins. </a:t>
            </a:r>
            <a:endParaRPr lang="en-ZA" sz="2400" dirty="0" smtClean="0"/>
          </a:p>
          <a:p>
            <a:pPr>
              <a:spcBef>
                <a:spcPts val="0"/>
              </a:spcBef>
            </a:pPr>
            <a:r>
              <a:rPr lang="en-ZA" sz="2400" dirty="0" smtClean="0"/>
              <a:t>The </a:t>
            </a:r>
            <a:r>
              <a:rPr lang="en-ZA" sz="2400" dirty="0"/>
              <a:t>presence of glucose and amino nitrogen creates the potential for </a:t>
            </a:r>
            <a:r>
              <a:rPr lang="en-ZA" sz="2400" dirty="0" err="1"/>
              <a:t>Maillard</a:t>
            </a:r>
            <a:r>
              <a:rPr lang="en-ZA" sz="2400" dirty="0"/>
              <a:t> reactions, but heat and low water content (i.e. high concentration) is also required</a:t>
            </a:r>
            <a:r>
              <a:rPr lang="en-ZA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2664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 err="1" smtClean="0"/>
              <a:t>Maillard</a:t>
            </a:r>
            <a:r>
              <a:rPr lang="en-US" sz="4800" dirty="0" smtClean="0"/>
              <a:t> Reaction</a:t>
            </a:r>
            <a:endParaRPr lang="en-US" sz="48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sz="2600" dirty="0" err="1" smtClean="0"/>
              <a:t>Maillard</a:t>
            </a:r>
            <a:r>
              <a:rPr lang="en-ZA" sz="2600" dirty="0" smtClean="0"/>
              <a:t> </a:t>
            </a:r>
            <a:r>
              <a:rPr lang="en-ZA" sz="2600" dirty="0"/>
              <a:t>reactions are exothermic and produce heat which increases the rate of the reaction, which in turn produces more heat etc. </a:t>
            </a:r>
            <a:endParaRPr lang="en-ZA" sz="2600" dirty="0" smtClean="0"/>
          </a:p>
          <a:p>
            <a:r>
              <a:rPr lang="en-ZA" sz="2600" dirty="0" smtClean="0"/>
              <a:t>Apart </a:t>
            </a:r>
            <a:r>
              <a:rPr lang="en-ZA" sz="2600" dirty="0"/>
              <a:t>from producing excessive amounts of heat, </a:t>
            </a:r>
            <a:r>
              <a:rPr lang="en-ZA" sz="2600" dirty="0" smtClean="0"/>
              <a:t>the </a:t>
            </a:r>
            <a:r>
              <a:rPr lang="en-ZA" sz="2600" dirty="0" err="1" smtClean="0"/>
              <a:t>Maillard</a:t>
            </a:r>
            <a:r>
              <a:rPr lang="en-ZA" sz="2600" dirty="0" smtClean="0"/>
              <a:t> </a:t>
            </a:r>
            <a:r>
              <a:rPr lang="en-ZA" sz="2600" dirty="0"/>
              <a:t>reaction also produces CO</a:t>
            </a:r>
            <a:r>
              <a:rPr lang="en-ZA" sz="2600" baseline="-25000" dirty="0"/>
              <a:t>2</a:t>
            </a:r>
            <a:r>
              <a:rPr lang="en-ZA" sz="2600" dirty="0"/>
              <a:t> gas. </a:t>
            </a:r>
            <a:endParaRPr lang="en-ZA" sz="2600" dirty="0" smtClean="0"/>
          </a:p>
          <a:p>
            <a:r>
              <a:rPr lang="en-ZA" sz="2600" dirty="0" smtClean="0"/>
              <a:t>In </a:t>
            </a:r>
            <a:r>
              <a:rPr lang="en-ZA" sz="2600" dirty="0"/>
              <a:t>C-</a:t>
            </a:r>
            <a:r>
              <a:rPr lang="en-ZA" sz="2600" dirty="0" err="1"/>
              <a:t>massecuite</a:t>
            </a:r>
            <a:r>
              <a:rPr lang="en-ZA" sz="2600" dirty="0"/>
              <a:t> this causes foaming, swelling and overflow. </a:t>
            </a:r>
            <a:endParaRPr lang="en-ZA" sz="2600" dirty="0" smtClean="0"/>
          </a:p>
          <a:p>
            <a:r>
              <a:rPr lang="en-ZA" sz="2600" dirty="0" smtClean="0"/>
              <a:t>In </a:t>
            </a:r>
            <a:r>
              <a:rPr lang="en-ZA" sz="2600" dirty="0"/>
              <a:t>addition </a:t>
            </a:r>
            <a:r>
              <a:rPr lang="en-ZA" sz="2600" dirty="0" smtClean="0"/>
              <a:t>the </a:t>
            </a:r>
            <a:r>
              <a:rPr lang="en-ZA" sz="2600" dirty="0" err="1" smtClean="0"/>
              <a:t>Maillard</a:t>
            </a:r>
            <a:r>
              <a:rPr lang="en-ZA" sz="2600" dirty="0" smtClean="0"/>
              <a:t> </a:t>
            </a:r>
            <a:r>
              <a:rPr lang="en-ZA" sz="2600" dirty="0"/>
              <a:t>reaction forms colour and high viscosity products. </a:t>
            </a:r>
            <a:endParaRPr lang="en-ZA" sz="2600" dirty="0" smtClean="0"/>
          </a:p>
          <a:p>
            <a:r>
              <a:rPr lang="en-ZA" sz="2600" dirty="0" smtClean="0"/>
              <a:t>If </a:t>
            </a:r>
            <a:r>
              <a:rPr lang="en-ZA" sz="2600" dirty="0"/>
              <a:t>allowed to proceed unchecked the </a:t>
            </a:r>
            <a:r>
              <a:rPr lang="en-ZA" sz="2600" dirty="0" err="1"/>
              <a:t>Maillard</a:t>
            </a:r>
            <a:r>
              <a:rPr lang="en-ZA" sz="2600" dirty="0"/>
              <a:t> reaction will carbonize the sugar.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2796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200" dirty="0" smtClean="0"/>
              <a:t>How will we know if the </a:t>
            </a:r>
            <a:r>
              <a:rPr lang="en-US" sz="3200" dirty="0" err="1" smtClean="0"/>
              <a:t>Maillard</a:t>
            </a:r>
            <a:r>
              <a:rPr lang="en-US" sz="3200" dirty="0" smtClean="0"/>
              <a:t> reaction has started?</a:t>
            </a:r>
            <a:endParaRPr lang="en-US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dirty="0"/>
              <a:t>The temperature will not cool to say +40°C in the crystalliser, but will increase to 70°C +. </a:t>
            </a:r>
            <a:endParaRPr lang="en-ZA" dirty="0" smtClean="0"/>
          </a:p>
          <a:p>
            <a:r>
              <a:rPr lang="en-ZA" dirty="0" smtClean="0"/>
              <a:t>The </a:t>
            </a:r>
            <a:r>
              <a:rPr lang="en-ZA" dirty="0" err="1"/>
              <a:t>massecuite</a:t>
            </a:r>
            <a:r>
              <a:rPr lang="en-ZA" dirty="0"/>
              <a:t> will start to foam and its volume will increase. </a:t>
            </a:r>
            <a:endParaRPr lang="en-ZA" dirty="0" smtClean="0"/>
          </a:p>
          <a:p>
            <a:r>
              <a:rPr lang="en-ZA" dirty="0" smtClean="0"/>
              <a:t>The </a:t>
            </a:r>
            <a:r>
              <a:rPr lang="en-ZA" dirty="0"/>
              <a:t>increase in temperature cause crystals to dissolve and </a:t>
            </a:r>
            <a:r>
              <a:rPr lang="en-ZA" dirty="0" err="1"/>
              <a:t>massecuite</a:t>
            </a:r>
            <a:r>
              <a:rPr lang="en-ZA" dirty="0"/>
              <a:t> is also lost due to overflow. </a:t>
            </a:r>
            <a:endParaRPr lang="en-ZA" dirty="0" smtClean="0"/>
          </a:p>
          <a:p>
            <a:r>
              <a:rPr lang="en-ZA" dirty="0" smtClean="0"/>
              <a:t>Sucrose </a:t>
            </a:r>
            <a:r>
              <a:rPr lang="en-ZA" dirty="0"/>
              <a:t>is thus lost </a:t>
            </a:r>
            <a:r>
              <a:rPr lang="en-US" b="1" dirty="0"/>
              <a:t>chemically and physically.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3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200" dirty="0" smtClean="0"/>
              <a:t>How can </a:t>
            </a:r>
            <a:r>
              <a:rPr lang="en-US" sz="3200" dirty="0" err="1" smtClean="0"/>
              <a:t>Maillard</a:t>
            </a:r>
            <a:r>
              <a:rPr lang="en-US" sz="3200" dirty="0" smtClean="0"/>
              <a:t> reactions be prevented?</a:t>
            </a:r>
            <a:endParaRPr lang="en-US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ZA" sz="2700" dirty="0"/>
              <a:t>Keep the temperature as low as possible. </a:t>
            </a:r>
            <a:endParaRPr lang="en-ZA" sz="2700" dirty="0" smtClean="0"/>
          </a:p>
          <a:p>
            <a:pPr lvl="0">
              <a:spcBef>
                <a:spcPts val="0"/>
              </a:spcBef>
            </a:pPr>
            <a:r>
              <a:rPr lang="en-ZA" sz="2700" dirty="0" smtClean="0"/>
              <a:t>This </a:t>
            </a:r>
            <a:r>
              <a:rPr lang="en-ZA" sz="2700" dirty="0"/>
              <a:t>involves boiling water under higher vacuum. </a:t>
            </a:r>
            <a:endParaRPr lang="en-ZA" sz="2700" dirty="0" smtClean="0"/>
          </a:p>
          <a:p>
            <a:pPr lvl="0">
              <a:spcBef>
                <a:spcPts val="0"/>
              </a:spcBef>
            </a:pPr>
            <a:r>
              <a:rPr lang="en-ZA" sz="2700" dirty="0" smtClean="0"/>
              <a:t>Obviously </a:t>
            </a:r>
            <a:r>
              <a:rPr lang="en-ZA" sz="2700" dirty="0"/>
              <a:t>viscosity limits this in practice.</a:t>
            </a:r>
            <a:endParaRPr lang="en-US" sz="2700" dirty="0"/>
          </a:p>
          <a:p>
            <a:pPr lvl="0">
              <a:spcBef>
                <a:spcPts val="0"/>
              </a:spcBef>
            </a:pPr>
            <a:r>
              <a:rPr lang="en-ZA" sz="2700" dirty="0"/>
              <a:t>Do not reduce the water content excessively. </a:t>
            </a:r>
            <a:endParaRPr lang="en-ZA" sz="2700" dirty="0" smtClean="0"/>
          </a:p>
          <a:p>
            <a:pPr lvl="0">
              <a:spcBef>
                <a:spcPts val="0"/>
              </a:spcBef>
            </a:pPr>
            <a:r>
              <a:rPr lang="en-ZA" sz="2700" dirty="0" smtClean="0"/>
              <a:t>This </a:t>
            </a:r>
            <a:r>
              <a:rPr lang="en-ZA" sz="2700" dirty="0"/>
              <a:t>means lowering the brix by boiling less “tight” </a:t>
            </a:r>
            <a:r>
              <a:rPr lang="en-ZA" sz="2700" dirty="0" err="1"/>
              <a:t>massecuites</a:t>
            </a:r>
            <a:r>
              <a:rPr lang="en-ZA" sz="2700" dirty="0"/>
              <a:t>. </a:t>
            </a:r>
            <a:endParaRPr lang="en-ZA" sz="2700" dirty="0" smtClean="0"/>
          </a:p>
          <a:p>
            <a:pPr lvl="0">
              <a:spcBef>
                <a:spcPts val="0"/>
              </a:spcBef>
            </a:pPr>
            <a:r>
              <a:rPr lang="en-ZA" sz="2700" dirty="0" smtClean="0"/>
              <a:t>Lowering </a:t>
            </a:r>
            <a:r>
              <a:rPr lang="en-ZA" sz="2700" dirty="0"/>
              <a:t>the brix from 97% to 95% increases the water content from 3% to 5%.</a:t>
            </a:r>
            <a:endParaRPr lang="en-US" sz="2700" dirty="0"/>
          </a:p>
          <a:p>
            <a:pPr lvl="0">
              <a:spcBef>
                <a:spcPts val="0"/>
              </a:spcBef>
            </a:pPr>
            <a:r>
              <a:rPr lang="en-ZA" sz="2700" dirty="0"/>
              <a:t>Increase the purity of the </a:t>
            </a:r>
            <a:r>
              <a:rPr lang="en-ZA" sz="2700" dirty="0" err="1"/>
              <a:t>massecuite</a:t>
            </a:r>
            <a:r>
              <a:rPr lang="en-ZA" sz="2700" dirty="0"/>
              <a:t>, since </a:t>
            </a:r>
            <a:r>
              <a:rPr lang="en-ZA" sz="2700" dirty="0" smtClean="0"/>
              <a:t>the </a:t>
            </a:r>
            <a:r>
              <a:rPr lang="en-ZA" sz="2700" dirty="0" err="1" smtClean="0"/>
              <a:t>Maillard</a:t>
            </a:r>
            <a:r>
              <a:rPr lang="en-ZA" sz="2700" dirty="0" smtClean="0"/>
              <a:t> </a:t>
            </a:r>
            <a:r>
              <a:rPr lang="en-ZA" sz="2700" dirty="0"/>
              <a:t>reaction happens in impure solutions. </a:t>
            </a:r>
            <a:endParaRPr lang="en-ZA" sz="2700" dirty="0" smtClean="0"/>
          </a:p>
          <a:p>
            <a:pPr lvl="0">
              <a:spcBef>
                <a:spcPts val="0"/>
              </a:spcBef>
            </a:pPr>
            <a:r>
              <a:rPr lang="en-ZA" sz="2700" dirty="0" smtClean="0"/>
              <a:t>For </a:t>
            </a:r>
            <a:r>
              <a:rPr lang="en-ZA" sz="2700" dirty="0"/>
              <a:t>example: C-</a:t>
            </a:r>
            <a:r>
              <a:rPr lang="en-ZA" sz="2700" dirty="0" err="1"/>
              <a:t>massecuite</a:t>
            </a:r>
            <a:r>
              <a:rPr lang="en-ZA" sz="2700" dirty="0"/>
              <a:t> should be at 55 purity and not 50.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416166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200" dirty="0" smtClean="0"/>
              <a:t>What can be done if a </a:t>
            </a:r>
            <a:r>
              <a:rPr lang="en-US" sz="3200" dirty="0" err="1" smtClean="0"/>
              <a:t>Maillard</a:t>
            </a:r>
            <a:r>
              <a:rPr lang="en-US" sz="3200" dirty="0" smtClean="0"/>
              <a:t> reaction has started?</a:t>
            </a:r>
            <a:endParaRPr lang="en-US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en-ZA" sz="2800" dirty="0"/>
              <a:t>Cool the </a:t>
            </a:r>
            <a:r>
              <a:rPr lang="en-ZA" sz="2800" dirty="0" err="1"/>
              <a:t>massecuite</a:t>
            </a:r>
            <a:r>
              <a:rPr lang="en-ZA" sz="2800" dirty="0"/>
              <a:t> by adding large amounts of dry ice or cold water.</a:t>
            </a:r>
            <a:endParaRPr lang="en-US" sz="2800" dirty="0"/>
          </a:p>
          <a:p>
            <a:pPr lvl="0">
              <a:spcBef>
                <a:spcPts val="0"/>
              </a:spcBef>
            </a:pPr>
            <a:r>
              <a:rPr lang="en-ZA" sz="2800" dirty="0"/>
              <a:t>Dilute the </a:t>
            </a:r>
            <a:r>
              <a:rPr lang="en-ZA" sz="2800" dirty="0" err="1"/>
              <a:t>massecuite</a:t>
            </a:r>
            <a:r>
              <a:rPr lang="en-ZA" sz="2800" dirty="0"/>
              <a:t>.</a:t>
            </a:r>
            <a:endParaRPr lang="en-US" sz="2800" dirty="0"/>
          </a:p>
          <a:p>
            <a:pPr lvl="0">
              <a:spcBef>
                <a:spcPts val="0"/>
              </a:spcBef>
            </a:pPr>
            <a:r>
              <a:rPr lang="en-ZA" sz="2800" dirty="0"/>
              <a:t>Add some chemicals. </a:t>
            </a:r>
            <a:endParaRPr lang="en-ZA" sz="2800" dirty="0" smtClean="0"/>
          </a:p>
          <a:p>
            <a:pPr lvl="0">
              <a:spcBef>
                <a:spcPts val="0"/>
              </a:spcBef>
            </a:pPr>
            <a:r>
              <a:rPr lang="en-ZA" sz="2800" dirty="0" smtClean="0"/>
              <a:t>These </a:t>
            </a:r>
            <a:r>
              <a:rPr lang="en-ZA" sz="2800" dirty="0"/>
              <a:t>contain sulphur compounds e.g. NaHSO</a:t>
            </a:r>
            <a:r>
              <a:rPr lang="en-ZA" sz="2800" baseline="-25000" dirty="0"/>
              <a:t>3 </a:t>
            </a:r>
            <a:r>
              <a:rPr lang="en-ZA" sz="2800" dirty="0"/>
              <a:t>(sodium hydrogen sulphite) and Na</a:t>
            </a:r>
            <a:r>
              <a:rPr lang="en-ZA" sz="2800" baseline="-25000" dirty="0"/>
              <a:t>2</a:t>
            </a:r>
            <a:r>
              <a:rPr lang="en-ZA" sz="2800" dirty="0"/>
              <a:t>SO</a:t>
            </a:r>
            <a:r>
              <a:rPr lang="en-ZA" sz="2800" baseline="-25000" dirty="0"/>
              <a:t>3</a:t>
            </a:r>
            <a:r>
              <a:rPr lang="en-ZA" sz="2800" dirty="0"/>
              <a:t> (sodium sulphite). </a:t>
            </a:r>
            <a:endParaRPr lang="en-ZA" sz="2800" dirty="0" smtClean="0"/>
          </a:p>
          <a:p>
            <a:pPr lvl="0">
              <a:spcBef>
                <a:spcPts val="0"/>
              </a:spcBef>
            </a:pPr>
            <a:r>
              <a:rPr lang="en-ZA" sz="2800" dirty="0" smtClean="0"/>
              <a:t>These </a:t>
            </a:r>
            <a:r>
              <a:rPr lang="en-ZA" sz="2800" dirty="0"/>
              <a:t>have the ability to slow down some of the reaction involved. </a:t>
            </a:r>
            <a:endParaRPr lang="en-ZA" sz="2800" dirty="0" smtClean="0"/>
          </a:p>
          <a:p>
            <a:pPr lvl="0">
              <a:spcBef>
                <a:spcPts val="0"/>
              </a:spcBef>
            </a:pPr>
            <a:r>
              <a:rPr lang="en-ZA" sz="2800" dirty="0" smtClean="0"/>
              <a:t>The </a:t>
            </a:r>
            <a:r>
              <a:rPr lang="en-ZA" sz="2800" dirty="0"/>
              <a:t>max amount of Na</a:t>
            </a:r>
            <a:r>
              <a:rPr lang="en-ZA" sz="2800" baseline="-25000" dirty="0"/>
              <a:t>2</a:t>
            </a:r>
            <a:r>
              <a:rPr lang="en-ZA" sz="2800" dirty="0"/>
              <a:t>SO</a:t>
            </a:r>
            <a:r>
              <a:rPr lang="en-ZA" sz="2800" baseline="-25000" dirty="0"/>
              <a:t>3</a:t>
            </a:r>
            <a:r>
              <a:rPr lang="en-ZA" sz="2800" dirty="0"/>
              <a:t> is 400 ppm on </a:t>
            </a:r>
            <a:r>
              <a:rPr lang="en-ZA" sz="2800" dirty="0" err="1"/>
              <a:t>massecuite</a:t>
            </a:r>
            <a:r>
              <a:rPr lang="en-ZA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513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3200" dirty="0" smtClean="0"/>
              <a:t>What do we usually do wrong that initiates a </a:t>
            </a:r>
            <a:r>
              <a:rPr lang="en-US" sz="3200" dirty="0" err="1" smtClean="0"/>
              <a:t>Maillard</a:t>
            </a:r>
            <a:r>
              <a:rPr lang="en-US" sz="3200" dirty="0" smtClean="0"/>
              <a:t> reaction?</a:t>
            </a:r>
            <a:endParaRPr lang="en-US" sz="32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136904" cy="4997152"/>
          </a:xfrm>
          <a:solidFill>
            <a:schemeClr val="bg1">
              <a:lumMod val="95000"/>
              <a:alpha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en-ZA" dirty="0" smtClean="0"/>
              <a:t>A </a:t>
            </a:r>
            <a:r>
              <a:rPr lang="en-ZA" dirty="0" err="1" smtClean="0"/>
              <a:t>Maillard</a:t>
            </a:r>
            <a:r>
              <a:rPr lang="en-ZA" dirty="0" smtClean="0"/>
              <a:t> </a:t>
            </a:r>
            <a:r>
              <a:rPr lang="en-ZA" dirty="0"/>
              <a:t>reaction normally starts in the hottest part of the C-station i.e. the C-pan. </a:t>
            </a:r>
            <a:endParaRPr lang="en-ZA" dirty="0" smtClean="0"/>
          </a:p>
          <a:p>
            <a:r>
              <a:rPr lang="en-ZA" dirty="0" smtClean="0"/>
              <a:t>If </a:t>
            </a:r>
            <a:r>
              <a:rPr lang="en-ZA" dirty="0"/>
              <a:t>there is poor circulation and a “dead spot” gets hot, </a:t>
            </a:r>
            <a:r>
              <a:rPr lang="en-ZA" dirty="0" smtClean="0"/>
              <a:t>the </a:t>
            </a:r>
            <a:r>
              <a:rPr lang="en-ZA" dirty="0" err="1" smtClean="0"/>
              <a:t>Maillard</a:t>
            </a:r>
            <a:r>
              <a:rPr lang="en-ZA" dirty="0" smtClean="0"/>
              <a:t> </a:t>
            </a:r>
            <a:r>
              <a:rPr lang="en-ZA" dirty="0"/>
              <a:t>reaction is started. </a:t>
            </a:r>
            <a:endParaRPr lang="en-ZA" dirty="0" smtClean="0"/>
          </a:p>
          <a:p>
            <a:r>
              <a:rPr lang="en-ZA" dirty="0" smtClean="0"/>
              <a:t>When </a:t>
            </a:r>
            <a:r>
              <a:rPr lang="en-ZA" dirty="0"/>
              <a:t>the </a:t>
            </a:r>
            <a:r>
              <a:rPr lang="en-ZA" dirty="0" err="1"/>
              <a:t>massecuite</a:t>
            </a:r>
            <a:r>
              <a:rPr lang="en-ZA" dirty="0"/>
              <a:t> is dropped into the Strike receiver and moved to the crystallisers the </a:t>
            </a:r>
            <a:r>
              <a:rPr lang="en-ZA" dirty="0" err="1"/>
              <a:t>Maillard</a:t>
            </a:r>
            <a:r>
              <a:rPr lang="en-ZA" dirty="0"/>
              <a:t> reaction increases because of poor circulation.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66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E6B9E4-994B-4AC4-976C-22B417F52444}"/>
</file>

<file path=customXml/itemProps2.xml><?xml version="1.0" encoding="utf-8"?>
<ds:datastoreItem xmlns:ds="http://schemas.openxmlformats.org/officeDocument/2006/customXml" ds:itemID="{A775BE09-21CA-4065-8BB9-9D8B75021594}"/>
</file>

<file path=customXml/itemProps3.xml><?xml version="1.0" encoding="utf-8"?>
<ds:datastoreItem xmlns:ds="http://schemas.openxmlformats.org/officeDocument/2006/customXml" ds:itemID="{4BAFD057-5A04-4F8C-A986-DF22E9CACE8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6316</TotalTime>
  <Words>689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Broken / Damaged Cooling Element</vt:lpstr>
      <vt:lpstr>Cessation of Stirring</vt:lpstr>
      <vt:lpstr>Maillard Reaction</vt:lpstr>
      <vt:lpstr>Maillard Reaction</vt:lpstr>
      <vt:lpstr>How will we know if the Maillard reaction has started?</vt:lpstr>
      <vt:lpstr>How can Maillard reactions be prevented?</vt:lpstr>
      <vt:lpstr>What can be done if a Maillard reaction has started?</vt:lpstr>
      <vt:lpstr>What do we usually do wrong that initiates a Maillard reaction?</vt:lpstr>
      <vt:lpstr>Evidence of the Maillard reaction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332</cp:revision>
  <dcterms:created xsi:type="dcterms:W3CDTF">2016-11-15T07:03:29Z</dcterms:created>
  <dcterms:modified xsi:type="dcterms:W3CDTF">2019-05-06T19:03:42Z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