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theme/theme1.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83" r:id="rId2"/>
    <p:sldId id="373" r:id="rId3"/>
    <p:sldId id="566" r:id="rId4"/>
    <p:sldId id="567" r:id="rId5"/>
    <p:sldId id="568" r:id="rId6"/>
    <p:sldId id="569" r:id="rId7"/>
    <p:sldId id="560" r:id="rId8"/>
    <p:sldId id="561" r:id="rId9"/>
    <p:sldId id="570" r:id="rId10"/>
    <p:sldId id="562" r:id="rId11"/>
    <p:sldId id="571"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375" autoAdjust="0"/>
    <p:restoredTop sz="94582" autoAdjust="0"/>
  </p:normalViewPr>
  <p:slideViewPr>
    <p:cSldViewPr>
      <p:cViewPr>
        <p:scale>
          <a:sx n="66" d="100"/>
          <a:sy n="66" d="100"/>
        </p:scale>
        <p:origin x="-8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1" name="TextBox 10"/>
          <p:cNvSpPr txBox="1"/>
          <p:nvPr userDrawn="1"/>
        </p:nvSpPr>
        <p:spPr>
          <a:xfrm>
            <a:off x="395536" y="476672"/>
            <a:ext cx="5544616" cy="1754326"/>
          </a:xfrm>
          <a:prstGeom prst="rect">
            <a:avLst/>
          </a:prstGeom>
          <a:solidFill>
            <a:schemeClr val="bg1">
              <a:lumMod val="75000"/>
            </a:schemeClr>
          </a:solidFill>
          <a:scene3d>
            <a:camera prst="orthographicFront"/>
            <a:lightRig rig="threePt" dir="t"/>
          </a:scene3d>
          <a:sp3d>
            <a:bevelT/>
          </a:sp3d>
        </p:spPr>
        <p:txBody>
          <a:bodyPr wrap="square" rtlCol="0">
            <a:spAutoFit/>
          </a:bodyPr>
          <a:lstStyle/>
          <a:p>
            <a:pPr algn="ctr"/>
            <a:r>
              <a:rPr lang="it-IT" sz="3600" b="1" dirty="0" smtClean="0">
                <a:solidFill>
                  <a:srgbClr val="C00000"/>
                </a:solidFill>
                <a:latin typeface="+mj-lt"/>
              </a:rPr>
              <a:t>NQF 5: OCCUPATIONAL CERTIFICATE: SUGAR PROCESSING CONTROLLER</a:t>
            </a:r>
          </a:p>
        </p:txBody>
      </p:sp>
      <p:pic>
        <p:nvPicPr>
          <p:cNvPr id="1026"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505" y="5501695"/>
            <a:ext cx="2160240" cy="13340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9924233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1933D3F1-B886-4AA3-90B5-F60263DF2F6E}" type="datetimeFigureOut">
              <a:rPr lang="en-ZA" smtClean="0"/>
              <a:t>2019/05/06</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13491081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1933D3F1-B886-4AA3-90B5-F60263DF2F6E}" type="datetimeFigureOut">
              <a:rPr lang="en-ZA" smtClean="0"/>
              <a:t>2019/05/06</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40583392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1933D3F1-B886-4AA3-90B5-F60263DF2F6E}" type="datetimeFigureOut">
              <a:rPr lang="en-ZA" smtClean="0"/>
              <a:t>2019/05/06</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19658310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933D3F1-B886-4AA3-90B5-F60263DF2F6E}" type="datetimeFigureOut">
              <a:rPr lang="en-ZA" smtClean="0"/>
              <a:t>2019/05/06</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25344596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Date Placeholder 4"/>
          <p:cNvSpPr>
            <a:spLocks noGrp="1"/>
          </p:cNvSpPr>
          <p:nvPr>
            <p:ph type="dt" sz="half" idx="10"/>
          </p:nvPr>
        </p:nvSpPr>
        <p:spPr/>
        <p:txBody>
          <a:bodyPr/>
          <a:lstStyle/>
          <a:p>
            <a:fld id="{1933D3F1-B886-4AA3-90B5-F60263DF2F6E}" type="datetimeFigureOut">
              <a:rPr lang="en-ZA" smtClean="0"/>
              <a:t>2019/05/06</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36228753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Date Placeholder 6"/>
          <p:cNvSpPr>
            <a:spLocks noGrp="1"/>
          </p:cNvSpPr>
          <p:nvPr>
            <p:ph type="dt" sz="half" idx="10"/>
          </p:nvPr>
        </p:nvSpPr>
        <p:spPr/>
        <p:txBody>
          <a:bodyPr/>
          <a:lstStyle/>
          <a:p>
            <a:fld id="{1933D3F1-B886-4AA3-90B5-F60263DF2F6E}" type="datetimeFigureOut">
              <a:rPr lang="en-ZA" smtClean="0"/>
              <a:t>2019/05/06</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28600800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Date Placeholder 2"/>
          <p:cNvSpPr>
            <a:spLocks noGrp="1"/>
          </p:cNvSpPr>
          <p:nvPr>
            <p:ph type="dt" sz="half" idx="10"/>
          </p:nvPr>
        </p:nvSpPr>
        <p:spPr/>
        <p:txBody>
          <a:bodyPr/>
          <a:lstStyle/>
          <a:p>
            <a:fld id="{1933D3F1-B886-4AA3-90B5-F60263DF2F6E}" type="datetimeFigureOut">
              <a:rPr lang="en-ZA" smtClean="0"/>
              <a:t>2019/05/06</a:t>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21366603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33D3F1-B886-4AA3-90B5-F60263DF2F6E}" type="datetimeFigureOut">
              <a:rPr lang="en-ZA" smtClean="0"/>
              <a:t>2019/05/06</a:t>
            </a:fld>
            <a:endParaRPr lang="en-ZA"/>
          </a:p>
        </p:txBody>
      </p:sp>
      <p:sp>
        <p:nvSpPr>
          <p:cNvPr id="3" name="Footer Placeholder 2"/>
          <p:cNvSpPr>
            <a:spLocks noGrp="1"/>
          </p:cNvSpPr>
          <p:nvPr>
            <p:ph type="ftr" sz="quarter" idx="11"/>
          </p:nvPr>
        </p:nvSpPr>
        <p:spPr/>
        <p:txBody>
          <a:bodyPr/>
          <a:lstStyle/>
          <a:p>
            <a:endParaRPr lang="en-ZA"/>
          </a:p>
        </p:txBody>
      </p:sp>
      <p:sp>
        <p:nvSpPr>
          <p:cNvPr id="4" name="Slide Number Placeholder 3"/>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2199279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33D3F1-B886-4AA3-90B5-F60263DF2F6E}" type="datetimeFigureOut">
              <a:rPr lang="en-ZA" smtClean="0"/>
              <a:t>2019/05/06</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11777520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33D3F1-B886-4AA3-90B5-F60263DF2F6E}" type="datetimeFigureOut">
              <a:rPr lang="en-ZA" smtClean="0"/>
              <a:t>2019/05/06</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8846223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6000" r="-6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33D3F1-B886-4AA3-90B5-F60263DF2F6E}" type="datetimeFigureOut">
              <a:rPr lang="en-ZA" smtClean="0"/>
              <a:t>2019/05/06</a:t>
            </a:fld>
            <a:endParaRPr lang="en-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FF74FE-4481-45CF-9C4D-C8C0AA2C6835}" type="slidenum">
              <a:rPr lang="en-ZA" smtClean="0"/>
              <a:t>‹#›</a:t>
            </a:fld>
            <a:endParaRPr lang="en-ZA"/>
          </a:p>
        </p:txBody>
      </p:sp>
    </p:spTree>
    <p:extLst>
      <p:ext uri="{BB962C8B-B14F-4D97-AF65-F5344CB8AC3E}">
        <p14:creationId xmlns:p14="http://schemas.microsoft.com/office/powerpoint/2010/main" val="4850082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1691680" y="2996952"/>
            <a:ext cx="7056784" cy="2232248"/>
          </a:xfrm>
          <a:prstGeom prst="rect">
            <a:avLst/>
          </a:prstGeom>
          <a:solidFill>
            <a:schemeClr val="bg1">
              <a:lumMod val="85000"/>
            </a:schemeClr>
          </a:solidFill>
          <a:scene3d>
            <a:camera prst="orthographicFront"/>
            <a:lightRig rig="threePt" dir="t"/>
          </a:scene3d>
          <a:sp3d>
            <a:bevelT/>
          </a:sp3d>
        </p:spPr>
        <p:txBody>
          <a:bodyPr>
            <a:normAutofit lnSpcReduction="10000"/>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ctr"/>
            <a:endParaRPr lang="en-US" sz="2800" dirty="0" smtClean="0">
              <a:solidFill>
                <a:srgbClr val="C0504D">
                  <a:lumMod val="75000"/>
                </a:srgbClr>
              </a:solidFill>
            </a:endParaRPr>
          </a:p>
          <a:p>
            <a:pPr algn="ctr"/>
            <a:r>
              <a:rPr lang="en-US" sz="2800" dirty="0" smtClean="0">
                <a:solidFill>
                  <a:srgbClr val="C0504D">
                    <a:lumMod val="75000"/>
                  </a:srgbClr>
                </a:solidFill>
              </a:rPr>
              <a:t>KNOWLEDGE COMPONENT: MODULE 8: </a:t>
            </a:r>
          </a:p>
          <a:p>
            <a:pPr algn="ctr"/>
            <a:r>
              <a:rPr lang="en-US" sz="2800" dirty="0" smtClean="0">
                <a:solidFill>
                  <a:srgbClr val="C0504D">
                    <a:lumMod val="75000"/>
                  </a:srgbClr>
                </a:solidFill>
              </a:rPr>
              <a:t>CRYSTALLISATION, CENTRIFUGING AND DRYING: KT </a:t>
            </a:r>
            <a:r>
              <a:rPr lang="en-US" sz="2800" dirty="0" smtClean="0">
                <a:solidFill>
                  <a:srgbClr val="C0504D">
                    <a:lumMod val="75000"/>
                  </a:srgbClr>
                </a:solidFill>
              </a:rPr>
              <a:t>2: CRYSTALLISER DESIGN AND LAYOUT</a:t>
            </a:r>
            <a:endParaRPr lang="en-US" sz="2800" dirty="0" smtClean="0">
              <a:solidFill>
                <a:srgbClr val="C0504D">
                  <a:lumMod val="75000"/>
                </a:srgbClr>
              </a:solidFill>
            </a:endParaRPr>
          </a:p>
          <a:p>
            <a:endParaRPr lang="en-US" sz="2400" dirty="0" smtClean="0">
              <a:solidFill>
                <a:srgbClr val="C0504D">
                  <a:lumMod val="75000"/>
                </a:srgbClr>
              </a:solidFill>
            </a:endParaRPr>
          </a:p>
          <a:p>
            <a:endParaRPr lang="en-ZA" sz="2400" dirty="0">
              <a:solidFill>
                <a:srgbClr val="C0504D">
                  <a:lumMod val="75000"/>
                </a:srgbClr>
              </a:solidFill>
            </a:endParaRPr>
          </a:p>
        </p:txBody>
      </p:sp>
    </p:spTree>
    <p:extLst>
      <p:ext uri="{BB962C8B-B14F-4D97-AF65-F5344CB8AC3E}">
        <p14:creationId xmlns:p14="http://schemas.microsoft.com/office/powerpoint/2010/main" val="16590958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spcBef>
                <a:spcPts val="0"/>
              </a:spcBef>
            </a:pPr>
            <a:r>
              <a:rPr lang="en-US" sz="4000" dirty="0" err="1" smtClean="0"/>
              <a:t>Crystalliser</a:t>
            </a:r>
            <a:r>
              <a:rPr lang="en-US" sz="4000" dirty="0" smtClean="0"/>
              <a:t> Drives</a:t>
            </a:r>
            <a:endParaRPr lang="en-US" sz="4000" dirty="0"/>
          </a:p>
        </p:txBody>
      </p:sp>
      <p:sp>
        <p:nvSpPr>
          <p:cNvPr id="9" name="Content Placeholder 2"/>
          <p:cNvSpPr>
            <a:spLocks noGrp="1"/>
          </p:cNvSpPr>
          <p:nvPr>
            <p:ph idx="1"/>
          </p:nvPr>
        </p:nvSpPr>
        <p:spPr>
          <a:xfrm>
            <a:off x="251520" y="1600200"/>
            <a:ext cx="8568952" cy="4997152"/>
          </a:xfrm>
          <a:solidFill>
            <a:schemeClr val="bg1">
              <a:lumMod val="95000"/>
              <a:alpha val="75000"/>
            </a:schemeClr>
          </a:solidFill>
          <a:scene3d>
            <a:camera prst="orthographicFront"/>
            <a:lightRig rig="threePt" dir="t"/>
          </a:scene3d>
          <a:sp3d>
            <a:bevelT/>
          </a:sp3d>
        </p:spPr>
        <p:txBody>
          <a:bodyPr>
            <a:noAutofit/>
          </a:bodyPr>
          <a:lstStyle/>
          <a:p>
            <a:pPr>
              <a:spcBef>
                <a:spcPts val="0"/>
              </a:spcBef>
            </a:pPr>
            <a:r>
              <a:rPr lang="en-ZA" sz="4400" dirty="0" smtClean="0"/>
              <a:t>Crystallisers </a:t>
            </a:r>
            <a:r>
              <a:rPr lang="en-ZA" sz="4400" dirty="0"/>
              <a:t>are usually driven by electric motors (typically 100 kW) through reduction gears. </a:t>
            </a:r>
            <a:endParaRPr lang="en-ZA" sz="4400" dirty="0" smtClean="0"/>
          </a:p>
          <a:p>
            <a:pPr>
              <a:spcBef>
                <a:spcPts val="0"/>
              </a:spcBef>
            </a:pPr>
            <a:r>
              <a:rPr lang="en-ZA" sz="4400" dirty="0" smtClean="0"/>
              <a:t>Hydraulic </a:t>
            </a:r>
            <a:r>
              <a:rPr lang="en-ZA" sz="4400" dirty="0"/>
              <a:t>drives which are capable of high torque (turning force) at slow speeds are also </a:t>
            </a:r>
            <a:r>
              <a:rPr lang="en-ZA" sz="4400" dirty="0" smtClean="0"/>
              <a:t>used.</a:t>
            </a:r>
            <a:endParaRPr lang="en-US" sz="4400" dirty="0"/>
          </a:p>
        </p:txBody>
      </p:sp>
    </p:spTree>
    <p:extLst>
      <p:ext uri="{BB962C8B-B14F-4D97-AF65-F5344CB8AC3E}">
        <p14:creationId xmlns:p14="http://schemas.microsoft.com/office/powerpoint/2010/main" val="28657865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spcBef>
                <a:spcPts val="0"/>
              </a:spcBef>
            </a:pPr>
            <a:r>
              <a:rPr lang="en-US" sz="4000" dirty="0" smtClean="0"/>
              <a:t>Cooling Element Corrosion</a:t>
            </a:r>
            <a:endParaRPr lang="en-US" sz="4000" dirty="0"/>
          </a:p>
        </p:txBody>
      </p:sp>
      <p:sp>
        <p:nvSpPr>
          <p:cNvPr id="9" name="Content Placeholder 2"/>
          <p:cNvSpPr>
            <a:spLocks noGrp="1"/>
          </p:cNvSpPr>
          <p:nvPr>
            <p:ph idx="1"/>
          </p:nvPr>
        </p:nvSpPr>
        <p:spPr>
          <a:xfrm>
            <a:off x="251520" y="1600200"/>
            <a:ext cx="8568952" cy="4997152"/>
          </a:xfrm>
          <a:solidFill>
            <a:schemeClr val="bg1">
              <a:lumMod val="95000"/>
              <a:alpha val="75000"/>
            </a:schemeClr>
          </a:solidFill>
          <a:scene3d>
            <a:camera prst="orthographicFront"/>
            <a:lightRig rig="threePt" dir="t"/>
          </a:scene3d>
          <a:sp3d>
            <a:bevelT/>
          </a:sp3d>
        </p:spPr>
        <p:txBody>
          <a:bodyPr>
            <a:noAutofit/>
          </a:bodyPr>
          <a:lstStyle/>
          <a:p>
            <a:pPr>
              <a:spcBef>
                <a:spcPts val="0"/>
              </a:spcBef>
            </a:pPr>
            <a:r>
              <a:rPr lang="en-ZA" sz="2800" dirty="0" smtClean="0"/>
              <a:t>Dissolved </a:t>
            </a:r>
            <a:r>
              <a:rPr lang="en-ZA" sz="2800" dirty="0"/>
              <a:t>oxygen in the cooling water will cause corrosion of metal cooling surfaces.</a:t>
            </a:r>
            <a:endParaRPr lang="en-US" sz="2800" dirty="0"/>
          </a:p>
          <a:p>
            <a:pPr>
              <a:spcBef>
                <a:spcPts val="0"/>
              </a:spcBef>
            </a:pPr>
            <a:r>
              <a:rPr lang="en-ZA" sz="2800" dirty="0"/>
              <a:t>If the cooling element is not always full of water (Blanchard type) then the corrosion is worse. </a:t>
            </a:r>
            <a:endParaRPr lang="en-ZA" sz="2800" dirty="0" smtClean="0"/>
          </a:p>
          <a:p>
            <a:pPr>
              <a:spcBef>
                <a:spcPts val="0"/>
              </a:spcBef>
            </a:pPr>
            <a:r>
              <a:rPr lang="en-ZA" sz="2800" dirty="0" smtClean="0"/>
              <a:t>A </a:t>
            </a:r>
            <a:r>
              <a:rPr lang="en-ZA" sz="2800" dirty="0"/>
              <a:t>closed cooling system treated with chemicals is advisable to minimise corrosion. </a:t>
            </a:r>
            <a:endParaRPr lang="en-ZA" sz="2800" dirty="0" smtClean="0"/>
          </a:p>
          <a:p>
            <a:pPr>
              <a:spcBef>
                <a:spcPts val="0"/>
              </a:spcBef>
            </a:pPr>
            <a:r>
              <a:rPr lang="en-ZA" sz="2800" dirty="0" smtClean="0"/>
              <a:t>Keeping </a:t>
            </a:r>
            <a:r>
              <a:rPr lang="en-ZA" sz="2800" dirty="0"/>
              <a:t>the pH above 10 with caustic or the use of potassium </a:t>
            </a:r>
            <a:r>
              <a:rPr lang="en-ZA" sz="2800" dirty="0" err="1"/>
              <a:t>dichromat</a:t>
            </a:r>
            <a:r>
              <a:rPr lang="en-ZA" sz="2800" dirty="0"/>
              <a:t> will help.</a:t>
            </a:r>
            <a:endParaRPr lang="en-US" sz="2800" dirty="0"/>
          </a:p>
          <a:p>
            <a:pPr>
              <a:spcBef>
                <a:spcPts val="0"/>
              </a:spcBef>
            </a:pPr>
            <a:r>
              <a:rPr lang="en-ZA" sz="2800" dirty="0"/>
              <a:t>Heat transfer is reduced when corrosion occurs and leaks might eventually develop with resultant dissolution of sugar in the </a:t>
            </a:r>
            <a:r>
              <a:rPr lang="en-ZA" sz="2800" dirty="0" err="1"/>
              <a:t>massecuites</a:t>
            </a:r>
            <a:r>
              <a:rPr lang="en-ZA" sz="2800" dirty="0"/>
              <a:t>.</a:t>
            </a:r>
            <a:endParaRPr lang="en-US" sz="2800" dirty="0"/>
          </a:p>
        </p:txBody>
      </p:sp>
    </p:spTree>
    <p:extLst>
      <p:ext uri="{BB962C8B-B14F-4D97-AF65-F5344CB8AC3E}">
        <p14:creationId xmlns:p14="http://schemas.microsoft.com/office/powerpoint/2010/main" val="8160139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spcBef>
                <a:spcPts val="0"/>
              </a:spcBef>
            </a:pPr>
            <a:r>
              <a:rPr lang="en-US" sz="4000" dirty="0" smtClean="0"/>
              <a:t>Basic Design – Older Versions</a:t>
            </a:r>
            <a:endParaRPr lang="en-US" sz="4000" dirty="0"/>
          </a:p>
        </p:txBody>
      </p:sp>
      <p:sp>
        <p:nvSpPr>
          <p:cNvPr id="9" name="Content Placeholder 2"/>
          <p:cNvSpPr>
            <a:spLocks noGrp="1"/>
          </p:cNvSpPr>
          <p:nvPr>
            <p:ph idx="1"/>
          </p:nvPr>
        </p:nvSpPr>
        <p:spPr>
          <a:xfrm>
            <a:off x="251520" y="1600200"/>
            <a:ext cx="8568952" cy="4997152"/>
          </a:xfrm>
          <a:solidFill>
            <a:schemeClr val="bg1">
              <a:lumMod val="95000"/>
              <a:alpha val="75000"/>
            </a:schemeClr>
          </a:solidFill>
          <a:scene3d>
            <a:camera prst="orthographicFront"/>
            <a:lightRig rig="threePt" dir="t"/>
          </a:scene3d>
          <a:sp3d>
            <a:bevelT/>
          </a:sp3d>
        </p:spPr>
        <p:txBody>
          <a:bodyPr>
            <a:noAutofit/>
          </a:bodyPr>
          <a:lstStyle/>
          <a:p>
            <a:pPr>
              <a:spcBef>
                <a:spcPts val="0"/>
              </a:spcBef>
            </a:pPr>
            <a:r>
              <a:rPr lang="en-ZA" dirty="0" smtClean="0"/>
              <a:t>Usually </a:t>
            </a:r>
            <a:r>
              <a:rPr lang="en-ZA" dirty="0"/>
              <a:t>horizontal, cylindrical or U-shaped vessels </a:t>
            </a:r>
            <a:endParaRPr lang="en-ZA" dirty="0" smtClean="0"/>
          </a:p>
          <a:p>
            <a:pPr>
              <a:spcBef>
                <a:spcPts val="0"/>
              </a:spcBef>
            </a:pPr>
            <a:r>
              <a:rPr lang="en-ZA" dirty="0" smtClean="0"/>
              <a:t>Simple </a:t>
            </a:r>
            <a:r>
              <a:rPr lang="en-ZA" dirty="0"/>
              <a:t>stirrers rotating at + ½ </a:t>
            </a:r>
            <a:r>
              <a:rPr lang="en-ZA" dirty="0" err="1"/>
              <a:t>r.p.m</a:t>
            </a:r>
            <a:r>
              <a:rPr lang="en-ZA" dirty="0"/>
              <a:t>. </a:t>
            </a:r>
            <a:endParaRPr lang="en-ZA" dirty="0" smtClean="0"/>
          </a:p>
          <a:p>
            <a:pPr>
              <a:spcBef>
                <a:spcPts val="0"/>
              </a:spcBef>
            </a:pPr>
            <a:r>
              <a:rPr lang="en-ZA" dirty="0" smtClean="0"/>
              <a:t>Depended </a:t>
            </a:r>
            <a:r>
              <a:rPr lang="en-ZA" dirty="0"/>
              <a:t>entirely on air cooling from the sides of the crystalliser and from the </a:t>
            </a:r>
            <a:r>
              <a:rPr lang="en-ZA" dirty="0" err="1"/>
              <a:t>massecuite</a:t>
            </a:r>
            <a:r>
              <a:rPr lang="en-ZA" dirty="0"/>
              <a:t> surface. </a:t>
            </a:r>
            <a:endParaRPr lang="en-ZA" dirty="0" smtClean="0"/>
          </a:p>
          <a:p>
            <a:pPr>
              <a:spcBef>
                <a:spcPts val="0"/>
              </a:spcBef>
            </a:pPr>
            <a:r>
              <a:rPr lang="en-ZA" dirty="0" smtClean="0"/>
              <a:t>Usually </a:t>
            </a:r>
            <a:r>
              <a:rPr lang="en-ZA" dirty="0"/>
              <a:t>situated immediately below the pans where the ambient temperature is always high, with little air circulation, there was little cooling effect. </a:t>
            </a:r>
            <a:endParaRPr lang="en-ZA" dirty="0" smtClean="0"/>
          </a:p>
        </p:txBody>
      </p:sp>
    </p:spTree>
    <p:extLst>
      <p:ext uri="{BB962C8B-B14F-4D97-AF65-F5344CB8AC3E}">
        <p14:creationId xmlns:p14="http://schemas.microsoft.com/office/powerpoint/2010/main" val="39700766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spcBef>
                <a:spcPts val="0"/>
              </a:spcBef>
            </a:pPr>
            <a:r>
              <a:rPr lang="en-US" sz="4000" dirty="0" smtClean="0"/>
              <a:t>Basic Design – Modern Versions</a:t>
            </a:r>
            <a:endParaRPr lang="en-US" sz="4000" dirty="0"/>
          </a:p>
        </p:txBody>
      </p:sp>
      <p:sp>
        <p:nvSpPr>
          <p:cNvPr id="9" name="Content Placeholder 2"/>
          <p:cNvSpPr>
            <a:spLocks noGrp="1"/>
          </p:cNvSpPr>
          <p:nvPr>
            <p:ph idx="1"/>
          </p:nvPr>
        </p:nvSpPr>
        <p:spPr>
          <a:xfrm>
            <a:off x="251520" y="1600200"/>
            <a:ext cx="8568952" cy="4997152"/>
          </a:xfrm>
          <a:solidFill>
            <a:schemeClr val="bg1">
              <a:lumMod val="95000"/>
              <a:alpha val="75000"/>
            </a:schemeClr>
          </a:solidFill>
          <a:scene3d>
            <a:camera prst="orthographicFront"/>
            <a:lightRig rig="threePt" dir="t"/>
          </a:scene3d>
          <a:sp3d>
            <a:bevelT/>
          </a:sp3d>
        </p:spPr>
        <p:txBody>
          <a:bodyPr>
            <a:noAutofit/>
          </a:bodyPr>
          <a:lstStyle/>
          <a:p>
            <a:pPr>
              <a:spcBef>
                <a:spcPts val="0"/>
              </a:spcBef>
            </a:pPr>
            <a:r>
              <a:rPr lang="en-ZA" sz="2600" dirty="0" smtClean="0"/>
              <a:t>Horizontal </a:t>
            </a:r>
            <a:r>
              <a:rPr lang="en-ZA" sz="2600" dirty="0"/>
              <a:t>and vertical water cooler crystallisers are now in use. </a:t>
            </a:r>
            <a:endParaRPr lang="en-ZA" sz="2600" dirty="0" smtClean="0"/>
          </a:p>
          <a:p>
            <a:pPr>
              <a:spcBef>
                <a:spcPts val="0"/>
              </a:spcBef>
            </a:pPr>
            <a:r>
              <a:rPr lang="en-ZA" sz="2600" dirty="0"/>
              <a:t>S</a:t>
            </a:r>
            <a:r>
              <a:rPr lang="en-ZA" sz="2600" dirty="0" smtClean="0"/>
              <a:t>implest </a:t>
            </a:r>
            <a:r>
              <a:rPr lang="en-ZA" sz="2600" dirty="0"/>
              <a:t>water cooled crystalliser is the Blanchard </a:t>
            </a:r>
            <a:r>
              <a:rPr lang="en-ZA" sz="2600" dirty="0" smtClean="0"/>
              <a:t>type</a:t>
            </a:r>
          </a:p>
          <a:p>
            <a:pPr>
              <a:spcBef>
                <a:spcPts val="0"/>
              </a:spcBef>
            </a:pPr>
            <a:r>
              <a:rPr lang="en-ZA" sz="2600" dirty="0" smtClean="0"/>
              <a:t>Consists </a:t>
            </a:r>
            <a:r>
              <a:rPr lang="en-ZA" sz="2600" dirty="0"/>
              <a:t>of a hollow shaft about 250mm diameter with radial stubs welded to the shaft and closed at the end. </a:t>
            </a:r>
            <a:endParaRPr lang="en-ZA" sz="2600" dirty="0" smtClean="0"/>
          </a:p>
          <a:p>
            <a:pPr>
              <a:spcBef>
                <a:spcPts val="0"/>
              </a:spcBef>
            </a:pPr>
            <a:r>
              <a:rPr lang="en-ZA" sz="2600" dirty="0" smtClean="0"/>
              <a:t>Water </a:t>
            </a:r>
            <a:r>
              <a:rPr lang="en-ZA" sz="2600" dirty="0"/>
              <a:t>is introduced into the central hollow shaft so that the radial arms fill up with water during the lower half of their revolution and then drain back as the arms rise above horizontal. </a:t>
            </a:r>
            <a:endParaRPr lang="en-ZA" sz="2600" dirty="0" smtClean="0"/>
          </a:p>
          <a:p>
            <a:pPr>
              <a:spcBef>
                <a:spcPts val="0"/>
              </a:spcBef>
            </a:pPr>
            <a:r>
              <a:rPr lang="en-ZA" sz="2600" dirty="0" smtClean="0"/>
              <a:t>Far </a:t>
            </a:r>
            <a:r>
              <a:rPr lang="en-ZA" sz="2600" dirty="0"/>
              <a:t>more sophisticated cooling elements (normally finned tubes) are now used which offer better heat transfer rates.</a:t>
            </a:r>
            <a:endParaRPr lang="en-US" sz="2600" dirty="0"/>
          </a:p>
        </p:txBody>
      </p:sp>
    </p:spTree>
    <p:extLst>
      <p:ext uri="{BB962C8B-B14F-4D97-AF65-F5344CB8AC3E}">
        <p14:creationId xmlns:p14="http://schemas.microsoft.com/office/powerpoint/2010/main" val="5210633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spcBef>
                <a:spcPts val="0"/>
              </a:spcBef>
            </a:pPr>
            <a:r>
              <a:rPr lang="en-US" sz="4000" dirty="0" smtClean="0"/>
              <a:t>Basic Design (cont.)</a:t>
            </a:r>
            <a:endParaRPr lang="en-US" sz="4000" dirty="0"/>
          </a:p>
        </p:txBody>
      </p:sp>
      <p:sp>
        <p:nvSpPr>
          <p:cNvPr id="9" name="Content Placeholder 2"/>
          <p:cNvSpPr>
            <a:spLocks noGrp="1"/>
          </p:cNvSpPr>
          <p:nvPr>
            <p:ph idx="1"/>
          </p:nvPr>
        </p:nvSpPr>
        <p:spPr>
          <a:xfrm>
            <a:off x="251520" y="1600200"/>
            <a:ext cx="8568952" cy="4997152"/>
          </a:xfrm>
          <a:solidFill>
            <a:schemeClr val="bg1">
              <a:lumMod val="95000"/>
              <a:alpha val="75000"/>
            </a:schemeClr>
          </a:solidFill>
          <a:scene3d>
            <a:camera prst="orthographicFront"/>
            <a:lightRig rig="threePt" dir="t"/>
          </a:scene3d>
          <a:sp3d>
            <a:bevelT/>
          </a:sp3d>
        </p:spPr>
        <p:txBody>
          <a:bodyPr>
            <a:noAutofit/>
          </a:bodyPr>
          <a:lstStyle/>
          <a:p>
            <a:r>
              <a:rPr lang="en-ZA" sz="2800" dirty="0"/>
              <a:t>Originally all crystallisers were of the batch type: Each crystalliser being capable of taking one strike. </a:t>
            </a:r>
            <a:endParaRPr lang="en-ZA" sz="2800" dirty="0" smtClean="0"/>
          </a:p>
          <a:p>
            <a:r>
              <a:rPr lang="en-ZA" sz="2800" dirty="0" smtClean="0"/>
              <a:t>Modern </a:t>
            </a:r>
            <a:r>
              <a:rPr lang="en-ZA" sz="2800" dirty="0"/>
              <a:t>installations usually consist of a strike receiver and continuous crystallisers. </a:t>
            </a:r>
            <a:endParaRPr lang="en-ZA" sz="2800" dirty="0" smtClean="0"/>
          </a:p>
          <a:p>
            <a:r>
              <a:rPr lang="en-ZA" sz="2800" dirty="0" smtClean="0"/>
              <a:t>The </a:t>
            </a:r>
            <a:r>
              <a:rPr lang="en-ZA" sz="2800" dirty="0"/>
              <a:t>function of a strike receiver is, as the name implies, to receive the strike from the pan and supply a continuous steady feed to the crystallisers. </a:t>
            </a:r>
            <a:endParaRPr lang="en-ZA" sz="2800" dirty="0" smtClean="0"/>
          </a:p>
          <a:p>
            <a:r>
              <a:rPr lang="en-ZA" sz="2800" dirty="0" smtClean="0"/>
              <a:t>The </a:t>
            </a:r>
            <a:r>
              <a:rPr lang="en-ZA" sz="2800" dirty="0"/>
              <a:t>crystallisers are interconnected by ducting and the </a:t>
            </a:r>
            <a:r>
              <a:rPr lang="en-ZA" sz="2800" dirty="0" err="1"/>
              <a:t>massecuite</a:t>
            </a:r>
            <a:r>
              <a:rPr lang="en-ZA" sz="2800" dirty="0"/>
              <a:t> flows progressively from one crystalliser vessel to the next towards the centrifugal. </a:t>
            </a:r>
            <a:endParaRPr lang="en-ZA" sz="2800" dirty="0" smtClean="0"/>
          </a:p>
        </p:txBody>
      </p:sp>
    </p:spTree>
    <p:extLst>
      <p:ext uri="{BB962C8B-B14F-4D97-AF65-F5344CB8AC3E}">
        <p14:creationId xmlns:p14="http://schemas.microsoft.com/office/powerpoint/2010/main" val="4907536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spcBef>
                <a:spcPts val="0"/>
              </a:spcBef>
            </a:pPr>
            <a:r>
              <a:rPr lang="en-US" sz="4000" dirty="0" smtClean="0"/>
              <a:t>Basic Design (cont.)</a:t>
            </a:r>
            <a:endParaRPr lang="en-US" sz="4000" dirty="0"/>
          </a:p>
        </p:txBody>
      </p:sp>
      <p:sp>
        <p:nvSpPr>
          <p:cNvPr id="9" name="Content Placeholder 2"/>
          <p:cNvSpPr>
            <a:spLocks noGrp="1"/>
          </p:cNvSpPr>
          <p:nvPr>
            <p:ph idx="1"/>
          </p:nvPr>
        </p:nvSpPr>
        <p:spPr>
          <a:xfrm>
            <a:off x="251520" y="1600200"/>
            <a:ext cx="8568952" cy="4997152"/>
          </a:xfrm>
          <a:solidFill>
            <a:schemeClr val="bg1">
              <a:lumMod val="95000"/>
              <a:alpha val="75000"/>
            </a:schemeClr>
          </a:solidFill>
          <a:scene3d>
            <a:camera prst="orthographicFront"/>
            <a:lightRig rig="threePt" dir="t"/>
          </a:scene3d>
          <a:sp3d>
            <a:bevelT/>
          </a:sp3d>
        </p:spPr>
        <p:txBody>
          <a:bodyPr>
            <a:noAutofit/>
          </a:bodyPr>
          <a:lstStyle/>
          <a:p>
            <a:r>
              <a:rPr lang="en-ZA" sz="2400" dirty="0" smtClean="0"/>
              <a:t>Each </a:t>
            </a:r>
            <a:r>
              <a:rPr lang="en-ZA" sz="2400" dirty="0"/>
              <a:t>crystalliser has cooling elements which are fed with water independently or in series. </a:t>
            </a:r>
            <a:endParaRPr lang="en-ZA" sz="2400" dirty="0" smtClean="0"/>
          </a:p>
          <a:p>
            <a:r>
              <a:rPr lang="en-ZA" sz="2400" dirty="0" smtClean="0"/>
              <a:t>The </a:t>
            </a:r>
            <a:r>
              <a:rPr lang="en-ZA" sz="2400" dirty="0"/>
              <a:t>cooling must be uniform and gradual without any local “</a:t>
            </a:r>
            <a:r>
              <a:rPr lang="en-ZA" sz="2400" dirty="0" err="1"/>
              <a:t>coldspot</a:t>
            </a:r>
            <a:r>
              <a:rPr lang="en-ZA" sz="2400" dirty="0"/>
              <a:t>”. </a:t>
            </a:r>
            <a:endParaRPr lang="en-ZA" sz="2400" dirty="0" smtClean="0"/>
          </a:p>
          <a:p>
            <a:r>
              <a:rPr lang="en-ZA" sz="2400" dirty="0" smtClean="0"/>
              <a:t>Local </a:t>
            </a:r>
            <a:r>
              <a:rPr lang="en-ZA" sz="2400" dirty="0"/>
              <a:t>overcooling can happen with individual cooling water but is less likely if cooling water is fed in series from the coolest to hottest crystalliser. </a:t>
            </a:r>
            <a:endParaRPr lang="en-ZA" sz="2400" dirty="0" smtClean="0"/>
          </a:p>
          <a:p>
            <a:r>
              <a:rPr lang="en-ZA" sz="2400" dirty="0" smtClean="0"/>
              <a:t>Where </a:t>
            </a:r>
            <a:r>
              <a:rPr lang="en-ZA" sz="2400" dirty="0"/>
              <a:t>possible crystallisers should be fed by gravity from the pans and/or strike receivers and again gravity feed should be used to the centrifugal. </a:t>
            </a:r>
            <a:r>
              <a:rPr lang="en-ZA" sz="2400" dirty="0" smtClean="0"/>
              <a:t>P</a:t>
            </a:r>
          </a:p>
          <a:p>
            <a:r>
              <a:rPr lang="en-ZA" sz="2400" dirty="0" smtClean="0"/>
              <a:t>umping </a:t>
            </a:r>
            <a:r>
              <a:rPr lang="en-ZA" sz="2400" dirty="0"/>
              <a:t>can damage crystals and if pumping is necessary the </a:t>
            </a:r>
            <a:r>
              <a:rPr lang="en-ZA" sz="2400" dirty="0" err="1"/>
              <a:t>massecuites</a:t>
            </a:r>
            <a:r>
              <a:rPr lang="en-ZA" sz="2400" dirty="0"/>
              <a:t> should be hot. </a:t>
            </a:r>
            <a:endParaRPr lang="en-US" sz="2400" dirty="0"/>
          </a:p>
        </p:txBody>
      </p:sp>
    </p:spTree>
    <p:extLst>
      <p:ext uri="{BB962C8B-B14F-4D97-AF65-F5344CB8AC3E}">
        <p14:creationId xmlns:p14="http://schemas.microsoft.com/office/powerpoint/2010/main" val="20647423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spcBef>
                <a:spcPts val="0"/>
              </a:spcBef>
            </a:pPr>
            <a:r>
              <a:rPr lang="en-US" sz="4000" dirty="0" smtClean="0"/>
              <a:t>Basic Design (cont.)</a:t>
            </a:r>
            <a:endParaRPr lang="en-US" sz="4000" dirty="0"/>
          </a:p>
        </p:txBody>
      </p:sp>
      <p:sp>
        <p:nvSpPr>
          <p:cNvPr id="9" name="Content Placeholder 2"/>
          <p:cNvSpPr>
            <a:spLocks noGrp="1"/>
          </p:cNvSpPr>
          <p:nvPr>
            <p:ph idx="1"/>
          </p:nvPr>
        </p:nvSpPr>
        <p:spPr>
          <a:xfrm>
            <a:off x="251520" y="1600200"/>
            <a:ext cx="8568952" cy="4997152"/>
          </a:xfrm>
          <a:solidFill>
            <a:schemeClr val="bg1">
              <a:lumMod val="95000"/>
              <a:alpha val="75000"/>
            </a:schemeClr>
          </a:solidFill>
          <a:scene3d>
            <a:camera prst="orthographicFront"/>
            <a:lightRig rig="threePt" dir="t"/>
          </a:scene3d>
          <a:sp3d>
            <a:bevelT/>
          </a:sp3d>
        </p:spPr>
        <p:txBody>
          <a:bodyPr>
            <a:noAutofit/>
          </a:bodyPr>
          <a:lstStyle/>
          <a:p>
            <a:r>
              <a:rPr lang="en-ZA" sz="2400" dirty="0"/>
              <a:t>The modern trend is to install vertical crystallisers at ground level. </a:t>
            </a:r>
            <a:endParaRPr lang="en-ZA" sz="2400" dirty="0" smtClean="0"/>
          </a:p>
          <a:p>
            <a:r>
              <a:rPr lang="en-ZA" sz="2400" dirty="0" smtClean="0"/>
              <a:t>Vertically </a:t>
            </a:r>
            <a:r>
              <a:rPr lang="en-ZA" sz="2400" dirty="0"/>
              <a:t>mounted crystallisers have the advantage of space saving but since they are usually mounted at ground floor level, a liquidation pump is required for the liquidation of the </a:t>
            </a:r>
            <a:r>
              <a:rPr lang="en-ZA" sz="2400" dirty="0" err="1"/>
              <a:t>massecuite</a:t>
            </a:r>
            <a:r>
              <a:rPr lang="en-ZA" sz="2400" dirty="0"/>
              <a:t> at the end of the season.</a:t>
            </a:r>
            <a:endParaRPr lang="en-US" sz="2400" dirty="0"/>
          </a:p>
          <a:p>
            <a:r>
              <a:rPr lang="en-ZA" sz="2400" dirty="0"/>
              <a:t>When cooling is applied to a </a:t>
            </a:r>
            <a:r>
              <a:rPr lang="en-ZA" sz="2400" dirty="0" err="1"/>
              <a:t>massecuite</a:t>
            </a:r>
            <a:r>
              <a:rPr lang="en-ZA" sz="2400" dirty="0"/>
              <a:t> the crystal content may increase to a level where the </a:t>
            </a:r>
            <a:r>
              <a:rPr lang="en-ZA" sz="2400" dirty="0" err="1"/>
              <a:t>massecuite</a:t>
            </a:r>
            <a:r>
              <a:rPr lang="en-ZA" sz="2400" dirty="0"/>
              <a:t> loses its fluid characteristics i.e. the </a:t>
            </a:r>
            <a:r>
              <a:rPr lang="en-ZA" sz="2400" dirty="0" err="1"/>
              <a:t>massecuite</a:t>
            </a:r>
            <a:r>
              <a:rPr lang="en-ZA" sz="2400" dirty="0"/>
              <a:t> becomes too viscous to be stirred. </a:t>
            </a:r>
            <a:endParaRPr lang="en-ZA" sz="2400" dirty="0" smtClean="0"/>
          </a:p>
          <a:p>
            <a:r>
              <a:rPr lang="en-ZA" sz="2400" dirty="0" smtClean="0"/>
              <a:t>To </a:t>
            </a:r>
            <a:r>
              <a:rPr lang="en-ZA" sz="2400" dirty="0"/>
              <a:t>prevent this from happening, molasses from the centrifugal is added to the crystalliser to lubricate the </a:t>
            </a:r>
            <a:r>
              <a:rPr lang="en-ZA" sz="2400" dirty="0" err="1"/>
              <a:t>massecuite</a:t>
            </a:r>
            <a:r>
              <a:rPr lang="en-ZA" sz="2400" dirty="0"/>
              <a:t>.</a:t>
            </a:r>
            <a:endParaRPr lang="en-US" sz="2400" dirty="0"/>
          </a:p>
        </p:txBody>
      </p:sp>
    </p:spTree>
    <p:extLst>
      <p:ext uri="{BB962C8B-B14F-4D97-AF65-F5344CB8AC3E}">
        <p14:creationId xmlns:p14="http://schemas.microsoft.com/office/powerpoint/2010/main" val="38034479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3800" dirty="0"/>
              <a:t>Layout of a typical C-crystalliser station</a:t>
            </a:r>
          </a:p>
        </p:txBody>
      </p:sp>
      <p:sp>
        <p:nvSpPr>
          <p:cNvPr id="9" name="Content Placeholder 2"/>
          <p:cNvSpPr>
            <a:spLocks noGrp="1"/>
          </p:cNvSpPr>
          <p:nvPr>
            <p:ph idx="1"/>
          </p:nvPr>
        </p:nvSpPr>
        <p:spPr>
          <a:xfrm>
            <a:off x="251520" y="1600200"/>
            <a:ext cx="8568952" cy="4997152"/>
          </a:xfrm>
          <a:solidFill>
            <a:schemeClr val="bg1">
              <a:lumMod val="95000"/>
              <a:alpha val="75000"/>
            </a:schemeClr>
          </a:solidFill>
          <a:scene3d>
            <a:camera prst="orthographicFront"/>
            <a:lightRig rig="threePt" dir="t"/>
          </a:scene3d>
          <a:sp3d>
            <a:bevelT/>
          </a:sp3d>
        </p:spPr>
        <p:txBody>
          <a:bodyPr>
            <a:noAutofit/>
          </a:bodyPr>
          <a:lstStyle/>
          <a:p>
            <a:pPr marL="0" indent="0" algn="ctr">
              <a:buNone/>
            </a:pPr>
            <a:endParaRPr lang="en-ZA" sz="2400" dirty="0" smtClean="0"/>
          </a:p>
          <a:p>
            <a:pPr marL="0" indent="0" algn="ctr">
              <a:buNone/>
            </a:pPr>
            <a:endParaRPr lang="en-ZA" sz="2400" dirty="0"/>
          </a:p>
          <a:p>
            <a:pPr marL="0" indent="0" algn="ctr">
              <a:buNone/>
            </a:pPr>
            <a:endParaRPr lang="en-ZA" sz="2400" dirty="0" smtClean="0"/>
          </a:p>
          <a:p>
            <a:pPr marL="0" indent="0" algn="ctr">
              <a:buNone/>
            </a:pPr>
            <a:endParaRPr lang="en-ZA" sz="2400" dirty="0"/>
          </a:p>
          <a:p>
            <a:pPr marL="0" indent="0" algn="ctr">
              <a:buNone/>
            </a:pPr>
            <a:endParaRPr lang="en-ZA" sz="2400" dirty="0" smtClean="0"/>
          </a:p>
          <a:p>
            <a:pPr marL="0" indent="0" algn="ctr">
              <a:buNone/>
            </a:pPr>
            <a:endParaRPr lang="en-ZA" sz="2400" dirty="0"/>
          </a:p>
          <a:p>
            <a:pPr marL="0" indent="0" algn="ctr">
              <a:buNone/>
            </a:pPr>
            <a:endParaRPr lang="en-ZA" sz="2400" dirty="0" smtClean="0"/>
          </a:p>
          <a:p>
            <a:pPr marL="0" indent="0" algn="ctr">
              <a:buNone/>
            </a:pPr>
            <a:endParaRPr lang="en-ZA" sz="2400" dirty="0" smtClean="0"/>
          </a:p>
          <a:p>
            <a:pPr marL="0" indent="0" algn="ctr">
              <a:buNone/>
            </a:pPr>
            <a:endParaRPr lang="en-ZA" sz="2400" dirty="0"/>
          </a:p>
          <a:p>
            <a:pPr marL="0" indent="0" algn="ctr">
              <a:buNone/>
            </a:pPr>
            <a:r>
              <a:rPr lang="en-ZA" sz="2400" dirty="0" smtClean="0"/>
              <a:t>For </a:t>
            </a:r>
            <a:r>
              <a:rPr lang="en-ZA" sz="2400" dirty="0"/>
              <a:t>a 375 tons cane per hour factory 6 x 100m</a:t>
            </a:r>
            <a:r>
              <a:rPr lang="en-ZA" sz="2400" baseline="30000" dirty="0"/>
              <a:t>3</a:t>
            </a:r>
            <a:r>
              <a:rPr lang="en-ZA" sz="2400" dirty="0"/>
              <a:t> water cooled C-crystallisers would typically be required.</a:t>
            </a:r>
            <a:endParaRPr lang="en-US" sz="2400" dirty="0"/>
          </a:p>
          <a:p>
            <a:pPr marL="0" indent="0" algn="ctr">
              <a:buNone/>
            </a:pPr>
            <a:endParaRPr lang="en-US" sz="2400" b="1" dirty="0"/>
          </a:p>
        </p:txBody>
      </p:sp>
      <p:pic>
        <p:nvPicPr>
          <p:cNvPr id="5" name="Picture 4" descr="page 15 module 708099020170824150835_001"/>
          <p:cNvPicPr/>
          <p:nvPr/>
        </p:nvPicPr>
        <p:blipFill>
          <a:blip r:embed="rId2" cstate="print">
            <a:extLst>
              <a:ext uri="{28A0092B-C50C-407E-A947-70E740481C1C}">
                <a14:useLocalDpi xmlns:a14="http://schemas.microsoft.com/office/drawing/2010/main" val="0"/>
              </a:ext>
            </a:extLst>
          </a:blip>
          <a:srcRect l="7755" t="9698" r="39639" b="45815"/>
          <a:stretch>
            <a:fillRect/>
          </a:stretch>
        </p:blipFill>
        <p:spPr bwMode="auto">
          <a:xfrm>
            <a:off x="1475656" y="1844824"/>
            <a:ext cx="6120680" cy="3672408"/>
          </a:xfrm>
          <a:prstGeom prst="rect">
            <a:avLst/>
          </a:prstGeom>
          <a:noFill/>
          <a:ln>
            <a:noFill/>
          </a:ln>
        </p:spPr>
      </p:pic>
    </p:spTree>
    <p:extLst>
      <p:ext uri="{BB962C8B-B14F-4D97-AF65-F5344CB8AC3E}">
        <p14:creationId xmlns:p14="http://schemas.microsoft.com/office/powerpoint/2010/main" val="21251357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spcBef>
                <a:spcPts val="0"/>
              </a:spcBef>
            </a:pPr>
            <a:r>
              <a:rPr lang="en-US" sz="4400" dirty="0" smtClean="0"/>
              <a:t>Heat Transfer</a:t>
            </a:r>
            <a:endParaRPr lang="en-US" sz="4400" dirty="0"/>
          </a:p>
        </p:txBody>
      </p:sp>
      <p:sp>
        <p:nvSpPr>
          <p:cNvPr id="9" name="Content Placeholder 2"/>
          <p:cNvSpPr>
            <a:spLocks noGrp="1"/>
          </p:cNvSpPr>
          <p:nvPr>
            <p:ph idx="1"/>
          </p:nvPr>
        </p:nvSpPr>
        <p:spPr>
          <a:xfrm>
            <a:off x="251520" y="1600200"/>
            <a:ext cx="8568952" cy="4997152"/>
          </a:xfrm>
          <a:solidFill>
            <a:schemeClr val="bg1">
              <a:lumMod val="95000"/>
              <a:alpha val="75000"/>
            </a:schemeClr>
          </a:solidFill>
          <a:scene3d>
            <a:camera prst="orthographicFront"/>
            <a:lightRig rig="threePt" dir="t"/>
          </a:scene3d>
          <a:sp3d>
            <a:bevelT/>
          </a:sp3d>
        </p:spPr>
        <p:txBody>
          <a:bodyPr>
            <a:noAutofit/>
          </a:bodyPr>
          <a:lstStyle/>
          <a:p>
            <a:pPr>
              <a:spcBef>
                <a:spcPts val="0"/>
              </a:spcBef>
            </a:pPr>
            <a:r>
              <a:rPr lang="en-ZA" sz="4400" dirty="0" smtClean="0"/>
              <a:t>Heat </a:t>
            </a:r>
            <a:r>
              <a:rPr lang="en-ZA" sz="4400" dirty="0"/>
              <a:t>transfer from the hot </a:t>
            </a:r>
            <a:r>
              <a:rPr lang="en-ZA" sz="4400" dirty="0" err="1"/>
              <a:t>massecuite</a:t>
            </a:r>
            <a:r>
              <a:rPr lang="en-ZA" sz="4400" dirty="0"/>
              <a:t> to the cooling water contained in the stirrer elements/fins is slow. </a:t>
            </a:r>
            <a:endParaRPr lang="en-ZA" sz="4400" dirty="0"/>
          </a:p>
          <a:p>
            <a:pPr>
              <a:spcBef>
                <a:spcPts val="0"/>
              </a:spcBef>
            </a:pPr>
            <a:r>
              <a:rPr lang="en-ZA" sz="4400" dirty="0" smtClean="0"/>
              <a:t>Due </a:t>
            </a:r>
            <a:r>
              <a:rPr lang="en-ZA" sz="4400" dirty="0"/>
              <a:t>to the viscosity of the </a:t>
            </a:r>
            <a:r>
              <a:rPr lang="en-ZA" sz="4400" dirty="0" err="1"/>
              <a:t>massecuite</a:t>
            </a:r>
            <a:r>
              <a:rPr lang="en-ZA" sz="4400" dirty="0"/>
              <a:t> that limits turbulence and mixing in the </a:t>
            </a:r>
            <a:r>
              <a:rPr lang="en-ZA" sz="4400" dirty="0" err="1" smtClean="0"/>
              <a:t>massecuite</a:t>
            </a:r>
            <a:r>
              <a:rPr lang="en-ZA" sz="4400" dirty="0" smtClean="0"/>
              <a:t>.</a:t>
            </a:r>
          </a:p>
        </p:txBody>
      </p:sp>
    </p:spTree>
    <p:extLst>
      <p:ext uri="{BB962C8B-B14F-4D97-AF65-F5344CB8AC3E}">
        <p14:creationId xmlns:p14="http://schemas.microsoft.com/office/powerpoint/2010/main" val="11116380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spcBef>
                <a:spcPts val="0"/>
              </a:spcBef>
            </a:pPr>
            <a:r>
              <a:rPr lang="en-US" sz="4400" dirty="0" smtClean="0"/>
              <a:t>Speed of Rotation</a:t>
            </a:r>
            <a:endParaRPr lang="en-US" sz="4400" dirty="0"/>
          </a:p>
        </p:txBody>
      </p:sp>
      <p:sp>
        <p:nvSpPr>
          <p:cNvPr id="9" name="Content Placeholder 2"/>
          <p:cNvSpPr>
            <a:spLocks noGrp="1"/>
          </p:cNvSpPr>
          <p:nvPr>
            <p:ph idx="1"/>
          </p:nvPr>
        </p:nvSpPr>
        <p:spPr>
          <a:xfrm>
            <a:off x="251520" y="1600200"/>
            <a:ext cx="8568952" cy="4997152"/>
          </a:xfrm>
          <a:solidFill>
            <a:schemeClr val="bg1">
              <a:lumMod val="95000"/>
              <a:alpha val="75000"/>
            </a:schemeClr>
          </a:solidFill>
          <a:scene3d>
            <a:camera prst="orthographicFront"/>
            <a:lightRig rig="threePt" dir="t"/>
          </a:scene3d>
          <a:sp3d>
            <a:bevelT/>
          </a:sp3d>
        </p:spPr>
        <p:txBody>
          <a:bodyPr>
            <a:noAutofit/>
          </a:bodyPr>
          <a:lstStyle/>
          <a:p>
            <a:pPr>
              <a:spcBef>
                <a:spcPts val="0"/>
              </a:spcBef>
            </a:pPr>
            <a:r>
              <a:rPr lang="en-ZA" dirty="0" smtClean="0"/>
              <a:t>Crystalliser </a:t>
            </a:r>
            <a:r>
              <a:rPr lang="en-ZA" dirty="0"/>
              <a:t>speeds are low due to the high viscosity of </a:t>
            </a:r>
            <a:r>
              <a:rPr lang="en-ZA" dirty="0" err="1"/>
              <a:t>massecuites</a:t>
            </a:r>
            <a:r>
              <a:rPr lang="en-ZA" dirty="0"/>
              <a:t> and are of the following orders of magnitude. </a:t>
            </a:r>
            <a:endParaRPr lang="en-US" dirty="0"/>
          </a:p>
          <a:p>
            <a:pPr lvl="1">
              <a:spcBef>
                <a:spcPts val="0"/>
              </a:spcBef>
            </a:pPr>
            <a:r>
              <a:rPr lang="en-ZA" sz="3200" dirty="0"/>
              <a:t>A–</a:t>
            </a:r>
            <a:r>
              <a:rPr lang="en-ZA" sz="3200" dirty="0" err="1"/>
              <a:t>massecuite</a:t>
            </a:r>
            <a:r>
              <a:rPr lang="en-ZA" sz="3200" dirty="0"/>
              <a:t> 0.75 rpm</a:t>
            </a:r>
            <a:endParaRPr lang="en-US" sz="3200" dirty="0"/>
          </a:p>
          <a:p>
            <a:pPr lvl="1">
              <a:spcBef>
                <a:spcPts val="0"/>
              </a:spcBef>
            </a:pPr>
            <a:r>
              <a:rPr lang="en-ZA" sz="3200" dirty="0"/>
              <a:t>B–</a:t>
            </a:r>
            <a:r>
              <a:rPr lang="en-ZA" sz="3200" dirty="0" err="1"/>
              <a:t>massecuite</a:t>
            </a:r>
            <a:r>
              <a:rPr lang="en-ZA" sz="3200" dirty="0"/>
              <a:t> 0.5 rpm</a:t>
            </a:r>
            <a:endParaRPr lang="en-US" sz="3200" dirty="0"/>
          </a:p>
          <a:p>
            <a:pPr lvl="1">
              <a:spcBef>
                <a:spcPts val="0"/>
              </a:spcBef>
            </a:pPr>
            <a:r>
              <a:rPr lang="en-ZA" sz="3200" dirty="0"/>
              <a:t>C–</a:t>
            </a:r>
            <a:r>
              <a:rPr lang="en-ZA" sz="3200" dirty="0" err="1"/>
              <a:t>massecuite</a:t>
            </a:r>
            <a:r>
              <a:rPr lang="en-ZA" sz="3200" dirty="0"/>
              <a:t> 0.25 rpm</a:t>
            </a:r>
            <a:endParaRPr lang="en-US" sz="3200" dirty="0"/>
          </a:p>
          <a:p>
            <a:pPr>
              <a:spcBef>
                <a:spcPts val="0"/>
              </a:spcBef>
            </a:pPr>
            <a:r>
              <a:rPr lang="en-ZA" dirty="0"/>
              <a:t>An increase in speed does little to improve crystallisation rate. </a:t>
            </a:r>
            <a:endParaRPr lang="en-ZA" dirty="0" smtClean="0"/>
          </a:p>
          <a:p>
            <a:pPr>
              <a:spcBef>
                <a:spcPts val="0"/>
              </a:spcBef>
            </a:pPr>
            <a:r>
              <a:rPr lang="en-ZA" dirty="0" smtClean="0"/>
              <a:t>This </a:t>
            </a:r>
            <a:r>
              <a:rPr lang="en-ZA" dirty="0"/>
              <a:t>is fortunate as the load on the driving gear at increased speeds would be excessive</a:t>
            </a:r>
            <a:r>
              <a:rPr lang="en-ZA" dirty="0" smtClean="0"/>
              <a:t>.</a:t>
            </a:r>
            <a:endParaRPr lang="en-US" dirty="0"/>
          </a:p>
        </p:txBody>
      </p:sp>
    </p:spTree>
    <p:extLst>
      <p:ext uri="{BB962C8B-B14F-4D97-AF65-F5344CB8AC3E}">
        <p14:creationId xmlns:p14="http://schemas.microsoft.com/office/powerpoint/2010/main" val="216725534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883F3D944B9D242BC2B2B737E9F12DD" ma:contentTypeVersion="0" ma:contentTypeDescription="Create a new document." ma:contentTypeScope="" ma:versionID="ed1326efab41682ffb28ddec26180793">
  <xsd:schema xmlns:xsd="http://www.w3.org/2001/XMLSchema" xmlns:xs="http://www.w3.org/2001/XMLSchema" xmlns:p="http://schemas.microsoft.com/office/2006/metadata/properties" targetNamespace="http://schemas.microsoft.com/office/2006/metadata/properties" ma:root="true" ma:fieldsID="553f2d8843fd2aa64b81f9e8c63a6619">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BA8155A-DEF4-419F-9E86-17BFE2B095BE}"/>
</file>

<file path=customXml/itemProps2.xml><?xml version="1.0" encoding="utf-8"?>
<ds:datastoreItem xmlns:ds="http://schemas.openxmlformats.org/officeDocument/2006/customXml" ds:itemID="{7A451953-3D67-4627-8C65-6CD29F6AB4C8}"/>
</file>

<file path=customXml/itemProps3.xml><?xml version="1.0" encoding="utf-8"?>
<ds:datastoreItem xmlns:ds="http://schemas.openxmlformats.org/officeDocument/2006/customXml" ds:itemID="{B39B5144-8B97-41A6-A2A9-82C4674D5D52}"/>
</file>

<file path=docProps/app.xml><?xml version="1.0" encoding="utf-8"?>
<Properties xmlns="http://schemas.openxmlformats.org/officeDocument/2006/extended-properties" xmlns:vt="http://schemas.openxmlformats.org/officeDocument/2006/docPropsVTypes">
  <Template/>
  <TotalTime>6029</TotalTime>
  <Words>721</Words>
  <Application>Microsoft Office PowerPoint</Application>
  <PresentationFormat>On-screen Show (4:3)</PresentationFormat>
  <Paragraphs>60</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PowerPoint Presentation</vt:lpstr>
      <vt:lpstr>Basic Design – Older Versions</vt:lpstr>
      <vt:lpstr>Basic Design – Modern Versions</vt:lpstr>
      <vt:lpstr>Basic Design (cont.)</vt:lpstr>
      <vt:lpstr>Basic Design (cont.)</vt:lpstr>
      <vt:lpstr>Basic Design (cont.)</vt:lpstr>
      <vt:lpstr>Layout of a typical C-crystalliser station</vt:lpstr>
      <vt:lpstr>Heat Transfer</vt:lpstr>
      <vt:lpstr>Speed of Rotation</vt:lpstr>
      <vt:lpstr>Crystalliser Drives</vt:lpstr>
      <vt:lpstr>Cooling Element Corrosion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 Merida Roets</dc:creator>
  <cp:lastModifiedBy>User</cp:lastModifiedBy>
  <cp:revision>299</cp:revision>
  <dcterms:created xsi:type="dcterms:W3CDTF">2016-11-15T07:03:29Z</dcterms:created>
  <dcterms:modified xsi:type="dcterms:W3CDTF">2019-05-06T09:47:39Z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0x010100D883F3D944B9D242BC2B2B737E9F12DD</vt:lpwstr>
  </property>
</Properties>
</file>