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72" r:id="rId4"/>
    <p:sldId id="566" r:id="rId5"/>
    <p:sldId id="567" r:id="rId6"/>
    <p:sldId id="573" r:id="rId7"/>
    <p:sldId id="574" r:id="rId8"/>
    <p:sldId id="568" r:id="rId9"/>
    <p:sldId id="569" r:id="rId10"/>
    <p:sldId id="575" r:id="rId11"/>
    <p:sldId id="5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8: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KT </a:t>
            </a:r>
            <a:r>
              <a:rPr lang="en-US" sz="2800" dirty="0">
                <a:solidFill>
                  <a:srgbClr val="C0504D">
                    <a:lumMod val="75000"/>
                  </a:srgbClr>
                </a:solidFill>
              </a:rPr>
              <a:t>3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: MASSECUITE REHEATING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400" dirty="0" smtClean="0"/>
              <a:t>Assessing the Effect of </a:t>
            </a:r>
            <a:r>
              <a:rPr lang="en-US" sz="3400" dirty="0" err="1" smtClean="0"/>
              <a:t>Crystallisation</a:t>
            </a:r>
            <a:r>
              <a:rPr lang="en-US" sz="3400" dirty="0" smtClean="0"/>
              <a:t> (cont.)</a:t>
            </a:r>
            <a:endParaRPr lang="en-US" sz="3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By </a:t>
            </a:r>
            <a:r>
              <a:rPr lang="en-US" sz="2400" b="1" dirty="0" err="1" smtClean="0"/>
              <a:t>Analysing</a:t>
            </a:r>
            <a:r>
              <a:rPr lang="en-US" sz="2400" b="1" dirty="0" smtClean="0"/>
              <a:t> the Mother Liquor in a </a:t>
            </a:r>
            <a:r>
              <a:rPr lang="en-US" sz="2400" b="1" dirty="0" err="1" smtClean="0"/>
              <a:t>Massecuite</a:t>
            </a:r>
            <a:r>
              <a:rPr lang="en-US" sz="2400" b="1" dirty="0" smtClean="0"/>
              <a:t> (cont.)</a:t>
            </a:r>
          </a:p>
          <a:p>
            <a:pPr>
              <a:spcBef>
                <a:spcPts val="0"/>
              </a:spcBef>
            </a:pPr>
            <a:r>
              <a:rPr lang="en-ZA" sz="2000" dirty="0" smtClean="0"/>
              <a:t>The </a:t>
            </a:r>
            <a:r>
              <a:rPr lang="en-ZA" sz="2000" dirty="0"/>
              <a:t>mother liquor is forced through the holes in the screen while the crystals remain behind.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The </a:t>
            </a:r>
            <a:r>
              <a:rPr lang="en-ZA" sz="2000" dirty="0" err="1"/>
              <a:t>Nutsch</a:t>
            </a:r>
            <a:r>
              <a:rPr lang="en-ZA" sz="2000" dirty="0"/>
              <a:t> sample is analysed for purity, because of the mother liquor indicates how much sucrose has been crystallised.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ZA" sz="2000" dirty="0" err="1"/>
              <a:t>Nutsch</a:t>
            </a:r>
            <a:r>
              <a:rPr lang="en-ZA" sz="2000" dirty="0"/>
              <a:t> samples are taken at strike, after the crystallisers and after the </a:t>
            </a:r>
            <a:r>
              <a:rPr lang="en-ZA" sz="2000" dirty="0" err="1"/>
              <a:t>massecuite</a:t>
            </a:r>
            <a:r>
              <a:rPr lang="en-ZA" sz="2000" dirty="0"/>
              <a:t> </a:t>
            </a:r>
            <a:r>
              <a:rPr lang="en-ZA" sz="2000" dirty="0" err="1"/>
              <a:t>reheater</a:t>
            </a:r>
            <a:r>
              <a:rPr lang="en-ZA" sz="2000" dirty="0"/>
              <a:t>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Molasses </a:t>
            </a:r>
            <a:r>
              <a:rPr lang="en-ZA" sz="2000" dirty="0"/>
              <a:t>samples are already taken so the purity of the mother liquor after centrifugation is known.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ZA" sz="2000" dirty="0" err="1"/>
              <a:t>Nutsch</a:t>
            </a:r>
            <a:r>
              <a:rPr lang="en-ZA" sz="2000" dirty="0"/>
              <a:t> purities are the only way to gauge the effectiveness of the C-station.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After </a:t>
            </a:r>
            <a:r>
              <a:rPr lang="en-ZA" sz="2000" dirty="0"/>
              <a:t>crystallisation the </a:t>
            </a:r>
            <a:r>
              <a:rPr lang="en-ZA" sz="2000" dirty="0" err="1"/>
              <a:t>Nutsch</a:t>
            </a:r>
            <a:r>
              <a:rPr lang="en-ZA" sz="2000" dirty="0"/>
              <a:t> is at +40°C.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Once </a:t>
            </a:r>
            <a:r>
              <a:rPr lang="en-ZA" sz="2000" dirty="0"/>
              <a:t>the sample of </a:t>
            </a:r>
            <a:r>
              <a:rPr lang="en-ZA" sz="2000" dirty="0" err="1"/>
              <a:t>massecuite</a:t>
            </a:r>
            <a:r>
              <a:rPr lang="en-ZA" sz="2000" dirty="0"/>
              <a:t> is taken, the </a:t>
            </a:r>
            <a:r>
              <a:rPr lang="en-ZA" sz="2000" dirty="0" err="1"/>
              <a:t>Nutsch</a:t>
            </a:r>
            <a:r>
              <a:rPr lang="en-ZA" sz="2000" dirty="0"/>
              <a:t> filtration must be done quickly before the </a:t>
            </a:r>
            <a:r>
              <a:rPr lang="en-ZA" sz="2000" dirty="0" err="1"/>
              <a:t>massecuite</a:t>
            </a:r>
            <a:r>
              <a:rPr lang="en-ZA" sz="2000" dirty="0"/>
              <a:t> cools.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The </a:t>
            </a:r>
            <a:r>
              <a:rPr lang="en-ZA" sz="2000" dirty="0"/>
              <a:t>reason is that due to the </a:t>
            </a:r>
            <a:r>
              <a:rPr lang="en-ZA" sz="2000" dirty="0" err="1"/>
              <a:t>massecuite’s</a:t>
            </a:r>
            <a:r>
              <a:rPr lang="en-ZA" sz="2000" dirty="0"/>
              <a:t> high viscosity it filters slowly.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352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400" dirty="0"/>
              <a:t>Assessing the Effect of </a:t>
            </a:r>
            <a:r>
              <a:rPr lang="en-US" sz="3400" dirty="0" err="1"/>
              <a:t>Crystallisation</a:t>
            </a:r>
            <a:r>
              <a:rPr lang="en-US" sz="3400" dirty="0"/>
              <a:t> (cont.)</a:t>
            </a:r>
            <a:endParaRPr lang="en-ZA" sz="3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b="1" dirty="0"/>
              <a:t>Sample </a:t>
            </a:r>
            <a:r>
              <a:rPr lang="en-ZA" sz="2400" b="1" dirty="0" err="1"/>
              <a:t>Nutsch</a:t>
            </a:r>
            <a:r>
              <a:rPr lang="en-ZA" sz="2400" b="1" dirty="0"/>
              <a:t> values for a C-station</a:t>
            </a:r>
            <a:r>
              <a:rPr lang="en-ZA" sz="2400" b="1" dirty="0" smtClean="0"/>
              <a:t>:</a:t>
            </a:r>
          </a:p>
          <a:p>
            <a:endParaRPr lang="en-ZA" sz="2400" b="1" dirty="0"/>
          </a:p>
          <a:p>
            <a:endParaRPr lang="en-ZA" sz="2400" b="1" dirty="0" smtClean="0"/>
          </a:p>
          <a:p>
            <a:endParaRPr lang="en-ZA" sz="2400" b="1" dirty="0"/>
          </a:p>
          <a:p>
            <a:endParaRPr lang="en-ZA" sz="2400" b="1" dirty="0" smtClean="0"/>
          </a:p>
          <a:p>
            <a:endParaRPr lang="en-ZA" sz="2400" b="1" dirty="0" smtClean="0"/>
          </a:p>
          <a:p>
            <a:r>
              <a:rPr lang="en-ZA" sz="2400" dirty="0"/>
              <a:t>This is a “good” </a:t>
            </a:r>
            <a:r>
              <a:rPr lang="en-ZA" sz="2400" dirty="0" err="1"/>
              <a:t>Nutsch</a:t>
            </a:r>
            <a:r>
              <a:rPr lang="en-ZA" sz="2400" dirty="0"/>
              <a:t> profile. </a:t>
            </a:r>
            <a:endParaRPr lang="en-ZA" sz="2400" dirty="0" smtClean="0"/>
          </a:p>
          <a:p>
            <a:r>
              <a:rPr lang="en-ZA" sz="2400" dirty="0" smtClean="0"/>
              <a:t>Note </a:t>
            </a:r>
            <a:r>
              <a:rPr lang="en-ZA" sz="2400" dirty="0"/>
              <a:t>that the crystallisers have produced a substantial purity drop in the mother liquor using relatively little energy.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final molasses shows an increase in purity because steam and water was used to wash the crystals in the centrifugal.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769173"/>
              </p:ext>
            </p:extLst>
          </p:nvPr>
        </p:nvGraphicFramePr>
        <p:xfrm>
          <a:off x="755576" y="2215128"/>
          <a:ext cx="7560839" cy="1645920"/>
        </p:xfrm>
        <a:graphic>
          <a:graphicData uri="http://schemas.openxmlformats.org/drawingml/2006/table">
            <a:tbl>
              <a:tblPr firstRow="1" firstCol="1" bandRow="1">
                <a:tableStyleId>{306799F8-075E-4A3A-A7F6-7FBC6576F1A4}</a:tableStyleId>
              </a:tblPr>
              <a:tblGrid>
                <a:gridCol w="1889988"/>
                <a:gridCol w="1889988"/>
                <a:gridCol w="1889988"/>
                <a:gridCol w="1890875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Apparent Purity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Change in Purity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Reason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At strike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34.1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After crystallisation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28.3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-5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Crystallisation in crystallisers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After reheater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29.1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+0.8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Crystal dissolution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Final molasses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>
                          <a:effectLst/>
                        </a:rPr>
                        <a:t>29.6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+0.5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1800" dirty="0">
                          <a:effectLst/>
                        </a:rPr>
                        <a:t>Crystal dissolution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1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Introduction</a:t>
            </a:r>
            <a:endParaRPr lang="en-US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ZA" sz="2400" dirty="0" smtClean="0"/>
              <a:t>C-</a:t>
            </a:r>
            <a:r>
              <a:rPr lang="en-ZA" sz="2400" dirty="0" err="1" smtClean="0"/>
              <a:t>massecuite</a:t>
            </a:r>
            <a:r>
              <a:rPr lang="en-ZA" sz="2400" dirty="0" smtClean="0"/>
              <a:t> </a:t>
            </a:r>
            <a:r>
              <a:rPr lang="en-ZA" sz="2400" dirty="0"/>
              <a:t>must not be cooled below 40°C in the </a:t>
            </a:r>
            <a:r>
              <a:rPr lang="en-ZA" sz="2400" dirty="0" smtClean="0"/>
              <a:t>crystallisers </a:t>
            </a:r>
            <a:endParaRPr lang="en-ZA" sz="2400" dirty="0"/>
          </a:p>
          <a:p>
            <a:pPr>
              <a:spcBef>
                <a:spcPts val="0"/>
              </a:spcBef>
            </a:pPr>
            <a:r>
              <a:rPr lang="en-ZA" sz="2400" dirty="0" smtClean="0"/>
              <a:t>Below </a:t>
            </a:r>
            <a:r>
              <a:rPr lang="en-ZA" sz="2400" dirty="0"/>
              <a:t>this temperature the viscosity of the </a:t>
            </a:r>
            <a:r>
              <a:rPr lang="en-ZA" sz="2400" dirty="0" err="1"/>
              <a:t>massecuite</a:t>
            </a:r>
            <a:r>
              <a:rPr lang="en-ZA" sz="2400" dirty="0"/>
              <a:t> increases to the point where the </a:t>
            </a:r>
            <a:r>
              <a:rPr lang="en-ZA" sz="2400" dirty="0" err="1"/>
              <a:t>massecuite</a:t>
            </a:r>
            <a:r>
              <a:rPr lang="en-ZA" sz="2400" dirty="0"/>
              <a:t> losses its fluid properties and becomes unmanageable.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The </a:t>
            </a:r>
            <a:r>
              <a:rPr lang="en-ZA" sz="2400" dirty="0"/>
              <a:t>limiting factor for the separation of crystal and mother liquor in a C–</a:t>
            </a:r>
            <a:r>
              <a:rPr lang="en-ZA" sz="2400" dirty="0" err="1"/>
              <a:t>massecuite</a:t>
            </a:r>
            <a:r>
              <a:rPr lang="en-ZA" sz="2400" dirty="0"/>
              <a:t> is the viscosity of the mother liquor.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C–</a:t>
            </a:r>
            <a:r>
              <a:rPr lang="en-ZA" sz="2400" dirty="0" err="1" smtClean="0"/>
              <a:t>massecuite</a:t>
            </a:r>
            <a:r>
              <a:rPr lang="en-ZA" sz="2400" dirty="0" smtClean="0"/>
              <a:t> </a:t>
            </a:r>
            <a:r>
              <a:rPr lang="en-ZA" sz="2400" dirty="0"/>
              <a:t>may be cooled as low as 40°C, but it must be reheated to about 54°C before centrifuging.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ZA" sz="2400" dirty="0"/>
              <a:t>The molasses after cooling in the crystalliser is usually still supersaturated and the </a:t>
            </a:r>
            <a:r>
              <a:rPr lang="en-ZA" sz="2400" dirty="0" err="1"/>
              <a:t>massecuite</a:t>
            </a:r>
            <a:r>
              <a:rPr lang="en-ZA" sz="2400" dirty="0"/>
              <a:t> can be heated to saturation temperature without dissolving crystals.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This </a:t>
            </a:r>
            <a:r>
              <a:rPr lang="en-ZA" sz="2400" dirty="0"/>
              <a:t>operation requires careful control to avoid crystal dissolution</a:t>
            </a:r>
            <a:r>
              <a:rPr lang="en-ZA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Introduction (cont.)</a:t>
            </a:r>
            <a:endParaRPr lang="en-US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ZA" sz="2600" dirty="0" smtClean="0"/>
              <a:t>Reheating </a:t>
            </a:r>
            <a:r>
              <a:rPr lang="en-ZA" sz="2600" dirty="0"/>
              <a:t>can be carried out in the last compartment of the crystalliser, between the crystalliser and centrifugal or both.</a:t>
            </a:r>
            <a:endParaRPr lang="en-US" sz="2600" dirty="0"/>
          </a:p>
          <a:p>
            <a:pPr>
              <a:spcBef>
                <a:spcPts val="0"/>
              </a:spcBef>
            </a:pPr>
            <a:r>
              <a:rPr lang="en-ZA" sz="2600" dirty="0"/>
              <a:t>The </a:t>
            </a:r>
            <a:r>
              <a:rPr lang="en-ZA" sz="2600" dirty="0" err="1"/>
              <a:t>massecuite</a:t>
            </a:r>
            <a:r>
              <a:rPr lang="en-ZA" sz="2600" dirty="0"/>
              <a:t> temperature should be brought up to saturation temperature as quickly as possible without crystal dissolution. </a:t>
            </a:r>
            <a:endParaRPr lang="en-ZA" sz="2600" dirty="0" smtClean="0"/>
          </a:p>
          <a:p>
            <a:pPr>
              <a:spcBef>
                <a:spcPts val="0"/>
              </a:spcBef>
            </a:pPr>
            <a:r>
              <a:rPr lang="en-ZA" sz="2600" dirty="0" smtClean="0"/>
              <a:t>The </a:t>
            </a:r>
            <a:r>
              <a:rPr lang="en-ZA" sz="2600" dirty="0"/>
              <a:t>saturation temperature is normally about 55°C. </a:t>
            </a:r>
            <a:endParaRPr lang="en-ZA" sz="2600" dirty="0" smtClean="0"/>
          </a:p>
          <a:p>
            <a:pPr>
              <a:spcBef>
                <a:spcPts val="0"/>
              </a:spcBef>
            </a:pPr>
            <a:r>
              <a:rPr lang="en-ZA" sz="2600" dirty="0" smtClean="0"/>
              <a:t>In </a:t>
            </a:r>
            <a:r>
              <a:rPr lang="en-ZA" sz="2600" dirty="0"/>
              <a:t>practice some sucrose does dissolve and the purity of the mother liquor does increase, but the increase is relatedly small. </a:t>
            </a:r>
            <a:endParaRPr lang="en-ZA" sz="2600" dirty="0" smtClean="0"/>
          </a:p>
          <a:p>
            <a:pPr>
              <a:spcBef>
                <a:spcPts val="0"/>
              </a:spcBef>
            </a:pPr>
            <a:r>
              <a:rPr lang="en-ZA" sz="2600" dirty="0" smtClean="0"/>
              <a:t>However</a:t>
            </a:r>
            <a:r>
              <a:rPr lang="en-ZA" sz="2600" dirty="0"/>
              <a:t>, reheating is essential to reduce the viscosity of the </a:t>
            </a:r>
            <a:r>
              <a:rPr lang="en-ZA" sz="2600" dirty="0" err="1"/>
              <a:t>massecuite</a:t>
            </a:r>
            <a:r>
              <a:rPr lang="en-ZA" sz="2600" dirty="0"/>
              <a:t> for centrifugation.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264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Typical Temperature Variation for a C-</a:t>
            </a:r>
            <a:r>
              <a:rPr lang="en-US" sz="4000" dirty="0" err="1" smtClean="0"/>
              <a:t>Massecuite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669" y="1597816"/>
            <a:ext cx="5187595" cy="4999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10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Types of </a:t>
            </a:r>
            <a:r>
              <a:rPr lang="en-US" sz="4000" dirty="0" err="1" smtClean="0"/>
              <a:t>Reheaters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dirty="0" smtClean="0"/>
              <a:t>Crystalliser heating:</a:t>
            </a:r>
          </a:p>
          <a:p>
            <a:pPr lvl="1"/>
            <a:r>
              <a:rPr lang="en-ZA" sz="3200" dirty="0"/>
              <a:t>This is achieved by circulating warm water through the cooling elements. </a:t>
            </a:r>
            <a:endParaRPr lang="en-ZA" sz="3200" dirty="0" smtClean="0"/>
          </a:p>
          <a:p>
            <a:pPr lvl="1"/>
            <a:r>
              <a:rPr lang="en-ZA" sz="3200" dirty="0" smtClean="0"/>
              <a:t>Ideally </a:t>
            </a:r>
            <a:r>
              <a:rPr lang="en-ZA" sz="3200" dirty="0"/>
              <a:t>the water temperature should not be more than 2°C above saturation temperature. </a:t>
            </a:r>
            <a:endParaRPr lang="en-ZA" sz="3200" dirty="0" smtClean="0"/>
          </a:p>
          <a:p>
            <a:pPr lvl="1"/>
            <a:r>
              <a:rPr lang="en-ZA" sz="3200" dirty="0" smtClean="0"/>
              <a:t>The </a:t>
            </a:r>
            <a:r>
              <a:rPr lang="en-ZA" sz="3200" dirty="0"/>
              <a:t>heating should be as rapid as possible and with immediate curing molasses losses can be kept to a minimum</a:t>
            </a:r>
            <a:r>
              <a:rPr lang="en-ZA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07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Types of </a:t>
            </a:r>
            <a:r>
              <a:rPr lang="en-US" sz="4000" dirty="0" err="1" smtClean="0"/>
              <a:t>Reheaters</a:t>
            </a:r>
            <a:r>
              <a:rPr lang="en-US" sz="4000" dirty="0" smtClean="0"/>
              <a:t> (cont.)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800" b="1" dirty="0" err="1" smtClean="0"/>
              <a:t>Reheaters</a:t>
            </a:r>
            <a:r>
              <a:rPr lang="en-ZA" sz="2800" b="1" dirty="0" smtClean="0"/>
              <a:t>:</a:t>
            </a:r>
          </a:p>
          <a:p>
            <a:pPr lvl="1"/>
            <a:r>
              <a:rPr lang="en-ZA" sz="1800" dirty="0" err="1"/>
              <a:t>Reheaters</a:t>
            </a:r>
            <a:r>
              <a:rPr lang="en-ZA" sz="1800" dirty="0"/>
              <a:t> are either of the overflow or totally enclosed type. </a:t>
            </a:r>
            <a:endParaRPr lang="en-ZA" sz="1800" dirty="0" smtClean="0"/>
          </a:p>
          <a:p>
            <a:pPr lvl="1"/>
            <a:r>
              <a:rPr lang="en-ZA" sz="1800" dirty="0" smtClean="0"/>
              <a:t>They </a:t>
            </a:r>
            <a:r>
              <a:rPr lang="en-ZA" sz="1800" dirty="0"/>
              <a:t>have banks of tubes which are either staggered or in line. </a:t>
            </a:r>
            <a:endParaRPr lang="en-ZA" sz="1800" dirty="0" smtClean="0"/>
          </a:p>
          <a:p>
            <a:pPr lvl="1"/>
            <a:r>
              <a:rPr lang="en-ZA" sz="1800" dirty="0" smtClean="0"/>
              <a:t>Heating </a:t>
            </a:r>
            <a:r>
              <a:rPr lang="en-ZA" sz="1800" dirty="0"/>
              <a:t>water is pumped through the tubes from a heater which is temperature controlled. </a:t>
            </a:r>
            <a:endParaRPr lang="en-ZA" sz="1800" dirty="0" smtClean="0"/>
          </a:p>
          <a:p>
            <a:pPr lvl="1"/>
            <a:r>
              <a:rPr lang="en-ZA" sz="1800" dirty="0" smtClean="0"/>
              <a:t>The </a:t>
            </a:r>
            <a:r>
              <a:rPr lang="en-ZA" sz="1800" dirty="0"/>
              <a:t>water inlet temperature is about 7°C above that of the </a:t>
            </a:r>
            <a:r>
              <a:rPr lang="en-ZA" sz="1800" dirty="0" err="1"/>
              <a:t>massecuite</a:t>
            </a:r>
            <a:r>
              <a:rPr lang="en-ZA" sz="1800" dirty="0"/>
              <a:t> outlet temperature.</a:t>
            </a:r>
            <a:endParaRPr lang="en-US" sz="1800" dirty="0"/>
          </a:p>
          <a:p>
            <a:pPr lvl="1"/>
            <a:r>
              <a:rPr lang="en-ZA" sz="1800" dirty="0"/>
              <a:t>The heating elements of the </a:t>
            </a:r>
            <a:r>
              <a:rPr lang="en-ZA" sz="1800" dirty="0" err="1"/>
              <a:t>reheater</a:t>
            </a:r>
            <a:r>
              <a:rPr lang="en-ZA" sz="1800" dirty="0"/>
              <a:t> can be fixed or rotating. </a:t>
            </a:r>
            <a:endParaRPr lang="en-ZA" sz="1800" dirty="0" smtClean="0"/>
          </a:p>
          <a:p>
            <a:pPr lvl="1"/>
            <a:r>
              <a:rPr lang="en-ZA" sz="1800" dirty="0" smtClean="0"/>
              <a:t>When </a:t>
            </a:r>
            <a:r>
              <a:rPr lang="en-ZA" sz="1800" dirty="0"/>
              <a:t>the </a:t>
            </a:r>
            <a:r>
              <a:rPr lang="en-ZA" sz="1800" dirty="0" err="1"/>
              <a:t>reheater</a:t>
            </a:r>
            <a:r>
              <a:rPr lang="en-ZA" sz="1800" dirty="0"/>
              <a:t> is filled with </a:t>
            </a:r>
            <a:r>
              <a:rPr lang="en-ZA" sz="1800" dirty="0" err="1"/>
              <a:t>massecuite</a:t>
            </a:r>
            <a:r>
              <a:rPr lang="en-ZA" sz="1800" dirty="0"/>
              <a:t>, it is always filled from the bottom to ensure proper/complete filling. </a:t>
            </a:r>
            <a:endParaRPr lang="en-ZA" sz="1800" dirty="0" smtClean="0"/>
          </a:p>
          <a:p>
            <a:pPr lvl="1"/>
            <a:r>
              <a:rPr lang="en-ZA" sz="1800" dirty="0" smtClean="0"/>
              <a:t>The </a:t>
            </a:r>
            <a:r>
              <a:rPr lang="en-ZA" sz="1800" dirty="0"/>
              <a:t>temperature to which the </a:t>
            </a:r>
            <a:r>
              <a:rPr lang="en-ZA" sz="1800" dirty="0" err="1"/>
              <a:t>massecuite</a:t>
            </a:r>
            <a:r>
              <a:rPr lang="en-ZA" sz="1800" dirty="0"/>
              <a:t> is reheated will change during the season due to the changing </a:t>
            </a:r>
            <a:r>
              <a:rPr lang="en-ZA" sz="1800" dirty="0" err="1"/>
              <a:t>massecuite</a:t>
            </a:r>
            <a:r>
              <a:rPr lang="en-ZA" sz="1800" dirty="0"/>
              <a:t> viscosity. </a:t>
            </a:r>
            <a:endParaRPr lang="en-ZA" sz="1800" dirty="0" smtClean="0"/>
          </a:p>
          <a:p>
            <a:pPr lvl="1"/>
            <a:r>
              <a:rPr lang="en-ZA" sz="1800" dirty="0" smtClean="0"/>
              <a:t>For </a:t>
            </a:r>
            <a:r>
              <a:rPr lang="en-ZA" sz="1800" dirty="0"/>
              <a:t>example, unseasonal rain in October leads to a decrease in cane purity and to an increase in viscosity. </a:t>
            </a:r>
            <a:endParaRPr lang="en-ZA" sz="1800" dirty="0" smtClean="0"/>
          </a:p>
          <a:p>
            <a:pPr lvl="1"/>
            <a:r>
              <a:rPr lang="en-ZA" sz="1800" dirty="0" smtClean="0"/>
              <a:t>The </a:t>
            </a:r>
            <a:r>
              <a:rPr lang="en-ZA" sz="1800" dirty="0"/>
              <a:t>reheating temperature must thus be higher</a:t>
            </a:r>
            <a:r>
              <a:rPr lang="en-ZA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21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Types of </a:t>
            </a:r>
            <a:r>
              <a:rPr lang="en-US" sz="4000" dirty="0" err="1" smtClean="0"/>
              <a:t>Reheaters</a:t>
            </a:r>
            <a:r>
              <a:rPr lang="en-US" sz="4000" dirty="0" smtClean="0"/>
              <a:t> (cont.)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4000" dirty="0" smtClean="0"/>
              <a:t>Resistance Heaters</a:t>
            </a:r>
          </a:p>
          <a:p>
            <a:pPr lvl="1"/>
            <a:r>
              <a:rPr lang="en-ZA" sz="4000" dirty="0"/>
              <a:t>These heaters are situated in the feed pipe to the centrifugal and the </a:t>
            </a:r>
            <a:r>
              <a:rPr lang="en-ZA" sz="4000" dirty="0" err="1"/>
              <a:t>massecuite</a:t>
            </a:r>
            <a:r>
              <a:rPr lang="en-ZA" sz="4000" dirty="0"/>
              <a:t> is heated by electrodes supplied with +25kW of power.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527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/>
              <a:t>Types of </a:t>
            </a:r>
            <a:r>
              <a:rPr lang="en-US" sz="4000" dirty="0" err="1"/>
              <a:t>Reheaters</a:t>
            </a:r>
            <a:r>
              <a:rPr lang="en-US" sz="4000" dirty="0"/>
              <a:t> (cont.)</a:t>
            </a:r>
            <a:endParaRPr lang="en-US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924002" y="853010"/>
            <a:ext cx="536800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474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Assessing the Effect of </a:t>
            </a:r>
            <a:r>
              <a:rPr lang="en-US" sz="4000" dirty="0" err="1" smtClean="0"/>
              <a:t>Crystallisation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By </a:t>
            </a:r>
            <a:r>
              <a:rPr lang="en-US" sz="2400" b="1" dirty="0" err="1" smtClean="0"/>
              <a:t>Analysing</a:t>
            </a:r>
            <a:r>
              <a:rPr lang="en-US" sz="2400" b="1" dirty="0" smtClean="0"/>
              <a:t> the Mother Liquor in a </a:t>
            </a:r>
            <a:r>
              <a:rPr lang="en-US" sz="2400" b="1" dirty="0" err="1" smtClean="0"/>
              <a:t>Massecuite</a:t>
            </a:r>
            <a:endParaRPr lang="en-US" sz="2400" b="1" dirty="0" smtClean="0"/>
          </a:p>
          <a:p>
            <a:r>
              <a:rPr lang="en-ZA" sz="2400" dirty="0"/>
              <a:t>The mother liquor needs to be separated from the crystals it contains. </a:t>
            </a:r>
            <a:endParaRPr lang="en-ZA" sz="2400" dirty="0" smtClean="0"/>
          </a:p>
          <a:p>
            <a:r>
              <a:rPr lang="en-ZA" sz="2400" dirty="0" smtClean="0"/>
              <a:t>This </a:t>
            </a:r>
            <a:r>
              <a:rPr lang="en-ZA" sz="2400" dirty="0"/>
              <a:t>is done using air pressure in a </a:t>
            </a:r>
            <a:r>
              <a:rPr lang="en-ZA" sz="2400" dirty="0" err="1"/>
              <a:t>nutsch</a:t>
            </a:r>
            <a:r>
              <a:rPr lang="en-ZA" sz="2400" dirty="0"/>
              <a:t> apparatus and the sample of mother liquor obtained is called a </a:t>
            </a:r>
            <a:r>
              <a:rPr lang="en-ZA" sz="2400" dirty="0" err="1"/>
              <a:t>Nutsch</a:t>
            </a:r>
            <a:r>
              <a:rPr lang="en-ZA" sz="2400" dirty="0"/>
              <a:t> sample.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apparatus is very robust and represented as follows</a:t>
            </a:r>
            <a:r>
              <a:rPr lang="en-ZA" sz="2400" dirty="0" smtClean="0"/>
              <a:t>: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77072"/>
            <a:ext cx="3309937" cy="245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34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601000-75E8-4703-BE17-591B1B92472E}"/>
</file>

<file path=customXml/itemProps2.xml><?xml version="1.0" encoding="utf-8"?>
<ds:datastoreItem xmlns:ds="http://schemas.openxmlformats.org/officeDocument/2006/customXml" ds:itemID="{C2C66D72-B2E2-4DD4-9FA3-92078D22AD81}"/>
</file>

<file path=customXml/itemProps3.xml><?xml version="1.0" encoding="utf-8"?>
<ds:datastoreItem xmlns:ds="http://schemas.openxmlformats.org/officeDocument/2006/customXml" ds:itemID="{76537BAF-9780-4B55-BD29-9AA07025126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6077</TotalTime>
  <Words>759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Introduction</vt:lpstr>
      <vt:lpstr>Introduction (cont.)</vt:lpstr>
      <vt:lpstr>Typical Temperature Variation for a C-Massecuite</vt:lpstr>
      <vt:lpstr>Types of Reheaters</vt:lpstr>
      <vt:lpstr>Types of Reheaters (cont.)</vt:lpstr>
      <vt:lpstr>Types of Reheaters (cont.)</vt:lpstr>
      <vt:lpstr>Types of Reheaters (cont.)</vt:lpstr>
      <vt:lpstr>Assessing the Effect of Crystallisation</vt:lpstr>
      <vt:lpstr>Assessing the Effect of Crystallisation (cont.)</vt:lpstr>
      <vt:lpstr>Assessing the Effect of Crystallisation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302</cp:revision>
  <dcterms:created xsi:type="dcterms:W3CDTF">2016-11-15T07:03:29Z</dcterms:created>
  <dcterms:modified xsi:type="dcterms:W3CDTF">2019-05-06T10:35:41Z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