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23.xml" ContentType="application/vnd.openxmlformats-officedocument.presentationml.slide+xml"/>
  <Override PartName="/ppt/slides/slide48.xml" ContentType="application/vnd.openxmlformats-officedocument.presentationml.slide+xml"/>
  <Override PartName="/ppt/slides/slide47.xml" ContentType="application/vnd.openxmlformats-officedocument.presentationml.slide+xml"/>
  <Override PartName="/ppt/slides/slide46.xml" ContentType="application/vnd.openxmlformats-officedocument.presentationml.slide+xml"/>
  <Override PartName="/ppt/slides/slide45.xml" ContentType="application/vnd.openxmlformats-officedocument.presentationml.slide+xml"/>
  <Override PartName="/ppt/slides/slide44.xml" ContentType="application/vnd.openxmlformats-officedocument.presentationml.slide+xml"/>
  <Override PartName="/ppt/slides/slide43.xml" ContentType="application/vnd.openxmlformats-officedocument.presentationml.slide+xml"/>
  <Override PartName="/ppt/slides/slide42.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7.xml" ContentType="application/vnd.openxmlformats-officedocument.presentationml.slide+xml"/>
  <Override PartName="/ppt/slides/slide56.xml" ContentType="application/vnd.openxmlformats-officedocument.presentationml.slide+xml"/>
  <Override PartName="/ppt/slides/slide55.xml" ContentType="application/vnd.openxmlformats-officedocument.presentationml.slide+xml"/>
  <Override PartName="/ppt/slides/slide54.xml" ContentType="application/vnd.openxmlformats-officedocument.presentationml.slide+xml"/>
  <Override PartName="/ppt/slides/slide53.xml" ContentType="application/vnd.openxmlformats-officedocument.presentationml.slide+xml"/>
  <Override PartName="/ppt/slides/slide52.xml" ContentType="application/vnd.openxmlformats-officedocument.presentationml.slide+xml"/>
  <Override PartName="/ppt/slides/slide41.xml" ContentType="application/vnd.openxmlformats-officedocument.presentationml.slide+xml"/>
  <Override PartName="/ppt/slides/slide40.xml" ContentType="application/vnd.openxmlformats-officedocument.presentationml.slide+xml"/>
  <Override PartName="/ppt/slides/slide39.xml" ContentType="application/vnd.openxmlformats-officedocument.presentationml.slide+xml"/>
  <Override PartName="/ppt/slides/slide29.xml" ContentType="application/vnd.openxmlformats-officedocument.presentationml.slide+xml"/>
  <Override PartName="/ppt/slides/slide28.xml" ContentType="application/vnd.openxmlformats-officedocument.presentationml.slide+xml"/>
  <Override PartName="/ppt/slides/slide27.xml" ContentType="application/vnd.openxmlformats-officedocument.presentationml.slide+xml"/>
  <Override PartName="/ppt/slides/slide26.xml" ContentType="application/vnd.openxmlformats-officedocument.presentationml.slide+xml"/>
  <Override PartName="/ppt/slides/slide25.xml" ContentType="application/vnd.openxmlformats-officedocument.presentationml.slide+xml"/>
  <Override PartName="/ppt/slides/slide24.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8.xml" ContentType="application/vnd.openxmlformats-officedocument.presentationml.slide+xml"/>
  <Override PartName="/ppt/slides/slide37.xml" ContentType="application/vnd.openxmlformats-officedocument.presentationml.slide+xml"/>
  <Override PartName="/ppt/slides/slide36.xml" ContentType="application/vnd.openxmlformats-officedocument.presentationml.slide+xml"/>
  <Override PartName="/ppt/slides/slide35.xml" ContentType="application/vnd.openxmlformats-officedocument.presentationml.slide+xml"/>
  <Override PartName="/ppt/slides/slide34.xml" ContentType="application/vnd.openxmlformats-officedocument.presentationml.slide+xml"/>
  <Override PartName="/ppt/slides/slide33.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22.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12.xml" ContentType="application/vnd.openxmlformats-officedocument.presentationml.slide+xml"/>
  <Override PartName="/ppt/slides/slide7.xml" ContentType="application/vnd.openxmlformats-officedocument.presentationml.slide+xml"/>
  <Override PartName="/ppt/slides/slide14.xml" ContentType="application/vnd.openxmlformats-officedocument.presentationml.slide+xml"/>
  <Override PartName="/ppt/slides/slide21.xml" ContentType="application/vnd.openxmlformats-officedocument.presentationml.slide+xml"/>
  <Override PartName="/ppt/slides/slide63.xml" ContentType="application/vnd.openxmlformats-officedocument.presentationml.slide+xml"/>
  <Override PartName="/ppt/slides/slide62.xml" ContentType="application/vnd.openxmlformats-officedocument.presentationml.slide+xml"/>
  <Override PartName="/ppt/slides/slide61.xml" ContentType="application/vnd.openxmlformats-officedocument.presentationml.slide+xml"/>
  <Override PartName="/ppt/slides/slide20.xml" ContentType="application/vnd.openxmlformats-officedocument.presentationml.slide+xml"/>
  <Override PartName="/ppt/slides/slide13.xml" ContentType="application/vnd.openxmlformats-officedocument.presentationml.slide+xml"/>
  <Override PartName="/ppt/slides/slide18.xml" ContentType="application/vnd.openxmlformats-officedocument.presentationml.slide+xml"/>
  <Override PartName="/ppt/slides/slide15.xml" ContentType="application/vnd.openxmlformats-officedocument.presentationml.slide+xml"/>
  <Override PartName="/ppt/slides/slide19.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Masters/slideMaster1.xml" ContentType="application/vnd.openxmlformats-officedocument.presentationml.slideMaster+xml"/>
  <Override PartName="/ppt/slideLayouts/slideLayout11.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1.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theme/theme1.xml" ContentType="application/vnd.openxmlformats-officedocument.theme+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83" r:id="rId2"/>
    <p:sldId id="373" r:id="rId3"/>
    <p:sldId id="572" r:id="rId4"/>
    <p:sldId id="567" r:id="rId5"/>
    <p:sldId id="573" r:id="rId6"/>
    <p:sldId id="574" r:id="rId7"/>
    <p:sldId id="569" r:id="rId8"/>
    <p:sldId id="575" r:id="rId9"/>
    <p:sldId id="576" r:id="rId10"/>
    <p:sldId id="577" r:id="rId11"/>
    <p:sldId id="578" r:id="rId12"/>
    <p:sldId id="579" r:id="rId13"/>
    <p:sldId id="580" r:id="rId14"/>
    <p:sldId id="581" r:id="rId15"/>
    <p:sldId id="582" r:id="rId16"/>
    <p:sldId id="583" r:id="rId17"/>
    <p:sldId id="584" r:id="rId18"/>
    <p:sldId id="585" r:id="rId19"/>
    <p:sldId id="586" r:id="rId20"/>
    <p:sldId id="587" r:id="rId21"/>
    <p:sldId id="588" r:id="rId22"/>
    <p:sldId id="589" r:id="rId23"/>
    <p:sldId id="590" r:id="rId24"/>
    <p:sldId id="591" r:id="rId25"/>
    <p:sldId id="592" r:id="rId26"/>
    <p:sldId id="593" r:id="rId27"/>
    <p:sldId id="594" r:id="rId28"/>
    <p:sldId id="595" r:id="rId29"/>
    <p:sldId id="596" r:id="rId30"/>
    <p:sldId id="597" r:id="rId31"/>
    <p:sldId id="598" r:id="rId32"/>
    <p:sldId id="599" r:id="rId33"/>
    <p:sldId id="600" r:id="rId34"/>
    <p:sldId id="601" r:id="rId35"/>
    <p:sldId id="602" r:id="rId36"/>
    <p:sldId id="604" r:id="rId37"/>
    <p:sldId id="605" r:id="rId38"/>
    <p:sldId id="603" r:id="rId39"/>
    <p:sldId id="606" r:id="rId40"/>
    <p:sldId id="607" r:id="rId41"/>
    <p:sldId id="608" r:id="rId42"/>
    <p:sldId id="609" r:id="rId43"/>
    <p:sldId id="610" r:id="rId44"/>
    <p:sldId id="611" r:id="rId45"/>
    <p:sldId id="612" r:id="rId46"/>
    <p:sldId id="613" r:id="rId47"/>
    <p:sldId id="614" r:id="rId48"/>
    <p:sldId id="560" r:id="rId49"/>
    <p:sldId id="615" r:id="rId50"/>
    <p:sldId id="616" r:id="rId51"/>
    <p:sldId id="617" r:id="rId52"/>
    <p:sldId id="618" r:id="rId53"/>
    <p:sldId id="619" r:id="rId54"/>
    <p:sldId id="622" r:id="rId55"/>
    <p:sldId id="620" r:id="rId56"/>
    <p:sldId id="621" r:id="rId57"/>
    <p:sldId id="623" r:id="rId58"/>
    <p:sldId id="625" r:id="rId59"/>
    <p:sldId id="624" r:id="rId60"/>
    <p:sldId id="626" r:id="rId61"/>
    <p:sldId id="627" r:id="rId62"/>
    <p:sldId id="628" r:id="rId63"/>
    <p:sldId id="629" r:id="rId6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451" autoAdjust="0"/>
    <p:restoredTop sz="94582" autoAdjust="0"/>
  </p:normalViewPr>
  <p:slideViewPr>
    <p:cSldViewPr>
      <p:cViewPr>
        <p:scale>
          <a:sx n="66" d="100"/>
          <a:sy n="66" d="100"/>
        </p:scale>
        <p:origin x="-84"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customXml" Target="../customXml/item3.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customXml" Target="../customXml/item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1" name="TextBox 10"/>
          <p:cNvSpPr txBox="1"/>
          <p:nvPr userDrawn="1"/>
        </p:nvSpPr>
        <p:spPr>
          <a:xfrm>
            <a:off x="395536" y="476672"/>
            <a:ext cx="5544616" cy="1754326"/>
          </a:xfrm>
          <a:prstGeom prst="rect">
            <a:avLst/>
          </a:prstGeom>
          <a:solidFill>
            <a:schemeClr val="bg1">
              <a:lumMod val="75000"/>
            </a:schemeClr>
          </a:solidFill>
          <a:scene3d>
            <a:camera prst="orthographicFront"/>
            <a:lightRig rig="threePt" dir="t"/>
          </a:scene3d>
          <a:sp3d>
            <a:bevelT/>
          </a:sp3d>
        </p:spPr>
        <p:txBody>
          <a:bodyPr wrap="square" rtlCol="0">
            <a:spAutoFit/>
          </a:bodyPr>
          <a:lstStyle/>
          <a:p>
            <a:pPr algn="ctr"/>
            <a:r>
              <a:rPr lang="it-IT" sz="3600" b="1" dirty="0" smtClean="0">
                <a:solidFill>
                  <a:srgbClr val="C00000"/>
                </a:solidFill>
                <a:latin typeface="+mj-lt"/>
              </a:rPr>
              <a:t>NQF 5: OCCUPATIONAL CERTIFICATE: SUGAR PROCESSING CONTROLLER</a:t>
            </a:r>
          </a:p>
        </p:txBody>
      </p:sp>
      <p:pic>
        <p:nvPicPr>
          <p:cNvPr id="1026"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7505" y="5501695"/>
            <a:ext cx="2160240" cy="13340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9924233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1933D3F1-B886-4AA3-90B5-F60263DF2F6E}" type="datetimeFigureOut">
              <a:rPr lang="en-ZA" smtClean="0"/>
              <a:t>2019/05/06</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8CFF74FE-4481-45CF-9C4D-C8C0AA2C6835}" type="slidenum">
              <a:rPr lang="en-ZA" smtClean="0"/>
              <a:t>‹#›</a:t>
            </a:fld>
            <a:endParaRPr lang="en-ZA"/>
          </a:p>
        </p:txBody>
      </p:sp>
    </p:spTree>
    <p:extLst>
      <p:ext uri="{BB962C8B-B14F-4D97-AF65-F5344CB8AC3E}">
        <p14:creationId xmlns:p14="http://schemas.microsoft.com/office/powerpoint/2010/main" val="13491081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Z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1933D3F1-B886-4AA3-90B5-F60263DF2F6E}" type="datetimeFigureOut">
              <a:rPr lang="en-ZA" smtClean="0"/>
              <a:t>2019/05/06</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8CFF74FE-4481-45CF-9C4D-C8C0AA2C6835}" type="slidenum">
              <a:rPr lang="en-ZA" smtClean="0"/>
              <a:t>‹#›</a:t>
            </a:fld>
            <a:endParaRPr lang="en-ZA"/>
          </a:p>
        </p:txBody>
      </p:sp>
    </p:spTree>
    <p:extLst>
      <p:ext uri="{BB962C8B-B14F-4D97-AF65-F5344CB8AC3E}">
        <p14:creationId xmlns:p14="http://schemas.microsoft.com/office/powerpoint/2010/main" val="405833925"/>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1933D3F1-B886-4AA3-90B5-F60263DF2F6E}" type="datetimeFigureOut">
              <a:rPr lang="en-ZA" smtClean="0"/>
              <a:t>2019/05/06</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8CFF74FE-4481-45CF-9C4D-C8C0AA2C6835}" type="slidenum">
              <a:rPr lang="en-ZA" smtClean="0"/>
              <a:t>‹#›</a:t>
            </a:fld>
            <a:endParaRPr lang="en-ZA"/>
          </a:p>
        </p:txBody>
      </p:sp>
    </p:spTree>
    <p:extLst>
      <p:ext uri="{BB962C8B-B14F-4D97-AF65-F5344CB8AC3E}">
        <p14:creationId xmlns:p14="http://schemas.microsoft.com/office/powerpoint/2010/main" val="19658310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Z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933D3F1-B886-4AA3-90B5-F60263DF2F6E}" type="datetimeFigureOut">
              <a:rPr lang="en-ZA" smtClean="0"/>
              <a:t>2019/05/06</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8CFF74FE-4481-45CF-9C4D-C8C0AA2C6835}" type="slidenum">
              <a:rPr lang="en-ZA" smtClean="0"/>
              <a:t>‹#›</a:t>
            </a:fld>
            <a:endParaRPr lang="en-ZA"/>
          </a:p>
        </p:txBody>
      </p:sp>
    </p:spTree>
    <p:extLst>
      <p:ext uri="{BB962C8B-B14F-4D97-AF65-F5344CB8AC3E}">
        <p14:creationId xmlns:p14="http://schemas.microsoft.com/office/powerpoint/2010/main" val="25344596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Date Placeholder 4"/>
          <p:cNvSpPr>
            <a:spLocks noGrp="1"/>
          </p:cNvSpPr>
          <p:nvPr>
            <p:ph type="dt" sz="half" idx="10"/>
          </p:nvPr>
        </p:nvSpPr>
        <p:spPr/>
        <p:txBody>
          <a:bodyPr/>
          <a:lstStyle/>
          <a:p>
            <a:fld id="{1933D3F1-B886-4AA3-90B5-F60263DF2F6E}" type="datetimeFigureOut">
              <a:rPr lang="en-ZA" smtClean="0"/>
              <a:t>2019/05/06</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8CFF74FE-4481-45CF-9C4D-C8C0AA2C6835}" type="slidenum">
              <a:rPr lang="en-ZA" smtClean="0"/>
              <a:t>‹#›</a:t>
            </a:fld>
            <a:endParaRPr lang="en-ZA"/>
          </a:p>
        </p:txBody>
      </p:sp>
    </p:spTree>
    <p:extLst>
      <p:ext uri="{BB962C8B-B14F-4D97-AF65-F5344CB8AC3E}">
        <p14:creationId xmlns:p14="http://schemas.microsoft.com/office/powerpoint/2010/main" val="36228753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Z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7" name="Date Placeholder 6"/>
          <p:cNvSpPr>
            <a:spLocks noGrp="1"/>
          </p:cNvSpPr>
          <p:nvPr>
            <p:ph type="dt" sz="half" idx="10"/>
          </p:nvPr>
        </p:nvSpPr>
        <p:spPr/>
        <p:txBody>
          <a:bodyPr/>
          <a:lstStyle/>
          <a:p>
            <a:fld id="{1933D3F1-B886-4AA3-90B5-F60263DF2F6E}" type="datetimeFigureOut">
              <a:rPr lang="en-ZA" smtClean="0"/>
              <a:t>2019/05/06</a:t>
            </a:fld>
            <a:endParaRPr lang="en-ZA"/>
          </a:p>
        </p:txBody>
      </p:sp>
      <p:sp>
        <p:nvSpPr>
          <p:cNvPr id="8" name="Footer Placeholder 7"/>
          <p:cNvSpPr>
            <a:spLocks noGrp="1"/>
          </p:cNvSpPr>
          <p:nvPr>
            <p:ph type="ftr" sz="quarter" idx="11"/>
          </p:nvPr>
        </p:nvSpPr>
        <p:spPr/>
        <p:txBody>
          <a:bodyPr/>
          <a:lstStyle/>
          <a:p>
            <a:endParaRPr lang="en-ZA"/>
          </a:p>
        </p:txBody>
      </p:sp>
      <p:sp>
        <p:nvSpPr>
          <p:cNvPr id="9" name="Slide Number Placeholder 8"/>
          <p:cNvSpPr>
            <a:spLocks noGrp="1"/>
          </p:cNvSpPr>
          <p:nvPr>
            <p:ph type="sldNum" sz="quarter" idx="12"/>
          </p:nvPr>
        </p:nvSpPr>
        <p:spPr/>
        <p:txBody>
          <a:bodyPr/>
          <a:lstStyle/>
          <a:p>
            <a:fld id="{8CFF74FE-4481-45CF-9C4D-C8C0AA2C6835}" type="slidenum">
              <a:rPr lang="en-ZA" smtClean="0"/>
              <a:t>‹#›</a:t>
            </a:fld>
            <a:endParaRPr lang="en-ZA"/>
          </a:p>
        </p:txBody>
      </p:sp>
    </p:spTree>
    <p:extLst>
      <p:ext uri="{BB962C8B-B14F-4D97-AF65-F5344CB8AC3E}">
        <p14:creationId xmlns:p14="http://schemas.microsoft.com/office/powerpoint/2010/main" val="28600800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Date Placeholder 2"/>
          <p:cNvSpPr>
            <a:spLocks noGrp="1"/>
          </p:cNvSpPr>
          <p:nvPr>
            <p:ph type="dt" sz="half" idx="10"/>
          </p:nvPr>
        </p:nvSpPr>
        <p:spPr/>
        <p:txBody>
          <a:bodyPr/>
          <a:lstStyle/>
          <a:p>
            <a:fld id="{1933D3F1-B886-4AA3-90B5-F60263DF2F6E}" type="datetimeFigureOut">
              <a:rPr lang="en-ZA" smtClean="0"/>
              <a:t>2019/05/06</a:t>
            </a:fld>
            <a:endParaRPr lang="en-ZA"/>
          </a:p>
        </p:txBody>
      </p:sp>
      <p:sp>
        <p:nvSpPr>
          <p:cNvPr id="4" name="Footer Placeholder 3"/>
          <p:cNvSpPr>
            <a:spLocks noGrp="1"/>
          </p:cNvSpPr>
          <p:nvPr>
            <p:ph type="ftr" sz="quarter" idx="11"/>
          </p:nvPr>
        </p:nvSpPr>
        <p:spPr/>
        <p:txBody>
          <a:bodyPr/>
          <a:lstStyle/>
          <a:p>
            <a:endParaRPr lang="en-ZA"/>
          </a:p>
        </p:txBody>
      </p:sp>
      <p:sp>
        <p:nvSpPr>
          <p:cNvPr id="5" name="Slide Number Placeholder 4"/>
          <p:cNvSpPr>
            <a:spLocks noGrp="1"/>
          </p:cNvSpPr>
          <p:nvPr>
            <p:ph type="sldNum" sz="quarter" idx="12"/>
          </p:nvPr>
        </p:nvSpPr>
        <p:spPr/>
        <p:txBody>
          <a:bodyPr/>
          <a:lstStyle/>
          <a:p>
            <a:fld id="{8CFF74FE-4481-45CF-9C4D-C8C0AA2C6835}" type="slidenum">
              <a:rPr lang="en-ZA" smtClean="0"/>
              <a:t>‹#›</a:t>
            </a:fld>
            <a:endParaRPr lang="en-ZA"/>
          </a:p>
        </p:txBody>
      </p:sp>
    </p:spTree>
    <p:extLst>
      <p:ext uri="{BB962C8B-B14F-4D97-AF65-F5344CB8AC3E}">
        <p14:creationId xmlns:p14="http://schemas.microsoft.com/office/powerpoint/2010/main" val="21366603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933D3F1-B886-4AA3-90B5-F60263DF2F6E}" type="datetimeFigureOut">
              <a:rPr lang="en-ZA" smtClean="0"/>
              <a:t>2019/05/06</a:t>
            </a:fld>
            <a:endParaRPr lang="en-ZA"/>
          </a:p>
        </p:txBody>
      </p:sp>
      <p:sp>
        <p:nvSpPr>
          <p:cNvPr id="3" name="Footer Placeholder 2"/>
          <p:cNvSpPr>
            <a:spLocks noGrp="1"/>
          </p:cNvSpPr>
          <p:nvPr>
            <p:ph type="ftr" sz="quarter" idx="11"/>
          </p:nvPr>
        </p:nvSpPr>
        <p:spPr/>
        <p:txBody>
          <a:bodyPr/>
          <a:lstStyle/>
          <a:p>
            <a:endParaRPr lang="en-ZA"/>
          </a:p>
        </p:txBody>
      </p:sp>
      <p:sp>
        <p:nvSpPr>
          <p:cNvPr id="4" name="Slide Number Placeholder 3"/>
          <p:cNvSpPr>
            <a:spLocks noGrp="1"/>
          </p:cNvSpPr>
          <p:nvPr>
            <p:ph type="sldNum" sz="quarter" idx="12"/>
          </p:nvPr>
        </p:nvSpPr>
        <p:spPr/>
        <p:txBody>
          <a:bodyPr/>
          <a:lstStyle/>
          <a:p>
            <a:fld id="{8CFF74FE-4481-45CF-9C4D-C8C0AA2C6835}" type="slidenum">
              <a:rPr lang="en-ZA" smtClean="0"/>
              <a:t>‹#›</a:t>
            </a:fld>
            <a:endParaRPr lang="en-ZA"/>
          </a:p>
        </p:txBody>
      </p:sp>
    </p:spTree>
    <p:extLst>
      <p:ext uri="{BB962C8B-B14F-4D97-AF65-F5344CB8AC3E}">
        <p14:creationId xmlns:p14="http://schemas.microsoft.com/office/powerpoint/2010/main" val="21992797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Z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933D3F1-B886-4AA3-90B5-F60263DF2F6E}" type="datetimeFigureOut">
              <a:rPr lang="en-ZA" smtClean="0"/>
              <a:t>2019/05/06</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8CFF74FE-4481-45CF-9C4D-C8C0AA2C6835}" type="slidenum">
              <a:rPr lang="en-ZA" smtClean="0"/>
              <a:t>‹#›</a:t>
            </a:fld>
            <a:endParaRPr lang="en-ZA"/>
          </a:p>
        </p:txBody>
      </p:sp>
    </p:spTree>
    <p:extLst>
      <p:ext uri="{BB962C8B-B14F-4D97-AF65-F5344CB8AC3E}">
        <p14:creationId xmlns:p14="http://schemas.microsoft.com/office/powerpoint/2010/main" val="11777520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Z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933D3F1-B886-4AA3-90B5-F60263DF2F6E}" type="datetimeFigureOut">
              <a:rPr lang="en-ZA" smtClean="0"/>
              <a:t>2019/05/06</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8CFF74FE-4481-45CF-9C4D-C8C0AA2C6835}" type="slidenum">
              <a:rPr lang="en-ZA" smtClean="0"/>
              <a:t>‹#›</a:t>
            </a:fld>
            <a:endParaRPr lang="en-ZA"/>
          </a:p>
        </p:txBody>
      </p:sp>
    </p:spTree>
    <p:extLst>
      <p:ext uri="{BB962C8B-B14F-4D97-AF65-F5344CB8AC3E}">
        <p14:creationId xmlns:p14="http://schemas.microsoft.com/office/powerpoint/2010/main" val="8846223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6000" r="-6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Z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933D3F1-B886-4AA3-90B5-F60263DF2F6E}" type="datetimeFigureOut">
              <a:rPr lang="en-ZA" smtClean="0"/>
              <a:t>2019/05/06</a:t>
            </a:fld>
            <a:endParaRPr lang="en-Z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ZA"/>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CFF74FE-4481-45CF-9C4D-C8C0AA2C6835}" type="slidenum">
              <a:rPr lang="en-ZA" smtClean="0"/>
              <a:t>‹#›</a:t>
            </a:fld>
            <a:endParaRPr lang="en-ZA"/>
          </a:p>
        </p:txBody>
      </p:sp>
    </p:spTree>
    <p:extLst>
      <p:ext uri="{BB962C8B-B14F-4D97-AF65-F5344CB8AC3E}">
        <p14:creationId xmlns:p14="http://schemas.microsoft.com/office/powerpoint/2010/main" val="4850082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p:cNvSpPr>
          <p:nvPr/>
        </p:nvSpPr>
        <p:spPr>
          <a:xfrm>
            <a:off x="1691680" y="2996952"/>
            <a:ext cx="7056784" cy="2232248"/>
          </a:xfrm>
          <a:prstGeom prst="rect">
            <a:avLst/>
          </a:prstGeom>
          <a:solidFill>
            <a:schemeClr val="bg1">
              <a:lumMod val="85000"/>
            </a:schemeClr>
          </a:solidFill>
          <a:scene3d>
            <a:camera prst="orthographicFront"/>
            <a:lightRig rig="threePt" dir="t"/>
          </a:scene3d>
          <a:sp3d>
            <a:bevelT/>
          </a:sp3d>
        </p:spPr>
        <p:txBody>
          <a:bodyPr>
            <a:normAutofit fontScale="92500"/>
          </a:bodyPr>
          <a:lstStyle>
            <a:lvl1pPr marL="0" indent="0" algn="r" defTabSz="914400" rtl="0" eaLnBrk="1" latinLnBrk="0" hangingPunct="1">
              <a:spcBef>
                <a:spcPct val="20000"/>
              </a:spcBef>
              <a:buFont typeface="Arial" panose="020B0604020202020204" pitchFamily="34" charset="0"/>
              <a:buNone/>
              <a:defRPr sz="2000" b="1" kern="1200">
                <a:solidFill>
                  <a:schemeClr val="accent2">
                    <a:lumMod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ctr"/>
            <a:endParaRPr lang="en-US" sz="2800" dirty="0" smtClean="0">
              <a:solidFill>
                <a:srgbClr val="C0504D">
                  <a:lumMod val="75000"/>
                </a:srgbClr>
              </a:solidFill>
            </a:endParaRPr>
          </a:p>
          <a:p>
            <a:pPr algn="ctr"/>
            <a:r>
              <a:rPr lang="en-US" sz="2800" dirty="0" smtClean="0">
                <a:solidFill>
                  <a:srgbClr val="C0504D">
                    <a:lumMod val="75000"/>
                  </a:srgbClr>
                </a:solidFill>
              </a:rPr>
              <a:t>KNOWLEDGE COMPONENT: MODULE 8: </a:t>
            </a:r>
          </a:p>
          <a:p>
            <a:pPr algn="ctr"/>
            <a:r>
              <a:rPr lang="en-US" sz="2800" dirty="0" smtClean="0">
                <a:solidFill>
                  <a:srgbClr val="C0504D">
                    <a:lumMod val="75000"/>
                  </a:srgbClr>
                </a:solidFill>
              </a:rPr>
              <a:t>CRYSTALLISATION, CENTRIFUGING AND DRYING: </a:t>
            </a:r>
            <a:endParaRPr lang="en-US" sz="2800" dirty="0" smtClean="0">
              <a:solidFill>
                <a:srgbClr val="C0504D">
                  <a:lumMod val="75000"/>
                </a:srgbClr>
              </a:solidFill>
            </a:endParaRPr>
          </a:p>
          <a:p>
            <a:pPr algn="ctr"/>
            <a:r>
              <a:rPr lang="en-US" sz="2800" dirty="0" smtClean="0">
                <a:solidFill>
                  <a:srgbClr val="C0504D">
                    <a:lumMod val="75000"/>
                  </a:srgbClr>
                </a:solidFill>
              </a:rPr>
              <a:t>KT 4: THEORY OF CENTRIFUGING</a:t>
            </a:r>
            <a:endParaRPr lang="en-US" sz="2800" dirty="0" smtClean="0">
              <a:solidFill>
                <a:srgbClr val="C0504D">
                  <a:lumMod val="75000"/>
                </a:srgbClr>
              </a:solidFill>
            </a:endParaRPr>
          </a:p>
          <a:p>
            <a:endParaRPr lang="en-US" sz="2400" dirty="0" smtClean="0">
              <a:solidFill>
                <a:srgbClr val="C0504D">
                  <a:lumMod val="75000"/>
                </a:srgbClr>
              </a:solidFill>
            </a:endParaRPr>
          </a:p>
          <a:p>
            <a:endParaRPr lang="en-ZA" sz="2400" dirty="0">
              <a:solidFill>
                <a:srgbClr val="C0504D">
                  <a:lumMod val="75000"/>
                </a:srgbClr>
              </a:solidFill>
            </a:endParaRPr>
          </a:p>
        </p:txBody>
      </p:sp>
    </p:spTree>
    <p:extLst>
      <p:ext uri="{BB962C8B-B14F-4D97-AF65-F5344CB8AC3E}">
        <p14:creationId xmlns:p14="http://schemas.microsoft.com/office/powerpoint/2010/main" val="165909585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noGrp="1"/>
          </p:cNvSpPr>
          <p:nvPr>
            <p:ph type="title"/>
          </p:nvPr>
        </p:nvSpPr>
        <p:spPr>
          <a:prstGeom prst="rect">
            <a:avLst/>
          </a:prstGeom>
          <a:solidFill>
            <a:schemeClr val="bg1">
              <a:lumMod val="85000"/>
            </a:schemeClr>
          </a:solidFill>
          <a:scene3d>
            <a:camera prst="orthographicFront"/>
            <a:lightRig rig="threePt" dir="t"/>
          </a:scene3d>
          <a:sp3d>
            <a:bevelT/>
          </a:sp3d>
        </p:spPr>
        <p:txBody>
          <a:bodyPr>
            <a:noAutofit/>
          </a:bodyPr>
          <a:lstStyle>
            <a:lvl1pPr marL="0" indent="0" algn="r" defTabSz="914400" rtl="0" eaLnBrk="1" latinLnBrk="0" hangingPunct="1">
              <a:spcBef>
                <a:spcPct val="20000"/>
              </a:spcBef>
              <a:buFont typeface="Arial" panose="020B0604020202020204" pitchFamily="34" charset="0"/>
              <a:buNone/>
              <a:defRPr sz="2000" b="1" kern="1200">
                <a:solidFill>
                  <a:schemeClr val="accent2">
                    <a:lumMod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spcBef>
                <a:spcPts val="0"/>
              </a:spcBef>
            </a:pPr>
            <a:r>
              <a:rPr lang="en-US" sz="4000" dirty="0" smtClean="0"/>
              <a:t>Centrifugal Components – Charging</a:t>
            </a:r>
            <a:endParaRPr lang="en-US" sz="4000" dirty="0"/>
          </a:p>
        </p:txBody>
      </p:sp>
      <p:sp>
        <p:nvSpPr>
          <p:cNvPr id="9" name="Content Placeholder 2"/>
          <p:cNvSpPr>
            <a:spLocks noGrp="1"/>
          </p:cNvSpPr>
          <p:nvPr>
            <p:ph idx="1"/>
          </p:nvPr>
        </p:nvSpPr>
        <p:spPr>
          <a:xfrm>
            <a:off x="251520" y="1600200"/>
            <a:ext cx="8568952" cy="4997152"/>
          </a:xfrm>
          <a:solidFill>
            <a:schemeClr val="bg1">
              <a:lumMod val="95000"/>
              <a:alpha val="75000"/>
            </a:schemeClr>
          </a:solidFill>
          <a:scene3d>
            <a:camera prst="orthographicFront"/>
            <a:lightRig rig="threePt" dir="t"/>
          </a:scene3d>
          <a:sp3d>
            <a:bevelT/>
          </a:sp3d>
        </p:spPr>
        <p:txBody>
          <a:bodyPr>
            <a:noAutofit/>
          </a:bodyPr>
          <a:lstStyle/>
          <a:p>
            <a:pPr>
              <a:spcBef>
                <a:spcPts val="0"/>
              </a:spcBef>
            </a:pPr>
            <a:r>
              <a:rPr lang="en-ZA" sz="2000" dirty="0"/>
              <a:t>N</a:t>
            </a:r>
            <a:r>
              <a:rPr lang="en-ZA" sz="2000" dirty="0" smtClean="0"/>
              <a:t>ormal </a:t>
            </a:r>
            <a:r>
              <a:rPr lang="en-ZA" sz="2000" dirty="0"/>
              <a:t>method of charging a batch centrifugal is to introduce the </a:t>
            </a:r>
            <a:r>
              <a:rPr lang="en-ZA" sz="2000" dirty="0" err="1"/>
              <a:t>massecuite</a:t>
            </a:r>
            <a:r>
              <a:rPr lang="en-ZA" sz="2000" dirty="0"/>
              <a:t> from a spout at the rear of the machine and allow centrifugal force to draw it up the vertical side of the basket. </a:t>
            </a:r>
            <a:endParaRPr lang="en-ZA" sz="2000" dirty="0" smtClean="0"/>
          </a:p>
          <a:p>
            <a:pPr>
              <a:spcBef>
                <a:spcPts val="0"/>
              </a:spcBef>
            </a:pPr>
            <a:r>
              <a:rPr lang="en-ZA" sz="2000" dirty="0"/>
              <a:t>O</a:t>
            </a:r>
            <a:r>
              <a:rPr lang="en-ZA" sz="2000" dirty="0" smtClean="0"/>
              <a:t>ptimum </a:t>
            </a:r>
            <a:r>
              <a:rPr lang="en-ZA" sz="2000" dirty="0"/>
              <a:t>speed must be selected to ensure the basket fills to the top flange but not so fast that imbalance is created. </a:t>
            </a:r>
            <a:endParaRPr lang="en-ZA" sz="2000" dirty="0" smtClean="0"/>
          </a:p>
          <a:p>
            <a:pPr>
              <a:spcBef>
                <a:spcPts val="0"/>
              </a:spcBef>
            </a:pPr>
            <a:r>
              <a:rPr lang="en-ZA" sz="2000" dirty="0" smtClean="0"/>
              <a:t>Due </a:t>
            </a:r>
            <a:r>
              <a:rPr lang="en-ZA" sz="2000" dirty="0"/>
              <a:t>to </a:t>
            </a:r>
            <a:r>
              <a:rPr lang="en-ZA" sz="2000" dirty="0" err="1"/>
              <a:t>massecuite’s</a:t>
            </a:r>
            <a:r>
              <a:rPr lang="en-ZA" sz="2000" dirty="0"/>
              <a:t> high viscosity, charging speed is usually about 300rpm in order to get as near vertical a wall of </a:t>
            </a:r>
            <a:r>
              <a:rPr lang="en-ZA" sz="2000" dirty="0" err="1"/>
              <a:t>massecuite</a:t>
            </a:r>
            <a:r>
              <a:rPr lang="en-ZA" sz="2000" dirty="0"/>
              <a:t> as possible.</a:t>
            </a:r>
            <a:endParaRPr lang="en-US" sz="2000" dirty="0"/>
          </a:p>
          <a:p>
            <a:pPr>
              <a:spcBef>
                <a:spcPts val="0"/>
              </a:spcBef>
            </a:pPr>
            <a:r>
              <a:rPr lang="en-ZA" sz="2000" dirty="0"/>
              <a:t>The control of how full the basket gets is an electro-mechanical device consisting of a “feeler arm” and limit switch or a “spiny” wheel which, when it touches the surface of the </a:t>
            </a:r>
            <a:r>
              <a:rPr lang="en-ZA" sz="2000" dirty="0" err="1"/>
              <a:t>massecuite</a:t>
            </a:r>
            <a:r>
              <a:rPr lang="en-ZA" sz="2000" dirty="0"/>
              <a:t>, spins and generates a signal.</a:t>
            </a:r>
            <a:endParaRPr lang="en-US" sz="2000" dirty="0"/>
          </a:p>
          <a:p>
            <a:pPr>
              <a:spcBef>
                <a:spcPts val="0"/>
              </a:spcBef>
            </a:pPr>
            <a:r>
              <a:rPr lang="en-ZA" sz="2000" dirty="0"/>
              <a:t>The more modern machines on the market today have PLC’s which </a:t>
            </a:r>
            <a:r>
              <a:rPr lang="en-ZA" sz="2000" dirty="0" smtClean="0"/>
              <a:t>memorises </a:t>
            </a:r>
            <a:r>
              <a:rPr lang="en-ZA" sz="2000" dirty="0"/>
              <a:t>the previous 3 or 4 charging period times and </a:t>
            </a:r>
            <a:r>
              <a:rPr lang="en-ZA" sz="2000" dirty="0" smtClean="0"/>
              <a:t>adjusts </a:t>
            </a:r>
            <a:r>
              <a:rPr lang="en-ZA" sz="2000" dirty="0"/>
              <a:t>the rate of opening the feed valve and closing </a:t>
            </a:r>
            <a:r>
              <a:rPr lang="en-ZA" sz="2000" dirty="0" smtClean="0"/>
              <a:t>it.</a:t>
            </a:r>
          </a:p>
          <a:p>
            <a:pPr>
              <a:spcBef>
                <a:spcPts val="0"/>
              </a:spcBef>
            </a:pPr>
            <a:r>
              <a:rPr lang="en-ZA" sz="2000" dirty="0" smtClean="0"/>
              <a:t>Thus </a:t>
            </a:r>
            <a:r>
              <a:rPr lang="en-ZA" sz="2000" dirty="0"/>
              <a:t>shortening the time required and improving the cycle time of the machines.</a:t>
            </a:r>
            <a:endParaRPr lang="en-US" sz="2000" dirty="0"/>
          </a:p>
        </p:txBody>
      </p:sp>
    </p:spTree>
    <p:extLst>
      <p:ext uri="{BB962C8B-B14F-4D97-AF65-F5344CB8AC3E}">
        <p14:creationId xmlns:p14="http://schemas.microsoft.com/office/powerpoint/2010/main" val="225847777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noGrp="1"/>
          </p:cNvSpPr>
          <p:nvPr>
            <p:ph type="title"/>
          </p:nvPr>
        </p:nvSpPr>
        <p:spPr>
          <a:prstGeom prst="rect">
            <a:avLst/>
          </a:prstGeom>
          <a:solidFill>
            <a:schemeClr val="bg1">
              <a:lumMod val="85000"/>
            </a:schemeClr>
          </a:solidFill>
          <a:scene3d>
            <a:camera prst="orthographicFront"/>
            <a:lightRig rig="threePt" dir="t"/>
          </a:scene3d>
          <a:sp3d>
            <a:bevelT/>
          </a:sp3d>
        </p:spPr>
        <p:txBody>
          <a:bodyPr>
            <a:noAutofit/>
          </a:bodyPr>
          <a:lstStyle>
            <a:lvl1pPr marL="0" indent="0" algn="r" defTabSz="914400" rtl="0" eaLnBrk="1" latinLnBrk="0" hangingPunct="1">
              <a:spcBef>
                <a:spcPct val="20000"/>
              </a:spcBef>
              <a:buFont typeface="Arial" panose="020B0604020202020204" pitchFamily="34" charset="0"/>
              <a:buNone/>
              <a:defRPr sz="2000" b="1" kern="1200">
                <a:solidFill>
                  <a:schemeClr val="accent2">
                    <a:lumMod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spcBef>
                <a:spcPts val="0"/>
              </a:spcBef>
            </a:pPr>
            <a:r>
              <a:rPr lang="en-US" sz="4000" dirty="0" smtClean="0"/>
              <a:t>Centrifugal Components – Ploughs</a:t>
            </a:r>
            <a:endParaRPr lang="en-US" sz="4000" dirty="0"/>
          </a:p>
        </p:txBody>
      </p:sp>
      <p:sp>
        <p:nvSpPr>
          <p:cNvPr id="9" name="Content Placeholder 2"/>
          <p:cNvSpPr>
            <a:spLocks noGrp="1"/>
          </p:cNvSpPr>
          <p:nvPr>
            <p:ph idx="1"/>
          </p:nvPr>
        </p:nvSpPr>
        <p:spPr>
          <a:xfrm>
            <a:off x="251520" y="1600200"/>
            <a:ext cx="8568952" cy="4997152"/>
          </a:xfrm>
          <a:solidFill>
            <a:schemeClr val="bg1">
              <a:lumMod val="95000"/>
              <a:alpha val="75000"/>
            </a:schemeClr>
          </a:solidFill>
          <a:scene3d>
            <a:camera prst="orthographicFront"/>
            <a:lightRig rig="threePt" dir="t"/>
          </a:scene3d>
          <a:sp3d>
            <a:bevelT/>
          </a:sp3d>
        </p:spPr>
        <p:txBody>
          <a:bodyPr>
            <a:noAutofit/>
          </a:bodyPr>
          <a:lstStyle/>
          <a:p>
            <a:pPr>
              <a:spcBef>
                <a:spcPts val="0"/>
              </a:spcBef>
            </a:pPr>
            <a:r>
              <a:rPr lang="en-ZA" sz="2400" dirty="0"/>
              <a:t>U</a:t>
            </a:r>
            <a:r>
              <a:rPr lang="en-ZA" sz="2400" dirty="0" smtClean="0"/>
              <a:t>sed </a:t>
            </a:r>
            <a:r>
              <a:rPr lang="en-ZA" sz="2400" dirty="0"/>
              <a:t>to break up the wall of sugar in the basket after curing and guide it towards the discharge. </a:t>
            </a:r>
            <a:endParaRPr lang="en-ZA" sz="2400" dirty="0" smtClean="0"/>
          </a:p>
          <a:p>
            <a:pPr>
              <a:spcBef>
                <a:spcPts val="0"/>
              </a:spcBef>
            </a:pPr>
            <a:r>
              <a:rPr lang="en-ZA" sz="2400" dirty="0" smtClean="0"/>
              <a:t>Can </a:t>
            </a:r>
            <a:r>
              <a:rPr lang="en-ZA" sz="2400" dirty="0"/>
              <a:t>either be parked inside the basket or on top of the monitor casing. </a:t>
            </a:r>
            <a:endParaRPr lang="en-ZA" sz="2400" dirty="0" smtClean="0"/>
          </a:p>
          <a:p>
            <a:pPr>
              <a:spcBef>
                <a:spcPts val="0"/>
              </a:spcBef>
            </a:pPr>
            <a:r>
              <a:rPr lang="en-ZA" sz="2400" dirty="0" smtClean="0"/>
              <a:t>Plough’s geometry </a:t>
            </a:r>
            <a:r>
              <a:rPr lang="en-ZA" sz="2400" dirty="0"/>
              <a:t>and adjustment is the most critical item on the centrifuge. </a:t>
            </a:r>
            <a:endParaRPr lang="en-ZA" sz="2400" dirty="0" smtClean="0"/>
          </a:p>
          <a:p>
            <a:pPr>
              <a:spcBef>
                <a:spcPts val="0"/>
              </a:spcBef>
            </a:pPr>
            <a:r>
              <a:rPr lang="en-ZA" sz="2400" dirty="0" smtClean="0"/>
              <a:t>When </a:t>
            </a:r>
            <a:r>
              <a:rPr lang="en-ZA" sz="2400" dirty="0"/>
              <a:t>“ploughing out” sugar it must be extremely close to the screen.</a:t>
            </a:r>
            <a:endParaRPr lang="en-US" sz="2400" dirty="0"/>
          </a:p>
          <a:p>
            <a:pPr>
              <a:spcBef>
                <a:spcPts val="0"/>
              </a:spcBef>
            </a:pPr>
            <a:r>
              <a:rPr lang="en-ZA" sz="2400" dirty="0"/>
              <a:t>“Trailing geometry” has been designed into the plough such that, should it touch the basket, the plough will twist away from the screen and not dig in. </a:t>
            </a:r>
            <a:endParaRPr lang="en-ZA" sz="2400" dirty="0" smtClean="0"/>
          </a:p>
          <a:p>
            <a:pPr>
              <a:spcBef>
                <a:spcPts val="0"/>
              </a:spcBef>
            </a:pPr>
            <a:r>
              <a:rPr lang="en-ZA" sz="2400" dirty="0" smtClean="0"/>
              <a:t>This </a:t>
            </a:r>
            <a:r>
              <a:rPr lang="en-ZA" sz="2400" dirty="0"/>
              <a:t>design also has a soft tip on the plough to preferentially wear, thus protecting the screen. </a:t>
            </a:r>
            <a:endParaRPr lang="en-US" sz="2400" dirty="0"/>
          </a:p>
        </p:txBody>
      </p:sp>
    </p:spTree>
    <p:extLst>
      <p:ext uri="{BB962C8B-B14F-4D97-AF65-F5344CB8AC3E}">
        <p14:creationId xmlns:p14="http://schemas.microsoft.com/office/powerpoint/2010/main" val="155769916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noGrp="1"/>
          </p:cNvSpPr>
          <p:nvPr>
            <p:ph type="title"/>
          </p:nvPr>
        </p:nvSpPr>
        <p:spPr>
          <a:prstGeom prst="rect">
            <a:avLst/>
          </a:prstGeom>
          <a:solidFill>
            <a:schemeClr val="bg1">
              <a:lumMod val="85000"/>
            </a:schemeClr>
          </a:solidFill>
          <a:scene3d>
            <a:camera prst="orthographicFront"/>
            <a:lightRig rig="threePt" dir="t"/>
          </a:scene3d>
          <a:sp3d>
            <a:bevelT/>
          </a:sp3d>
        </p:spPr>
        <p:txBody>
          <a:bodyPr>
            <a:noAutofit/>
          </a:bodyPr>
          <a:lstStyle>
            <a:lvl1pPr marL="0" indent="0" algn="r" defTabSz="914400" rtl="0" eaLnBrk="1" latinLnBrk="0" hangingPunct="1">
              <a:spcBef>
                <a:spcPct val="20000"/>
              </a:spcBef>
              <a:buFont typeface="Arial" panose="020B0604020202020204" pitchFamily="34" charset="0"/>
              <a:buNone/>
              <a:defRPr sz="2000" b="1" kern="1200">
                <a:solidFill>
                  <a:schemeClr val="accent2">
                    <a:lumMod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spcBef>
                <a:spcPts val="0"/>
              </a:spcBef>
            </a:pPr>
            <a:r>
              <a:rPr lang="en-US" sz="3600" dirty="0" smtClean="0"/>
              <a:t>Centrifugal Components – Ploughs (cont.)</a:t>
            </a:r>
            <a:endParaRPr lang="en-US" sz="3600" dirty="0"/>
          </a:p>
        </p:txBody>
      </p:sp>
      <p:sp>
        <p:nvSpPr>
          <p:cNvPr id="9" name="Content Placeholder 2"/>
          <p:cNvSpPr>
            <a:spLocks noGrp="1"/>
          </p:cNvSpPr>
          <p:nvPr>
            <p:ph idx="1"/>
          </p:nvPr>
        </p:nvSpPr>
        <p:spPr>
          <a:xfrm>
            <a:off x="251520" y="1600200"/>
            <a:ext cx="8568952" cy="4997152"/>
          </a:xfrm>
          <a:solidFill>
            <a:schemeClr val="bg1">
              <a:lumMod val="95000"/>
              <a:alpha val="75000"/>
            </a:schemeClr>
          </a:solidFill>
          <a:scene3d>
            <a:camera prst="orthographicFront"/>
            <a:lightRig rig="threePt" dir="t"/>
          </a:scene3d>
          <a:sp3d>
            <a:bevelT/>
          </a:sp3d>
        </p:spPr>
        <p:txBody>
          <a:bodyPr>
            <a:noAutofit/>
          </a:bodyPr>
          <a:lstStyle/>
          <a:p>
            <a:pPr marL="0" indent="0" algn="ctr">
              <a:buNone/>
            </a:pPr>
            <a:r>
              <a:rPr lang="en-ZA" sz="2000" b="1" dirty="0" smtClean="0"/>
              <a:t>The </a:t>
            </a:r>
            <a:r>
              <a:rPr lang="en-ZA" sz="2000" b="1" dirty="0"/>
              <a:t>sketch below shows the calculated trajectories at 25, 50 and 100 rpm from a basket of 1050mm diameter and 600 mm </a:t>
            </a:r>
            <a:r>
              <a:rPr lang="en-ZA" sz="2000" b="1" dirty="0" smtClean="0"/>
              <a:t>deep</a:t>
            </a:r>
          </a:p>
          <a:p>
            <a:pPr marL="0" indent="0">
              <a:buNone/>
            </a:pPr>
            <a:endParaRPr lang="en-ZA" sz="2000" dirty="0"/>
          </a:p>
          <a:p>
            <a:pPr marL="0" indent="0">
              <a:buNone/>
            </a:pPr>
            <a:endParaRPr lang="en-ZA" sz="2000" dirty="0" smtClean="0"/>
          </a:p>
          <a:p>
            <a:pPr marL="0" indent="0">
              <a:buNone/>
            </a:pPr>
            <a:endParaRPr lang="en-ZA" sz="2000" dirty="0"/>
          </a:p>
          <a:p>
            <a:pPr marL="0" indent="0">
              <a:buNone/>
            </a:pPr>
            <a:endParaRPr lang="en-ZA" sz="2000" dirty="0" smtClean="0"/>
          </a:p>
          <a:p>
            <a:pPr marL="0" indent="0">
              <a:buNone/>
            </a:pPr>
            <a:endParaRPr lang="en-ZA" sz="2000" dirty="0"/>
          </a:p>
          <a:p>
            <a:pPr marL="0" indent="0">
              <a:buNone/>
            </a:pPr>
            <a:endParaRPr lang="en-ZA" sz="2000" dirty="0" smtClean="0"/>
          </a:p>
          <a:p>
            <a:pPr marL="0" indent="0">
              <a:buNone/>
            </a:pPr>
            <a:endParaRPr lang="en-ZA" sz="2000" dirty="0"/>
          </a:p>
          <a:p>
            <a:pPr marL="0" indent="0">
              <a:buNone/>
            </a:pPr>
            <a:endParaRPr lang="en-ZA" sz="2000" dirty="0" smtClean="0"/>
          </a:p>
          <a:p>
            <a:pPr marL="0" indent="0">
              <a:buNone/>
            </a:pPr>
            <a:endParaRPr lang="en-ZA" sz="2000" dirty="0"/>
          </a:p>
          <a:p>
            <a:pPr marL="0" indent="0">
              <a:buNone/>
            </a:pPr>
            <a:r>
              <a:rPr lang="en-ZA" sz="2000" dirty="0" smtClean="0"/>
              <a:t>Obviously </a:t>
            </a:r>
            <a:r>
              <a:rPr lang="en-ZA" sz="2000" dirty="0"/>
              <a:t>the basket speed during plough-out must be below 50/60 rpm if you want to clear the sugar out comfortably</a:t>
            </a:r>
            <a:r>
              <a:rPr lang="en-ZA" sz="2000" dirty="0" smtClean="0"/>
              <a:t>.</a:t>
            </a:r>
            <a:endParaRPr lang="en-US" sz="2000" dirty="0"/>
          </a:p>
        </p:txBody>
      </p:sp>
      <p:pic>
        <p:nvPicPr>
          <p:cNvPr id="5" name="Picture 4" descr="C:\Users\Scientific Roets\Pictures\Trailing.jpg"/>
          <p:cNvPicPr/>
          <p:nvPr/>
        </p:nvPicPr>
        <p:blipFill rotWithShape="1">
          <a:blip r:embed="rId2">
            <a:extLst>
              <a:ext uri="{28A0092B-C50C-407E-A947-70E740481C1C}">
                <a14:useLocalDpi xmlns:a14="http://schemas.microsoft.com/office/drawing/2010/main" val="0"/>
              </a:ext>
            </a:extLst>
          </a:blip>
          <a:srcRect l="21900" t="10800" r="37248" b="39800"/>
          <a:stretch/>
        </p:blipFill>
        <p:spPr bwMode="auto">
          <a:xfrm>
            <a:off x="2627784" y="2348880"/>
            <a:ext cx="3456384" cy="3168352"/>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92576762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noGrp="1"/>
          </p:cNvSpPr>
          <p:nvPr>
            <p:ph type="title"/>
          </p:nvPr>
        </p:nvSpPr>
        <p:spPr>
          <a:prstGeom prst="rect">
            <a:avLst/>
          </a:prstGeom>
          <a:solidFill>
            <a:schemeClr val="bg1">
              <a:lumMod val="85000"/>
            </a:schemeClr>
          </a:solidFill>
          <a:scene3d>
            <a:camera prst="orthographicFront"/>
            <a:lightRig rig="threePt" dir="t"/>
          </a:scene3d>
          <a:sp3d>
            <a:bevelT/>
          </a:sp3d>
        </p:spPr>
        <p:txBody>
          <a:bodyPr>
            <a:noAutofit/>
          </a:bodyPr>
          <a:lstStyle>
            <a:lvl1pPr marL="0" indent="0" algn="r" defTabSz="914400" rtl="0" eaLnBrk="1" latinLnBrk="0" hangingPunct="1">
              <a:spcBef>
                <a:spcPct val="20000"/>
              </a:spcBef>
              <a:buFont typeface="Arial" panose="020B0604020202020204" pitchFamily="34" charset="0"/>
              <a:buNone/>
              <a:defRPr sz="2000" b="1" kern="1200">
                <a:solidFill>
                  <a:schemeClr val="accent2">
                    <a:lumMod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spcBef>
                <a:spcPts val="0"/>
              </a:spcBef>
            </a:pPr>
            <a:r>
              <a:rPr lang="en-US" sz="3600" dirty="0" smtClean="0"/>
              <a:t>Centrifugal Components – Wash Water and Steam</a:t>
            </a:r>
            <a:endParaRPr lang="en-US" sz="3600" dirty="0"/>
          </a:p>
        </p:txBody>
      </p:sp>
      <p:sp>
        <p:nvSpPr>
          <p:cNvPr id="9" name="Content Placeholder 2"/>
          <p:cNvSpPr>
            <a:spLocks noGrp="1"/>
          </p:cNvSpPr>
          <p:nvPr>
            <p:ph idx="1"/>
          </p:nvPr>
        </p:nvSpPr>
        <p:spPr>
          <a:xfrm>
            <a:off x="251520" y="1600200"/>
            <a:ext cx="8568952" cy="4997152"/>
          </a:xfrm>
          <a:solidFill>
            <a:schemeClr val="bg1">
              <a:lumMod val="95000"/>
              <a:alpha val="75000"/>
            </a:schemeClr>
          </a:solidFill>
          <a:scene3d>
            <a:camera prst="orthographicFront"/>
            <a:lightRig rig="threePt" dir="t"/>
          </a:scene3d>
          <a:sp3d>
            <a:bevelT/>
          </a:sp3d>
        </p:spPr>
        <p:txBody>
          <a:bodyPr>
            <a:noAutofit/>
          </a:bodyPr>
          <a:lstStyle/>
          <a:p>
            <a:pPr>
              <a:spcBef>
                <a:spcPts val="0"/>
              </a:spcBef>
            </a:pPr>
            <a:r>
              <a:rPr lang="en-ZA" sz="2000" dirty="0"/>
              <a:t>Washing devices are usually of the fixed spray design with either a single nozzle or several nozzles arranged to give full coverage of the sugar wall. </a:t>
            </a:r>
            <a:endParaRPr lang="en-ZA" sz="2000" dirty="0" smtClean="0"/>
          </a:p>
          <a:p>
            <a:pPr>
              <a:spcBef>
                <a:spcPts val="0"/>
              </a:spcBef>
            </a:pPr>
            <a:r>
              <a:rPr lang="en-ZA" sz="2000" dirty="0" smtClean="0"/>
              <a:t>The </a:t>
            </a:r>
            <a:r>
              <a:rPr lang="en-ZA" sz="2000" dirty="0"/>
              <a:t>individual sprays can be adjusted to give greater concentrations in certain areas of the basket if required. </a:t>
            </a:r>
            <a:endParaRPr lang="en-ZA" sz="2000" dirty="0" smtClean="0"/>
          </a:p>
          <a:p>
            <a:pPr>
              <a:spcBef>
                <a:spcPts val="0"/>
              </a:spcBef>
            </a:pPr>
            <a:r>
              <a:rPr lang="en-ZA" sz="2000" dirty="0" smtClean="0"/>
              <a:t>The </a:t>
            </a:r>
            <a:r>
              <a:rPr lang="en-ZA" sz="2000" dirty="0"/>
              <a:t>spray nozzles are mounted on a pipe, inserted through the top of the monitor casing. </a:t>
            </a:r>
            <a:endParaRPr lang="en-ZA" sz="2000" dirty="0" smtClean="0"/>
          </a:p>
          <a:p>
            <a:pPr>
              <a:spcBef>
                <a:spcPts val="0"/>
              </a:spcBef>
            </a:pPr>
            <a:r>
              <a:rPr lang="en-ZA" sz="2000" dirty="0" smtClean="0"/>
              <a:t>The </a:t>
            </a:r>
            <a:r>
              <a:rPr lang="en-ZA" sz="2000" dirty="0"/>
              <a:t>pipe should have facilities for vertical and rotational adjustment. </a:t>
            </a:r>
            <a:endParaRPr lang="en-ZA" sz="2000" dirty="0" smtClean="0"/>
          </a:p>
          <a:p>
            <a:pPr>
              <a:spcBef>
                <a:spcPts val="0"/>
              </a:spcBef>
            </a:pPr>
            <a:r>
              <a:rPr lang="en-ZA" sz="2000" dirty="0" smtClean="0"/>
              <a:t>The </a:t>
            </a:r>
            <a:r>
              <a:rPr lang="en-ZA" sz="2000" dirty="0"/>
              <a:t>timing of the wash and the quantity of water used is important.</a:t>
            </a:r>
            <a:endParaRPr lang="en-US" sz="2000" dirty="0"/>
          </a:p>
          <a:p>
            <a:pPr>
              <a:spcBef>
                <a:spcPts val="0"/>
              </a:spcBef>
            </a:pPr>
            <a:r>
              <a:rPr lang="en-ZA" sz="2000" dirty="0"/>
              <a:t>The control of the wash is set by a timer and two or more applications of varying duration may in some cases be used. </a:t>
            </a:r>
            <a:endParaRPr lang="en-ZA" sz="2000" dirty="0" smtClean="0"/>
          </a:p>
          <a:p>
            <a:pPr>
              <a:spcBef>
                <a:spcPts val="0"/>
              </a:spcBef>
            </a:pPr>
            <a:r>
              <a:rPr lang="en-ZA" sz="2000" dirty="0" smtClean="0"/>
              <a:t>Hot </a:t>
            </a:r>
            <a:r>
              <a:rPr lang="en-ZA" sz="2000" dirty="0"/>
              <a:t>water is used and in some cases it is superheated above 100</a:t>
            </a:r>
            <a:r>
              <a:rPr lang="en-ZA" sz="2000" baseline="30000" dirty="0"/>
              <a:t>o</a:t>
            </a:r>
            <a:r>
              <a:rPr lang="en-ZA" sz="2000" dirty="0"/>
              <a:t>C. </a:t>
            </a:r>
            <a:endParaRPr lang="en-ZA" sz="2000" dirty="0" smtClean="0"/>
          </a:p>
          <a:p>
            <a:pPr>
              <a:spcBef>
                <a:spcPts val="0"/>
              </a:spcBef>
            </a:pPr>
            <a:r>
              <a:rPr lang="en-ZA" sz="2000" dirty="0" smtClean="0"/>
              <a:t>The </a:t>
            </a:r>
            <a:r>
              <a:rPr lang="en-ZA" sz="2000" dirty="0"/>
              <a:t>superheating is done in a heater. </a:t>
            </a:r>
            <a:endParaRPr lang="en-ZA" sz="2000" dirty="0" smtClean="0"/>
          </a:p>
          <a:p>
            <a:pPr>
              <a:spcBef>
                <a:spcPts val="0"/>
              </a:spcBef>
            </a:pPr>
            <a:r>
              <a:rPr lang="en-ZA" sz="2000" dirty="0" smtClean="0"/>
              <a:t>The </a:t>
            </a:r>
            <a:r>
              <a:rPr lang="en-ZA" sz="2000" dirty="0"/>
              <a:t>flash from the water develops an atmosphere of vapour inside the basket. </a:t>
            </a:r>
            <a:endParaRPr lang="en-ZA" sz="2000" dirty="0" smtClean="0"/>
          </a:p>
          <a:p>
            <a:pPr>
              <a:spcBef>
                <a:spcPts val="0"/>
              </a:spcBef>
            </a:pPr>
            <a:r>
              <a:rPr lang="en-ZA" sz="2000" dirty="0" smtClean="0"/>
              <a:t>This </a:t>
            </a:r>
            <a:r>
              <a:rPr lang="en-ZA" sz="2000" dirty="0"/>
              <a:t>increases the temperature of the sugar and aids the drying of the sugar after discharge.</a:t>
            </a:r>
            <a:endParaRPr lang="en-US" sz="2000" dirty="0"/>
          </a:p>
        </p:txBody>
      </p:sp>
    </p:spTree>
    <p:extLst>
      <p:ext uri="{BB962C8B-B14F-4D97-AF65-F5344CB8AC3E}">
        <p14:creationId xmlns:p14="http://schemas.microsoft.com/office/powerpoint/2010/main" val="198444441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noGrp="1"/>
          </p:cNvSpPr>
          <p:nvPr>
            <p:ph type="title"/>
          </p:nvPr>
        </p:nvSpPr>
        <p:spPr>
          <a:prstGeom prst="rect">
            <a:avLst/>
          </a:prstGeom>
          <a:solidFill>
            <a:schemeClr val="bg1">
              <a:lumMod val="85000"/>
            </a:schemeClr>
          </a:solidFill>
          <a:scene3d>
            <a:camera prst="orthographicFront"/>
            <a:lightRig rig="threePt" dir="t"/>
          </a:scene3d>
          <a:sp3d>
            <a:bevelT/>
          </a:sp3d>
        </p:spPr>
        <p:txBody>
          <a:bodyPr>
            <a:noAutofit/>
          </a:bodyPr>
          <a:lstStyle>
            <a:lvl1pPr marL="0" indent="0" algn="r" defTabSz="914400" rtl="0" eaLnBrk="1" latinLnBrk="0" hangingPunct="1">
              <a:spcBef>
                <a:spcPct val="20000"/>
              </a:spcBef>
              <a:buFont typeface="Arial" panose="020B0604020202020204" pitchFamily="34" charset="0"/>
              <a:buNone/>
              <a:defRPr sz="2000" b="1" kern="1200">
                <a:solidFill>
                  <a:schemeClr val="accent2">
                    <a:lumMod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spcBef>
                <a:spcPts val="0"/>
              </a:spcBef>
            </a:pPr>
            <a:r>
              <a:rPr lang="en-US" sz="3600" dirty="0" smtClean="0"/>
              <a:t>Centrifugal Components – Wash Water and Steam (cont.)</a:t>
            </a:r>
            <a:endParaRPr lang="en-US" sz="3600" dirty="0"/>
          </a:p>
        </p:txBody>
      </p:sp>
      <p:sp>
        <p:nvSpPr>
          <p:cNvPr id="9" name="Content Placeholder 2"/>
          <p:cNvSpPr>
            <a:spLocks noGrp="1"/>
          </p:cNvSpPr>
          <p:nvPr>
            <p:ph idx="1"/>
          </p:nvPr>
        </p:nvSpPr>
        <p:spPr>
          <a:xfrm>
            <a:off x="251520" y="1600200"/>
            <a:ext cx="8568952" cy="4997152"/>
          </a:xfrm>
          <a:solidFill>
            <a:schemeClr val="bg1">
              <a:lumMod val="95000"/>
              <a:alpha val="75000"/>
            </a:schemeClr>
          </a:solidFill>
          <a:scene3d>
            <a:camera prst="orthographicFront"/>
            <a:lightRig rig="threePt" dir="t"/>
          </a:scene3d>
          <a:sp3d>
            <a:bevelT/>
          </a:sp3d>
        </p:spPr>
        <p:txBody>
          <a:bodyPr>
            <a:noAutofit/>
          </a:bodyPr>
          <a:lstStyle/>
          <a:p>
            <a:r>
              <a:rPr lang="en-ZA" sz="2400" dirty="0"/>
              <a:t>A separate steam inlet is also usually fitted, which keeps the </a:t>
            </a:r>
            <a:r>
              <a:rPr lang="en-ZA" sz="2400" dirty="0" err="1"/>
              <a:t>massecuite</a:t>
            </a:r>
            <a:r>
              <a:rPr lang="en-ZA" sz="2400" dirty="0"/>
              <a:t> temperature up, which reduces the molasses viscosity and makes the separation easier.</a:t>
            </a:r>
            <a:endParaRPr lang="en-US" sz="2400" dirty="0"/>
          </a:p>
          <a:p>
            <a:r>
              <a:rPr lang="en-ZA" sz="2400" dirty="0"/>
              <a:t>Process requirements sometimes demand that the initial molasses runoff be separated from the physical washing of the sugar. </a:t>
            </a:r>
            <a:endParaRPr lang="en-ZA" sz="2400" dirty="0" smtClean="0"/>
          </a:p>
          <a:p>
            <a:r>
              <a:rPr lang="en-ZA" sz="2400" dirty="0" smtClean="0"/>
              <a:t>This </a:t>
            </a:r>
            <a:r>
              <a:rPr lang="en-ZA" sz="2400" dirty="0"/>
              <a:t>can be determined by having an automatic diversion valve or a flip-flop plate activated by the timer which brings the wash water into action</a:t>
            </a:r>
            <a:r>
              <a:rPr lang="en-ZA" sz="2400" dirty="0" smtClean="0"/>
              <a:t>.</a:t>
            </a:r>
          </a:p>
          <a:p>
            <a:r>
              <a:rPr lang="en-ZA" sz="2400" dirty="0" smtClean="0"/>
              <a:t>If </a:t>
            </a:r>
            <a:r>
              <a:rPr lang="en-ZA" sz="2400" dirty="0"/>
              <a:t>syrup is used for the wash instead of water, there is an even greater need for this “</a:t>
            </a:r>
            <a:r>
              <a:rPr lang="en-ZA" sz="2400" dirty="0" err="1"/>
              <a:t>clairce</a:t>
            </a:r>
            <a:r>
              <a:rPr lang="en-ZA" sz="2400" dirty="0"/>
              <a:t>” to be returned to syrup rather than joining “A” molasses for further low grade </a:t>
            </a:r>
            <a:r>
              <a:rPr lang="en-ZA" sz="2400" dirty="0" err="1"/>
              <a:t>boillings</a:t>
            </a:r>
            <a:r>
              <a:rPr lang="en-ZA" sz="2400" dirty="0"/>
              <a:t>.</a:t>
            </a:r>
            <a:endParaRPr lang="en-US" sz="2400" dirty="0"/>
          </a:p>
        </p:txBody>
      </p:sp>
    </p:spTree>
    <p:extLst>
      <p:ext uri="{BB962C8B-B14F-4D97-AF65-F5344CB8AC3E}">
        <p14:creationId xmlns:p14="http://schemas.microsoft.com/office/powerpoint/2010/main" val="258826063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noGrp="1"/>
          </p:cNvSpPr>
          <p:nvPr>
            <p:ph type="title"/>
          </p:nvPr>
        </p:nvSpPr>
        <p:spPr>
          <a:prstGeom prst="rect">
            <a:avLst/>
          </a:prstGeom>
          <a:solidFill>
            <a:schemeClr val="bg1">
              <a:lumMod val="85000"/>
            </a:schemeClr>
          </a:solidFill>
          <a:scene3d>
            <a:camera prst="orthographicFront"/>
            <a:lightRig rig="threePt" dir="t"/>
          </a:scene3d>
          <a:sp3d>
            <a:bevelT/>
          </a:sp3d>
        </p:spPr>
        <p:txBody>
          <a:bodyPr>
            <a:noAutofit/>
          </a:bodyPr>
          <a:lstStyle>
            <a:lvl1pPr marL="0" indent="0" algn="r" defTabSz="914400" rtl="0" eaLnBrk="1" latinLnBrk="0" hangingPunct="1">
              <a:spcBef>
                <a:spcPct val="20000"/>
              </a:spcBef>
              <a:buFont typeface="Arial" panose="020B0604020202020204" pitchFamily="34" charset="0"/>
              <a:buNone/>
              <a:defRPr sz="2000" b="1" kern="1200">
                <a:solidFill>
                  <a:schemeClr val="accent2">
                    <a:lumMod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spcBef>
                <a:spcPts val="0"/>
              </a:spcBef>
            </a:pPr>
            <a:r>
              <a:rPr lang="en-US" sz="4000" dirty="0" smtClean="0"/>
              <a:t>Centrifugal Components – Drives</a:t>
            </a:r>
            <a:endParaRPr lang="en-US" sz="4000" dirty="0"/>
          </a:p>
        </p:txBody>
      </p:sp>
      <p:sp>
        <p:nvSpPr>
          <p:cNvPr id="9" name="Content Placeholder 2"/>
          <p:cNvSpPr>
            <a:spLocks noGrp="1"/>
          </p:cNvSpPr>
          <p:nvPr>
            <p:ph idx="1"/>
          </p:nvPr>
        </p:nvSpPr>
        <p:spPr>
          <a:xfrm>
            <a:off x="251520" y="1600200"/>
            <a:ext cx="8568952" cy="4997152"/>
          </a:xfrm>
          <a:solidFill>
            <a:schemeClr val="bg1">
              <a:lumMod val="95000"/>
              <a:alpha val="75000"/>
            </a:schemeClr>
          </a:solidFill>
          <a:scene3d>
            <a:camera prst="orthographicFront"/>
            <a:lightRig rig="threePt" dir="t"/>
          </a:scene3d>
          <a:sp3d>
            <a:bevelT/>
          </a:sp3d>
        </p:spPr>
        <p:txBody>
          <a:bodyPr>
            <a:noAutofit/>
          </a:bodyPr>
          <a:lstStyle/>
          <a:p>
            <a:r>
              <a:rPr lang="en-ZA" sz="2800" dirty="0"/>
              <a:t>Modern batch machines are driven by AC variable speed drives either current modulated or voltage pulse width accelerated drives. </a:t>
            </a:r>
            <a:endParaRPr lang="en-ZA" sz="2800" dirty="0" smtClean="0"/>
          </a:p>
          <a:p>
            <a:r>
              <a:rPr lang="en-ZA" sz="2800" dirty="0" smtClean="0"/>
              <a:t>A </a:t>
            </a:r>
            <a:r>
              <a:rPr lang="en-ZA" sz="2800" dirty="0"/>
              <a:t>further drive is the pole changing unit where the motor was wound in such a way that by changing the pole connections it is possible to select one of 3 or 4 fixed speeds.</a:t>
            </a:r>
            <a:endParaRPr lang="en-US" sz="2800" dirty="0"/>
          </a:p>
          <a:p>
            <a:r>
              <a:rPr lang="en-ZA" sz="2800" dirty="0"/>
              <a:t>The AC variable speed drives with solid state invertors are the most energy efficient drives at this time, with relatively inexpensive squirrel cage motors and the facility of regenerative braking.</a:t>
            </a:r>
            <a:endParaRPr lang="en-US" sz="2800" dirty="0"/>
          </a:p>
        </p:txBody>
      </p:sp>
    </p:spTree>
    <p:extLst>
      <p:ext uri="{BB962C8B-B14F-4D97-AF65-F5344CB8AC3E}">
        <p14:creationId xmlns:p14="http://schemas.microsoft.com/office/powerpoint/2010/main" val="296058620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noGrp="1"/>
          </p:cNvSpPr>
          <p:nvPr>
            <p:ph type="title"/>
          </p:nvPr>
        </p:nvSpPr>
        <p:spPr>
          <a:prstGeom prst="rect">
            <a:avLst/>
          </a:prstGeom>
          <a:solidFill>
            <a:schemeClr val="bg1">
              <a:lumMod val="85000"/>
            </a:schemeClr>
          </a:solidFill>
          <a:scene3d>
            <a:camera prst="orthographicFront"/>
            <a:lightRig rig="threePt" dir="t"/>
          </a:scene3d>
          <a:sp3d>
            <a:bevelT/>
          </a:sp3d>
        </p:spPr>
        <p:txBody>
          <a:bodyPr>
            <a:noAutofit/>
          </a:bodyPr>
          <a:lstStyle>
            <a:lvl1pPr marL="0" indent="0" algn="r" defTabSz="914400" rtl="0" eaLnBrk="1" latinLnBrk="0" hangingPunct="1">
              <a:spcBef>
                <a:spcPct val="20000"/>
              </a:spcBef>
              <a:buFont typeface="Arial" panose="020B0604020202020204" pitchFamily="34" charset="0"/>
              <a:buNone/>
              <a:defRPr sz="2000" b="1" kern="1200">
                <a:solidFill>
                  <a:schemeClr val="accent2">
                    <a:lumMod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spcBef>
                <a:spcPts val="0"/>
              </a:spcBef>
            </a:pPr>
            <a:r>
              <a:rPr lang="en-US" sz="3800" dirty="0" smtClean="0"/>
              <a:t>Centrifugal Components – Drives (cont.)</a:t>
            </a:r>
            <a:endParaRPr lang="en-US" sz="3800" dirty="0"/>
          </a:p>
        </p:txBody>
      </p:sp>
      <mc:AlternateContent xmlns:mc="http://schemas.openxmlformats.org/markup-compatibility/2006">
        <mc:Choice xmlns:a14="http://schemas.microsoft.com/office/drawing/2010/main" Requires="a14">
          <p:sp>
            <p:nvSpPr>
              <p:cNvPr id="9" name="Content Placeholder 2"/>
              <p:cNvSpPr>
                <a:spLocks noGrp="1"/>
              </p:cNvSpPr>
              <p:nvPr>
                <p:ph idx="1"/>
              </p:nvPr>
            </p:nvSpPr>
            <p:spPr>
              <a:xfrm>
                <a:off x="251520" y="1600200"/>
                <a:ext cx="8568952" cy="4997152"/>
              </a:xfrm>
              <a:solidFill>
                <a:schemeClr val="bg1">
                  <a:lumMod val="95000"/>
                  <a:alpha val="75000"/>
                </a:schemeClr>
              </a:solidFill>
              <a:scene3d>
                <a:camera prst="orthographicFront"/>
                <a:lightRig rig="threePt" dir="t"/>
              </a:scene3d>
              <a:sp3d>
                <a:bevelT/>
              </a:sp3d>
            </p:spPr>
            <p:txBody>
              <a:bodyPr>
                <a:noAutofit/>
              </a:bodyPr>
              <a:lstStyle/>
              <a:p>
                <a:r>
                  <a:rPr lang="en-ZA" sz="2400" dirty="0"/>
                  <a:t>It is generally the properties of the </a:t>
                </a:r>
                <a:r>
                  <a:rPr lang="en-ZA" sz="2400" dirty="0" err="1"/>
                  <a:t>massecuite</a:t>
                </a:r>
                <a:r>
                  <a:rPr lang="en-ZA" sz="2400" dirty="0"/>
                  <a:t> which determines the thickness of layer which can be handled. </a:t>
                </a:r>
                <a:endParaRPr lang="en-ZA" sz="2400" dirty="0" smtClean="0"/>
              </a:p>
              <a:p>
                <a:r>
                  <a:rPr lang="en-ZA" sz="2400" dirty="0" smtClean="0"/>
                  <a:t>The </a:t>
                </a:r>
                <a:r>
                  <a:rPr lang="en-ZA" sz="2400" dirty="0"/>
                  <a:t>volume of </a:t>
                </a:r>
                <a:r>
                  <a:rPr lang="en-ZA" sz="2400" dirty="0" err="1"/>
                  <a:t>massecuite</a:t>
                </a:r>
                <a:r>
                  <a:rPr lang="en-ZA" sz="2400" dirty="0"/>
                  <a:t> per charge will have the value</a:t>
                </a:r>
                <a:r>
                  <a:rPr lang="en-ZA" sz="2400" dirty="0" smtClean="0"/>
                  <a:t>:</a:t>
                </a:r>
              </a:p>
              <a:p>
                <a:pPr marL="0" indent="0" algn="ctr">
                  <a:buNone/>
                </a:pPr>
                <a:r>
                  <a:rPr lang="en-ZA" sz="2400" b="1" dirty="0"/>
                  <a:t>V = </a:t>
                </a:r>
                <a14:m>
                  <m:oMath xmlns:m="http://schemas.openxmlformats.org/officeDocument/2006/math">
                    <m:r>
                      <a:rPr lang="en-ZA" sz="2400" b="1" i="1"/>
                      <m:t>𝝅</m:t>
                    </m:r>
                  </m:oMath>
                </a14:m>
                <a:r>
                  <a:rPr lang="en-ZA" sz="2400" b="1" dirty="0" err="1"/>
                  <a:t>eH</a:t>
                </a:r>
                <a:r>
                  <a:rPr lang="en-ZA" sz="2400" b="1" dirty="0"/>
                  <a:t> (D-e) for a flat top and bottom basket.</a:t>
                </a:r>
                <a:endParaRPr lang="en-US" sz="2400" b="1" dirty="0"/>
              </a:p>
              <a:p>
                <a:pPr marL="0" indent="0">
                  <a:buNone/>
                </a:pPr>
                <a:endParaRPr lang="en-ZA" sz="2400" b="1" dirty="0" smtClean="0"/>
              </a:p>
              <a:p>
                <a:pPr marL="0" indent="0">
                  <a:buNone/>
                </a:pPr>
                <a:endParaRPr lang="en-ZA" sz="2400" dirty="0" smtClean="0"/>
              </a:p>
              <a:p>
                <a:pPr marL="0" indent="0">
                  <a:buNone/>
                </a:pPr>
                <a:endParaRPr lang="en-ZA" sz="2400" dirty="0"/>
              </a:p>
              <a:p>
                <a:pPr marL="0" indent="0">
                  <a:buNone/>
                </a:pPr>
                <a:endParaRPr lang="en-ZA" sz="2400" dirty="0" smtClean="0"/>
              </a:p>
              <a:p>
                <a:pPr marL="0" indent="0">
                  <a:buNone/>
                </a:pPr>
                <a:endParaRPr lang="en-ZA" sz="2400" dirty="0"/>
              </a:p>
              <a:p>
                <a:pPr marL="0" indent="0">
                  <a:buNone/>
                </a:pPr>
                <a:endParaRPr lang="en-ZA" sz="2400" dirty="0" smtClean="0"/>
              </a:p>
              <a:p>
                <a:pPr marL="0" indent="0" algn="ctr">
                  <a:buNone/>
                </a:pPr>
                <a:endParaRPr lang="en-ZA" sz="1800" b="1" dirty="0" smtClean="0"/>
              </a:p>
              <a:p>
                <a:pPr marL="0" indent="0" algn="ctr">
                  <a:buNone/>
                </a:pPr>
                <a:r>
                  <a:rPr lang="en-ZA" sz="1800" b="1" dirty="0" smtClean="0"/>
                  <a:t>e </a:t>
                </a:r>
                <a:r>
                  <a:rPr lang="en-ZA" sz="1800" b="1" dirty="0"/>
                  <a:t>has the values of 0.14 D theoretically and 0.12D practically</a:t>
                </a:r>
                <a:endParaRPr lang="en-US" sz="1800" b="1" dirty="0"/>
              </a:p>
            </p:txBody>
          </p:sp>
        </mc:Choice>
        <mc:Fallback>
          <p:sp>
            <p:nvSpPr>
              <p:cNvPr id="9" name="Content Placeholder 2"/>
              <p:cNvSpPr>
                <a:spLocks noGrp="1" noRot="1" noChangeAspect="1" noMove="1" noResize="1" noEditPoints="1" noAdjustHandles="1" noChangeArrowheads="1" noChangeShapeType="1" noTextEdit="1"/>
              </p:cNvSpPr>
              <p:nvPr>
                <p:ph idx="1"/>
              </p:nvPr>
            </p:nvSpPr>
            <p:spPr>
              <a:xfrm>
                <a:off x="251520" y="1600200"/>
                <a:ext cx="8568952" cy="4997152"/>
              </a:xfrm>
              <a:blipFill rotWithShape="1">
                <a:blip r:embed="rId2"/>
                <a:stretch>
                  <a:fillRect l="-780" t="-606" r="-1418" b="-1455"/>
                </a:stretch>
              </a:blipFill>
            </p:spPr>
            <p:txBody>
              <a:bodyPr/>
              <a:lstStyle/>
              <a:p>
                <a:r>
                  <a:rPr lang="en-US">
                    <a:noFill/>
                  </a:rPr>
                  <a:t> </a:t>
                </a:r>
              </a:p>
            </p:txBody>
          </p:sp>
        </mc:Fallback>
      </mc:AlternateContent>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13623" y="3356992"/>
            <a:ext cx="3542553" cy="2880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4873590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noGrp="1"/>
          </p:cNvSpPr>
          <p:nvPr>
            <p:ph type="title"/>
          </p:nvPr>
        </p:nvSpPr>
        <p:spPr>
          <a:prstGeom prst="rect">
            <a:avLst/>
          </a:prstGeom>
          <a:solidFill>
            <a:schemeClr val="bg1">
              <a:lumMod val="85000"/>
            </a:schemeClr>
          </a:solidFill>
          <a:scene3d>
            <a:camera prst="orthographicFront"/>
            <a:lightRig rig="threePt" dir="t"/>
          </a:scene3d>
          <a:sp3d>
            <a:bevelT/>
          </a:sp3d>
        </p:spPr>
        <p:txBody>
          <a:bodyPr>
            <a:noAutofit/>
          </a:bodyPr>
          <a:lstStyle>
            <a:lvl1pPr marL="0" indent="0" algn="r" defTabSz="914400" rtl="0" eaLnBrk="1" latinLnBrk="0" hangingPunct="1">
              <a:spcBef>
                <a:spcPct val="20000"/>
              </a:spcBef>
              <a:buFont typeface="Arial" panose="020B0604020202020204" pitchFamily="34" charset="0"/>
              <a:buNone/>
              <a:defRPr sz="2000" b="1" kern="1200">
                <a:solidFill>
                  <a:schemeClr val="accent2">
                    <a:lumMod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spcBef>
                <a:spcPts val="0"/>
              </a:spcBef>
            </a:pPr>
            <a:r>
              <a:rPr lang="en-US" sz="3800" dirty="0" smtClean="0"/>
              <a:t>Centrifugal Components – Drives (cont.)</a:t>
            </a:r>
            <a:endParaRPr lang="en-US" sz="3800" dirty="0"/>
          </a:p>
        </p:txBody>
      </p:sp>
      <p:sp>
        <p:nvSpPr>
          <p:cNvPr id="9" name="Content Placeholder 2"/>
          <p:cNvSpPr>
            <a:spLocks noGrp="1"/>
          </p:cNvSpPr>
          <p:nvPr>
            <p:ph idx="1"/>
          </p:nvPr>
        </p:nvSpPr>
        <p:spPr>
          <a:xfrm>
            <a:off x="251520" y="1600200"/>
            <a:ext cx="5472608" cy="4997152"/>
          </a:xfrm>
          <a:solidFill>
            <a:schemeClr val="bg1">
              <a:lumMod val="95000"/>
              <a:alpha val="75000"/>
            </a:schemeClr>
          </a:solidFill>
          <a:scene3d>
            <a:camera prst="orthographicFront"/>
            <a:lightRig rig="threePt" dir="t"/>
          </a:scene3d>
          <a:sp3d>
            <a:bevelT/>
          </a:sp3d>
        </p:spPr>
        <p:txBody>
          <a:bodyPr>
            <a:noAutofit/>
          </a:bodyPr>
          <a:lstStyle/>
          <a:p>
            <a:pPr marL="0" indent="0">
              <a:buNone/>
            </a:pPr>
            <a:r>
              <a:rPr lang="en-ZA" sz="2400" b="1" dirty="0"/>
              <a:t>Derivation</a:t>
            </a:r>
            <a:endParaRPr lang="en-US" sz="2400" dirty="0"/>
          </a:p>
          <a:p>
            <a:r>
              <a:rPr lang="en-ZA" sz="2400" dirty="0"/>
              <a:t>V = Volume of </a:t>
            </a:r>
            <a:r>
              <a:rPr lang="en-ZA" sz="2400" dirty="0" err="1"/>
              <a:t>massecuite</a:t>
            </a:r>
            <a:r>
              <a:rPr lang="en-ZA" sz="2400" dirty="0"/>
              <a:t> corresponding to the thickness “e” of </a:t>
            </a:r>
            <a:r>
              <a:rPr lang="en-ZA" sz="2400" dirty="0" err="1"/>
              <a:t>massecuite</a:t>
            </a:r>
            <a:r>
              <a:rPr lang="en-ZA" sz="2400" dirty="0"/>
              <a:t> (expressed in dm</a:t>
            </a:r>
            <a:r>
              <a:rPr lang="en-ZA" sz="2400" baseline="30000" dirty="0"/>
              <a:t>³</a:t>
            </a:r>
            <a:r>
              <a:rPr lang="en-ZA" sz="2400" dirty="0"/>
              <a:t>)</a:t>
            </a:r>
            <a:endParaRPr lang="en-US" sz="2400" dirty="0"/>
          </a:p>
          <a:p>
            <a:r>
              <a:rPr lang="en-ZA" sz="2400" dirty="0"/>
              <a:t>e = thickness of the </a:t>
            </a:r>
            <a:r>
              <a:rPr lang="en-ZA" sz="2400" dirty="0" err="1"/>
              <a:t>massecuite</a:t>
            </a:r>
            <a:r>
              <a:rPr lang="en-ZA" sz="2400" dirty="0"/>
              <a:t> (in </a:t>
            </a:r>
            <a:r>
              <a:rPr lang="en-ZA" sz="2400" dirty="0" err="1"/>
              <a:t>dm</a:t>
            </a:r>
            <a:r>
              <a:rPr lang="en-ZA" sz="2400" dirty="0"/>
              <a:t>)</a:t>
            </a:r>
            <a:endParaRPr lang="en-US" sz="2400" dirty="0"/>
          </a:p>
          <a:p>
            <a:r>
              <a:rPr lang="en-ZA" sz="2400" dirty="0"/>
              <a:t>H = interior height of the centrifugal basket (in </a:t>
            </a:r>
            <a:r>
              <a:rPr lang="en-ZA" sz="2400" dirty="0" err="1"/>
              <a:t>dm</a:t>
            </a:r>
            <a:r>
              <a:rPr lang="en-ZA" sz="2400" dirty="0"/>
              <a:t>)</a:t>
            </a:r>
            <a:endParaRPr lang="en-US" sz="2400" dirty="0"/>
          </a:p>
          <a:p>
            <a:r>
              <a:rPr lang="en-ZA" sz="2400" dirty="0"/>
              <a:t>D = inside diameter of the basket (in </a:t>
            </a:r>
            <a:r>
              <a:rPr lang="en-ZA" sz="2400" dirty="0" err="1"/>
              <a:t>dm</a:t>
            </a:r>
            <a:r>
              <a:rPr lang="en-ZA" sz="2400" dirty="0"/>
              <a:t>)</a:t>
            </a:r>
            <a:endParaRPr lang="en-US" sz="2400" dirty="0"/>
          </a:p>
          <a:p>
            <a:r>
              <a:rPr lang="en-ZA" sz="2400" dirty="0"/>
              <a:t>Volume of </a:t>
            </a:r>
            <a:r>
              <a:rPr lang="en-ZA" sz="2400" dirty="0" err="1"/>
              <a:t>massecuite</a:t>
            </a:r>
            <a:r>
              <a:rPr lang="en-ZA" sz="2400" dirty="0"/>
              <a:t> = Volume of outer cylinder – Volume of inner cylinder</a:t>
            </a:r>
            <a:endParaRPr lang="en-US" sz="2400"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48198" y="2780928"/>
            <a:ext cx="3188298" cy="2592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9996515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noGrp="1"/>
          </p:cNvSpPr>
          <p:nvPr>
            <p:ph type="title"/>
          </p:nvPr>
        </p:nvSpPr>
        <p:spPr>
          <a:prstGeom prst="rect">
            <a:avLst/>
          </a:prstGeom>
          <a:solidFill>
            <a:schemeClr val="bg1">
              <a:lumMod val="85000"/>
            </a:schemeClr>
          </a:solidFill>
          <a:scene3d>
            <a:camera prst="orthographicFront"/>
            <a:lightRig rig="threePt" dir="t"/>
          </a:scene3d>
          <a:sp3d>
            <a:bevelT/>
          </a:sp3d>
        </p:spPr>
        <p:txBody>
          <a:bodyPr>
            <a:noAutofit/>
          </a:bodyPr>
          <a:lstStyle>
            <a:lvl1pPr marL="0" indent="0" algn="r" defTabSz="914400" rtl="0" eaLnBrk="1" latinLnBrk="0" hangingPunct="1">
              <a:spcBef>
                <a:spcPct val="20000"/>
              </a:spcBef>
              <a:buFont typeface="Arial" panose="020B0604020202020204" pitchFamily="34" charset="0"/>
              <a:buNone/>
              <a:defRPr sz="2000" b="1" kern="1200">
                <a:solidFill>
                  <a:schemeClr val="accent2">
                    <a:lumMod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spcBef>
                <a:spcPts val="0"/>
              </a:spcBef>
            </a:pPr>
            <a:r>
              <a:rPr lang="en-US" sz="3400" dirty="0" smtClean="0"/>
              <a:t>Centrifugal Components – Control Systems</a:t>
            </a:r>
            <a:endParaRPr lang="en-US" sz="3400" dirty="0"/>
          </a:p>
        </p:txBody>
      </p:sp>
      <p:sp>
        <p:nvSpPr>
          <p:cNvPr id="9" name="Content Placeholder 2"/>
          <p:cNvSpPr>
            <a:spLocks noGrp="1"/>
          </p:cNvSpPr>
          <p:nvPr>
            <p:ph idx="1"/>
          </p:nvPr>
        </p:nvSpPr>
        <p:spPr>
          <a:xfrm>
            <a:off x="251520" y="1600200"/>
            <a:ext cx="8640960" cy="4997152"/>
          </a:xfrm>
          <a:solidFill>
            <a:schemeClr val="bg1">
              <a:lumMod val="95000"/>
              <a:alpha val="75000"/>
            </a:schemeClr>
          </a:solidFill>
          <a:scene3d>
            <a:camera prst="orthographicFront"/>
            <a:lightRig rig="threePt" dir="t"/>
          </a:scene3d>
          <a:sp3d>
            <a:bevelT/>
          </a:sp3d>
        </p:spPr>
        <p:txBody>
          <a:bodyPr>
            <a:noAutofit/>
          </a:bodyPr>
          <a:lstStyle/>
          <a:p>
            <a:r>
              <a:rPr lang="en-ZA" sz="2800" dirty="0"/>
              <a:t>Control systems have improved over the years. </a:t>
            </a:r>
            <a:endParaRPr lang="en-ZA" sz="2800" dirty="0" smtClean="0"/>
          </a:p>
          <a:p>
            <a:r>
              <a:rPr lang="en-ZA" sz="2800" dirty="0" smtClean="0"/>
              <a:t>The </a:t>
            </a:r>
            <a:r>
              <a:rPr lang="en-ZA" sz="2800" dirty="0"/>
              <a:t>first electric controls used complicated electro-mechanical devices which sufficient from mechanical wear and deterioration.</a:t>
            </a:r>
            <a:endParaRPr lang="en-US" sz="2800" dirty="0"/>
          </a:p>
          <a:p>
            <a:r>
              <a:rPr lang="en-ZA" sz="2800" dirty="0"/>
              <a:t>The newer control systems use solid-state timing for all operations. </a:t>
            </a:r>
            <a:endParaRPr lang="en-ZA" sz="2800" dirty="0" smtClean="0"/>
          </a:p>
          <a:p>
            <a:r>
              <a:rPr lang="en-ZA" sz="2800" dirty="0" smtClean="0"/>
              <a:t>This </a:t>
            </a:r>
            <a:r>
              <a:rPr lang="en-ZA" sz="2800" dirty="0"/>
              <a:t>type of equipment has no moving parts, does not deteriorate with age and so can be expected to have a long life. </a:t>
            </a:r>
            <a:endParaRPr lang="en-ZA" sz="2800" dirty="0" smtClean="0"/>
          </a:p>
          <a:p>
            <a:r>
              <a:rPr lang="en-ZA" sz="2800" dirty="0" smtClean="0"/>
              <a:t>Defects </a:t>
            </a:r>
            <a:r>
              <a:rPr lang="en-ZA" sz="2800" dirty="0"/>
              <a:t>can be corrected quickly by replacing a card.</a:t>
            </a:r>
            <a:endParaRPr lang="en-US" sz="2800" dirty="0"/>
          </a:p>
        </p:txBody>
      </p:sp>
    </p:spTree>
    <p:extLst>
      <p:ext uri="{BB962C8B-B14F-4D97-AF65-F5344CB8AC3E}">
        <p14:creationId xmlns:p14="http://schemas.microsoft.com/office/powerpoint/2010/main" val="77846192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noGrp="1"/>
          </p:cNvSpPr>
          <p:nvPr>
            <p:ph type="title"/>
          </p:nvPr>
        </p:nvSpPr>
        <p:spPr>
          <a:prstGeom prst="rect">
            <a:avLst/>
          </a:prstGeom>
          <a:solidFill>
            <a:schemeClr val="bg1">
              <a:lumMod val="85000"/>
            </a:schemeClr>
          </a:solidFill>
          <a:scene3d>
            <a:camera prst="orthographicFront"/>
            <a:lightRig rig="threePt" dir="t"/>
          </a:scene3d>
          <a:sp3d>
            <a:bevelT/>
          </a:sp3d>
        </p:spPr>
        <p:txBody>
          <a:bodyPr>
            <a:noAutofit/>
          </a:bodyPr>
          <a:lstStyle>
            <a:lvl1pPr marL="0" indent="0" algn="r" defTabSz="914400" rtl="0" eaLnBrk="1" latinLnBrk="0" hangingPunct="1">
              <a:spcBef>
                <a:spcPct val="20000"/>
              </a:spcBef>
              <a:buFont typeface="Arial" panose="020B0604020202020204" pitchFamily="34" charset="0"/>
              <a:buNone/>
              <a:defRPr sz="2000" b="1" kern="1200">
                <a:solidFill>
                  <a:schemeClr val="accent2">
                    <a:lumMod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spcBef>
                <a:spcPts val="0"/>
              </a:spcBef>
            </a:pPr>
            <a:r>
              <a:rPr lang="en-US" sz="3400" dirty="0" smtClean="0"/>
              <a:t>Centrifugal Components – </a:t>
            </a:r>
            <a:r>
              <a:rPr lang="en-US" sz="3400" dirty="0" err="1" smtClean="0"/>
              <a:t>Windage</a:t>
            </a:r>
            <a:endParaRPr lang="en-US" sz="3400" dirty="0"/>
          </a:p>
        </p:txBody>
      </p:sp>
      <p:sp>
        <p:nvSpPr>
          <p:cNvPr id="9" name="Content Placeholder 2"/>
          <p:cNvSpPr>
            <a:spLocks noGrp="1"/>
          </p:cNvSpPr>
          <p:nvPr>
            <p:ph idx="1"/>
          </p:nvPr>
        </p:nvSpPr>
        <p:spPr>
          <a:xfrm>
            <a:off x="251520" y="1600200"/>
            <a:ext cx="8640960" cy="4997152"/>
          </a:xfrm>
          <a:solidFill>
            <a:schemeClr val="bg1">
              <a:lumMod val="95000"/>
              <a:alpha val="75000"/>
            </a:schemeClr>
          </a:solidFill>
          <a:scene3d>
            <a:camera prst="orthographicFront"/>
            <a:lightRig rig="threePt" dir="t"/>
          </a:scene3d>
          <a:sp3d>
            <a:bevelT/>
          </a:sp3d>
        </p:spPr>
        <p:txBody>
          <a:bodyPr>
            <a:noAutofit/>
          </a:bodyPr>
          <a:lstStyle/>
          <a:p>
            <a:r>
              <a:rPr lang="en-ZA" sz="4000" dirty="0"/>
              <a:t>To overcome </a:t>
            </a:r>
            <a:r>
              <a:rPr lang="en-ZA" sz="4000" dirty="0" err="1"/>
              <a:t>windage</a:t>
            </a:r>
            <a:r>
              <a:rPr lang="en-ZA" sz="4000" dirty="0"/>
              <a:t> the top of the machines are sealed. </a:t>
            </a:r>
            <a:endParaRPr lang="en-ZA" sz="4000" dirty="0" smtClean="0"/>
          </a:p>
          <a:p>
            <a:r>
              <a:rPr lang="en-ZA" sz="4000" dirty="0" err="1" smtClean="0"/>
              <a:t>Windage</a:t>
            </a:r>
            <a:r>
              <a:rPr lang="en-ZA" sz="4000" dirty="0" smtClean="0"/>
              <a:t> </a:t>
            </a:r>
            <a:r>
              <a:rPr lang="en-ZA" sz="4000" dirty="0"/>
              <a:t>can cause the molasses to harden somewhat due to its cooling effect.</a:t>
            </a:r>
            <a:endParaRPr lang="en-US" sz="4000" dirty="0"/>
          </a:p>
        </p:txBody>
      </p:sp>
    </p:spTree>
    <p:extLst>
      <p:ext uri="{BB962C8B-B14F-4D97-AF65-F5344CB8AC3E}">
        <p14:creationId xmlns:p14="http://schemas.microsoft.com/office/powerpoint/2010/main" val="324628612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noGrp="1"/>
          </p:cNvSpPr>
          <p:nvPr>
            <p:ph type="title"/>
          </p:nvPr>
        </p:nvSpPr>
        <p:spPr>
          <a:prstGeom prst="rect">
            <a:avLst/>
          </a:prstGeom>
          <a:solidFill>
            <a:schemeClr val="bg1">
              <a:lumMod val="85000"/>
            </a:schemeClr>
          </a:solidFill>
          <a:scene3d>
            <a:camera prst="orthographicFront"/>
            <a:lightRig rig="threePt" dir="t"/>
          </a:scene3d>
          <a:sp3d>
            <a:bevelT/>
          </a:sp3d>
        </p:spPr>
        <p:txBody>
          <a:bodyPr>
            <a:noAutofit/>
          </a:bodyPr>
          <a:lstStyle>
            <a:lvl1pPr marL="0" indent="0" algn="r" defTabSz="914400" rtl="0" eaLnBrk="1" latinLnBrk="0" hangingPunct="1">
              <a:spcBef>
                <a:spcPct val="20000"/>
              </a:spcBef>
              <a:buFont typeface="Arial" panose="020B0604020202020204" pitchFamily="34" charset="0"/>
              <a:buNone/>
              <a:defRPr sz="2000" b="1" kern="1200">
                <a:solidFill>
                  <a:schemeClr val="accent2">
                    <a:lumMod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spcBef>
                <a:spcPts val="0"/>
              </a:spcBef>
            </a:pPr>
            <a:r>
              <a:rPr lang="en-US" sz="4400" dirty="0" smtClean="0"/>
              <a:t>Introduction</a:t>
            </a:r>
            <a:endParaRPr lang="en-US" sz="4400" dirty="0"/>
          </a:p>
        </p:txBody>
      </p:sp>
      <p:sp>
        <p:nvSpPr>
          <p:cNvPr id="9" name="Content Placeholder 2"/>
          <p:cNvSpPr>
            <a:spLocks noGrp="1"/>
          </p:cNvSpPr>
          <p:nvPr>
            <p:ph idx="1"/>
          </p:nvPr>
        </p:nvSpPr>
        <p:spPr>
          <a:xfrm>
            <a:off x="251520" y="1600200"/>
            <a:ext cx="8568952" cy="4997152"/>
          </a:xfrm>
          <a:solidFill>
            <a:schemeClr val="bg1">
              <a:lumMod val="95000"/>
              <a:alpha val="75000"/>
            </a:schemeClr>
          </a:solidFill>
          <a:scene3d>
            <a:camera prst="orthographicFront"/>
            <a:lightRig rig="threePt" dir="t"/>
          </a:scene3d>
          <a:sp3d>
            <a:bevelT/>
          </a:sp3d>
        </p:spPr>
        <p:txBody>
          <a:bodyPr>
            <a:noAutofit/>
          </a:bodyPr>
          <a:lstStyle/>
          <a:p>
            <a:r>
              <a:rPr lang="en-ZA" sz="3600" dirty="0"/>
              <a:t>After pan boiling it is necessary to separate the crystals from its mother liquor. </a:t>
            </a:r>
            <a:endParaRPr lang="en-ZA" sz="3600" dirty="0" smtClean="0"/>
          </a:p>
          <a:p>
            <a:r>
              <a:rPr lang="en-ZA" sz="3600" dirty="0" smtClean="0"/>
              <a:t>The </a:t>
            </a:r>
            <a:r>
              <a:rPr lang="en-ZA" sz="3600" dirty="0"/>
              <a:t>best known method at this time is to load the </a:t>
            </a:r>
            <a:r>
              <a:rPr lang="en-ZA" sz="3600" dirty="0" err="1"/>
              <a:t>massecuite</a:t>
            </a:r>
            <a:r>
              <a:rPr lang="en-ZA" sz="3600" dirty="0"/>
              <a:t> into a basket lined with a finely perforated screen and spin the basket at high speed to throw the molasses off the crystals.</a:t>
            </a:r>
            <a:endParaRPr lang="en-US" sz="3600" dirty="0"/>
          </a:p>
        </p:txBody>
      </p:sp>
    </p:spTree>
    <p:extLst>
      <p:ext uri="{BB962C8B-B14F-4D97-AF65-F5344CB8AC3E}">
        <p14:creationId xmlns:p14="http://schemas.microsoft.com/office/powerpoint/2010/main" val="397007669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noGrp="1"/>
          </p:cNvSpPr>
          <p:nvPr>
            <p:ph type="title"/>
          </p:nvPr>
        </p:nvSpPr>
        <p:spPr>
          <a:prstGeom prst="rect">
            <a:avLst/>
          </a:prstGeom>
          <a:solidFill>
            <a:schemeClr val="bg1">
              <a:lumMod val="85000"/>
            </a:schemeClr>
          </a:solidFill>
          <a:scene3d>
            <a:camera prst="orthographicFront"/>
            <a:lightRig rig="threePt" dir="t"/>
          </a:scene3d>
          <a:sp3d>
            <a:bevelT/>
          </a:sp3d>
        </p:spPr>
        <p:txBody>
          <a:bodyPr>
            <a:noAutofit/>
          </a:bodyPr>
          <a:lstStyle>
            <a:lvl1pPr marL="0" indent="0" algn="r" defTabSz="914400" rtl="0" eaLnBrk="1" latinLnBrk="0" hangingPunct="1">
              <a:spcBef>
                <a:spcPct val="20000"/>
              </a:spcBef>
              <a:buFont typeface="Arial" panose="020B0604020202020204" pitchFamily="34" charset="0"/>
              <a:buNone/>
              <a:defRPr sz="2000" b="1" kern="1200">
                <a:solidFill>
                  <a:schemeClr val="accent2">
                    <a:lumMod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spcBef>
                <a:spcPts val="0"/>
              </a:spcBef>
            </a:pPr>
            <a:r>
              <a:rPr lang="en-US" sz="3400" dirty="0" smtClean="0"/>
              <a:t>Centrifugal Components – Drip Trays</a:t>
            </a:r>
            <a:endParaRPr lang="en-US" sz="3400" dirty="0"/>
          </a:p>
        </p:txBody>
      </p:sp>
      <p:sp>
        <p:nvSpPr>
          <p:cNvPr id="9" name="Content Placeholder 2"/>
          <p:cNvSpPr>
            <a:spLocks noGrp="1"/>
          </p:cNvSpPr>
          <p:nvPr>
            <p:ph idx="1"/>
          </p:nvPr>
        </p:nvSpPr>
        <p:spPr>
          <a:xfrm>
            <a:off x="251520" y="1600200"/>
            <a:ext cx="8640960" cy="4997152"/>
          </a:xfrm>
          <a:solidFill>
            <a:schemeClr val="bg1">
              <a:lumMod val="95000"/>
              <a:alpha val="75000"/>
            </a:schemeClr>
          </a:solidFill>
          <a:scene3d>
            <a:camera prst="orthographicFront"/>
            <a:lightRig rig="threePt" dir="t"/>
          </a:scene3d>
          <a:sp3d>
            <a:bevelT/>
          </a:sp3d>
        </p:spPr>
        <p:txBody>
          <a:bodyPr>
            <a:noAutofit/>
          </a:bodyPr>
          <a:lstStyle/>
          <a:p>
            <a:r>
              <a:rPr lang="en-ZA" sz="3900" dirty="0"/>
              <a:t>The slide valve for charging the machine is extremely difficult to seal 100% so that there are almost always drips of </a:t>
            </a:r>
            <a:r>
              <a:rPr lang="en-ZA" sz="3900" dirty="0" err="1"/>
              <a:t>massecuite</a:t>
            </a:r>
            <a:r>
              <a:rPr lang="en-ZA" sz="3900" dirty="0"/>
              <a:t> coming. </a:t>
            </a:r>
            <a:endParaRPr lang="en-ZA" sz="3900" dirty="0" smtClean="0"/>
          </a:p>
          <a:p>
            <a:r>
              <a:rPr lang="en-ZA" sz="3900" dirty="0" smtClean="0"/>
              <a:t>To </a:t>
            </a:r>
            <a:r>
              <a:rPr lang="en-ZA" sz="3900" dirty="0"/>
              <a:t>prevent these drips getting into the basket after the high speed purging is completed, particularly during plough-out, a drip tray slides into position.</a:t>
            </a:r>
            <a:endParaRPr lang="en-US" sz="3900" dirty="0"/>
          </a:p>
        </p:txBody>
      </p:sp>
    </p:spTree>
    <p:extLst>
      <p:ext uri="{BB962C8B-B14F-4D97-AF65-F5344CB8AC3E}">
        <p14:creationId xmlns:p14="http://schemas.microsoft.com/office/powerpoint/2010/main" val="342108575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noGrp="1"/>
          </p:cNvSpPr>
          <p:nvPr>
            <p:ph type="title"/>
          </p:nvPr>
        </p:nvSpPr>
        <p:spPr>
          <a:prstGeom prst="rect">
            <a:avLst/>
          </a:prstGeom>
          <a:solidFill>
            <a:schemeClr val="bg1">
              <a:lumMod val="85000"/>
            </a:schemeClr>
          </a:solidFill>
          <a:scene3d>
            <a:camera prst="orthographicFront"/>
            <a:lightRig rig="threePt" dir="t"/>
          </a:scene3d>
          <a:sp3d>
            <a:bevelT/>
          </a:sp3d>
        </p:spPr>
        <p:txBody>
          <a:bodyPr>
            <a:noAutofit/>
          </a:bodyPr>
          <a:lstStyle>
            <a:lvl1pPr marL="0" indent="0" algn="r" defTabSz="914400" rtl="0" eaLnBrk="1" latinLnBrk="0" hangingPunct="1">
              <a:spcBef>
                <a:spcPct val="20000"/>
              </a:spcBef>
              <a:buFont typeface="Arial" panose="020B0604020202020204" pitchFamily="34" charset="0"/>
              <a:buNone/>
              <a:defRPr sz="2000" b="1" kern="1200">
                <a:solidFill>
                  <a:schemeClr val="accent2">
                    <a:lumMod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spcBef>
                <a:spcPts val="0"/>
              </a:spcBef>
            </a:pPr>
            <a:r>
              <a:rPr lang="en-US" sz="4400" dirty="0" smtClean="0"/>
              <a:t>Typical Operational Cycle</a:t>
            </a:r>
            <a:endParaRPr lang="en-US" sz="4400" dirty="0"/>
          </a:p>
        </p:txBody>
      </p:sp>
      <p:sp>
        <p:nvSpPr>
          <p:cNvPr id="9" name="Content Placeholder 2"/>
          <p:cNvSpPr>
            <a:spLocks noGrp="1"/>
          </p:cNvSpPr>
          <p:nvPr>
            <p:ph idx="1"/>
          </p:nvPr>
        </p:nvSpPr>
        <p:spPr>
          <a:xfrm>
            <a:off x="251520" y="1600200"/>
            <a:ext cx="8640960" cy="4997152"/>
          </a:xfrm>
          <a:solidFill>
            <a:schemeClr val="bg1">
              <a:lumMod val="95000"/>
              <a:alpha val="75000"/>
            </a:schemeClr>
          </a:solidFill>
          <a:scene3d>
            <a:camera prst="orthographicFront"/>
            <a:lightRig rig="threePt" dir="t"/>
          </a:scene3d>
          <a:sp3d>
            <a:bevelT/>
          </a:sp3d>
        </p:spPr>
        <p:txBody>
          <a:bodyPr>
            <a:noAutofit/>
          </a:bodyPr>
          <a:lstStyle/>
          <a:p>
            <a:pPr lvl="0"/>
            <a:r>
              <a:rPr lang="en-ZA" sz="2800" dirty="0"/>
              <a:t>accelerates to charge speed of 200 -500 rpm (5 seconds)</a:t>
            </a:r>
            <a:endParaRPr lang="en-US" sz="2800" dirty="0"/>
          </a:p>
          <a:p>
            <a:pPr lvl="0"/>
            <a:r>
              <a:rPr lang="en-ZA" sz="2800" dirty="0"/>
              <a:t>charge of </a:t>
            </a:r>
            <a:r>
              <a:rPr lang="en-ZA" sz="2800" dirty="0" err="1"/>
              <a:t>massecuite</a:t>
            </a:r>
            <a:r>
              <a:rPr lang="en-ZA" sz="2800" dirty="0"/>
              <a:t> is loaded (10 seconds)</a:t>
            </a:r>
            <a:endParaRPr lang="en-US" sz="2800" dirty="0"/>
          </a:p>
          <a:p>
            <a:pPr lvl="0"/>
            <a:r>
              <a:rPr lang="en-ZA" sz="2800" dirty="0"/>
              <a:t>accelerates to 1000 – 1500 rpm (30 seconds)</a:t>
            </a:r>
            <a:endParaRPr lang="en-US" sz="2800" dirty="0"/>
          </a:p>
          <a:p>
            <a:pPr lvl="0"/>
            <a:r>
              <a:rPr lang="en-ZA" sz="2800" dirty="0"/>
              <a:t>during acceleration a water wash and steam wash may be used to improve drainage.</a:t>
            </a:r>
            <a:endParaRPr lang="en-US" sz="2800" dirty="0"/>
          </a:p>
          <a:p>
            <a:pPr lvl="0"/>
            <a:r>
              <a:rPr lang="en-ZA" sz="2800" dirty="0"/>
              <a:t>full speed is held (40 seconds)</a:t>
            </a:r>
            <a:endParaRPr lang="en-US" sz="2800" dirty="0"/>
          </a:p>
          <a:p>
            <a:pPr lvl="0"/>
            <a:r>
              <a:rPr lang="en-ZA" sz="2800" dirty="0"/>
              <a:t>deceleration using mechanical brake or regenerative braking (40 seconds)</a:t>
            </a:r>
            <a:endParaRPr lang="en-US" sz="2800" dirty="0"/>
          </a:p>
          <a:p>
            <a:pPr lvl="0"/>
            <a:r>
              <a:rPr lang="en-ZA" sz="2800" dirty="0"/>
              <a:t>held at 40 – 90 </a:t>
            </a:r>
            <a:r>
              <a:rPr lang="en-ZA" sz="2800" dirty="0" smtClean="0"/>
              <a:t>rpm</a:t>
            </a:r>
            <a:endParaRPr lang="en-US" sz="2800" dirty="0"/>
          </a:p>
        </p:txBody>
      </p:sp>
    </p:spTree>
    <p:extLst>
      <p:ext uri="{BB962C8B-B14F-4D97-AF65-F5344CB8AC3E}">
        <p14:creationId xmlns:p14="http://schemas.microsoft.com/office/powerpoint/2010/main" val="174815523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noGrp="1"/>
          </p:cNvSpPr>
          <p:nvPr>
            <p:ph type="title"/>
          </p:nvPr>
        </p:nvSpPr>
        <p:spPr>
          <a:prstGeom prst="rect">
            <a:avLst/>
          </a:prstGeom>
          <a:solidFill>
            <a:schemeClr val="bg1">
              <a:lumMod val="85000"/>
            </a:schemeClr>
          </a:solidFill>
          <a:scene3d>
            <a:camera prst="orthographicFront"/>
            <a:lightRig rig="threePt" dir="t"/>
          </a:scene3d>
          <a:sp3d>
            <a:bevelT/>
          </a:sp3d>
        </p:spPr>
        <p:txBody>
          <a:bodyPr>
            <a:noAutofit/>
          </a:bodyPr>
          <a:lstStyle>
            <a:lvl1pPr marL="0" indent="0" algn="r" defTabSz="914400" rtl="0" eaLnBrk="1" latinLnBrk="0" hangingPunct="1">
              <a:spcBef>
                <a:spcPct val="20000"/>
              </a:spcBef>
              <a:buFont typeface="Arial" panose="020B0604020202020204" pitchFamily="34" charset="0"/>
              <a:buNone/>
              <a:defRPr sz="2000" b="1" kern="1200">
                <a:solidFill>
                  <a:schemeClr val="accent2">
                    <a:lumMod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spcBef>
                <a:spcPts val="0"/>
              </a:spcBef>
            </a:pPr>
            <a:r>
              <a:rPr lang="en-US" sz="4400" dirty="0" smtClean="0"/>
              <a:t>Typical Operational Cycle (cont.)</a:t>
            </a:r>
            <a:endParaRPr lang="en-US" sz="4400" dirty="0"/>
          </a:p>
        </p:txBody>
      </p:sp>
      <p:sp>
        <p:nvSpPr>
          <p:cNvPr id="9" name="Content Placeholder 2"/>
          <p:cNvSpPr>
            <a:spLocks noGrp="1"/>
          </p:cNvSpPr>
          <p:nvPr>
            <p:ph idx="1"/>
          </p:nvPr>
        </p:nvSpPr>
        <p:spPr>
          <a:xfrm>
            <a:off x="251520" y="1600200"/>
            <a:ext cx="8640960" cy="4997152"/>
          </a:xfrm>
          <a:solidFill>
            <a:schemeClr val="bg1">
              <a:lumMod val="95000"/>
              <a:alpha val="75000"/>
            </a:schemeClr>
          </a:solidFill>
          <a:scene3d>
            <a:camera prst="orthographicFront"/>
            <a:lightRig rig="threePt" dir="t"/>
          </a:scene3d>
          <a:sp3d>
            <a:bevelT/>
          </a:sp3d>
        </p:spPr>
        <p:txBody>
          <a:bodyPr>
            <a:noAutofit/>
          </a:bodyPr>
          <a:lstStyle/>
          <a:p>
            <a:pPr lvl="0"/>
            <a:r>
              <a:rPr lang="en-ZA" sz="3600" dirty="0" smtClean="0"/>
              <a:t>discharge </a:t>
            </a:r>
            <a:r>
              <a:rPr lang="en-ZA" sz="3600" dirty="0"/>
              <a:t>valve opens</a:t>
            </a:r>
            <a:endParaRPr lang="en-US" sz="3600" dirty="0"/>
          </a:p>
          <a:p>
            <a:pPr lvl="0"/>
            <a:r>
              <a:rPr lang="en-ZA" sz="3600" dirty="0"/>
              <a:t>ploughing mechanism is engaged</a:t>
            </a:r>
            <a:endParaRPr lang="en-US" sz="3600" dirty="0"/>
          </a:p>
          <a:p>
            <a:pPr lvl="0"/>
            <a:r>
              <a:rPr lang="en-ZA" sz="3600" dirty="0"/>
              <a:t>sugar ploughed onto conveyor belt</a:t>
            </a:r>
            <a:endParaRPr lang="en-US" sz="3600" dirty="0"/>
          </a:p>
          <a:p>
            <a:pPr lvl="0"/>
            <a:r>
              <a:rPr lang="en-ZA" sz="3600" dirty="0"/>
              <a:t>basket accelerates to charging speed and is washed to remove molasses and fines</a:t>
            </a:r>
            <a:endParaRPr lang="en-US" sz="3600" dirty="0"/>
          </a:p>
          <a:p>
            <a:pPr lvl="0"/>
            <a:r>
              <a:rPr lang="en-ZA" sz="3600" dirty="0"/>
              <a:t>cycle is </a:t>
            </a:r>
            <a:r>
              <a:rPr lang="en-ZA" sz="3600" dirty="0" smtClean="0"/>
              <a:t>repeated</a:t>
            </a:r>
            <a:endParaRPr lang="en-US" sz="3600" dirty="0"/>
          </a:p>
        </p:txBody>
      </p:sp>
    </p:spTree>
    <p:extLst>
      <p:ext uri="{BB962C8B-B14F-4D97-AF65-F5344CB8AC3E}">
        <p14:creationId xmlns:p14="http://schemas.microsoft.com/office/powerpoint/2010/main" val="223716234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noGrp="1"/>
          </p:cNvSpPr>
          <p:nvPr>
            <p:ph type="title"/>
          </p:nvPr>
        </p:nvSpPr>
        <p:spPr>
          <a:prstGeom prst="rect">
            <a:avLst/>
          </a:prstGeom>
          <a:solidFill>
            <a:schemeClr val="bg1">
              <a:lumMod val="85000"/>
            </a:schemeClr>
          </a:solidFill>
          <a:scene3d>
            <a:camera prst="orthographicFront"/>
            <a:lightRig rig="threePt" dir="t"/>
          </a:scene3d>
          <a:sp3d>
            <a:bevelT/>
          </a:sp3d>
        </p:spPr>
        <p:txBody>
          <a:bodyPr>
            <a:noAutofit/>
          </a:bodyPr>
          <a:lstStyle>
            <a:lvl1pPr marL="0" indent="0" algn="r" defTabSz="914400" rtl="0" eaLnBrk="1" latinLnBrk="0" hangingPunct="1">
              <a:spcBef>
                <a:spcPct val="20000"/>
              </a:spcBef>
              <a:buFont typeface="Arial" panose="020B0604020202020204" pitchFamily="34" charset="0"/>
              <a:buNone/>
              <a:defRPr sz="2000" b="1" kern="1200">
                <a:solidFill>
                  <a:schemeClr val="accent2">
                    <a:lumMod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spcBef>
                <a:spcPts val="0"/>
              </a:spcBef>
            </a:pPr>
            <a:r>
              <a:rPr lang="en-US" sz="4400" dirty="0" smtClean="0"/>
              <a:t>Typical Operational Cycle (cont.)</a:t>
            </a:r>
            <a:endParaRPr lang="en-US" sz="4400" dirty="0"/>
          </a:p>
        </p:txBody>
      </p:sp>
      <p:sp>
        <p:nvSpPr>
          <p:cNvPr id="9" name="Content Placeholder 2"/>
          <p:cNvSpPr>
            <a:spLocks noGrp="1"/>
          </p:cNvSpPr>
          <p:nvPr>
            <p:ph idx="1"/>
          </p:nvPr>
        </p:nvSpPr>
        <p:spPr>
          <a:xfrm>
            <a:off x="251520" y="1600200"/>
            <a:ext cx="8640960" cy="4997152"/>
          </a:xfrm>
          <a:solidFill>
            <a:schemeClr val="bg1">
              <a:lumMod val="95000"/>
              <a:alpha val="75000"/>
            </a:schemeClr>
          </a:solidFill>
          <a:scene3d>
            <a:camera prst="orthographicFront"/>
            <a:lightRig rig="threePt" dir="t"/>
          </a:scene3d>
          <a:sp3d>
            <a:bevelT/>
          </a:sp3d>
        </p:spPr>
        <p:txBody>
          <a:bodyPr>
            <a:noAutofit/>
          </a:bodyPr>
          <a:lstStyle/>
          <a:p>
            <a:r>
              <a:rPr lang="en-ZA" sz="2300" dirty="0" smtClean="0"/>
              <a:t>Before </a:t>
            </a:r>
            <a:r>
              <a:rPr lang="en-ZA" sz="2300" dirty="0"/>
              <a:t>the conclusion of the acceleration period, washing with steam and water should start as waiting until top speed is obtained will result in the molasses film surrounding the crystal becoming “tough” owing to the cooling and drying of the air rushing into the basket.</a:t>
            </a:r>
            <a:endParaRPr lang="en-US" sz="2300" dirty="0"/>
          </a:p>
          <a:p>
            <a:r>
              <a:rPr lang="en-ZA" sz="2300" dirty="0"/>
              <a:t>Admitting steam immediately, charging faster and closing of the covers all reduce the cooling and drying out of the molasses film around crystals. </a:t>
            </a:r>
            <a:endParaRPr lang="en-ZA" sz="2300" dirty="0" smtClean="0"/>
          </a:p>
          <a:p>
            <a:r>
              <a:rPr lang="en-ZA" sz="2300" dirty="0" smtClean="0"/>
              <a:t>Moreover</a:t>
            </a:r>
            <a:r>
              <a:rPr lang="en-ZA" sz="2300" dirty="0"/>
              <a:t>, the higher temperature and the diluting action of the condensing steam will reduce the viscosity of the molasses film, and will increase the purging effect. </a:t>
            </a:r>
            <a:endParaRPr lang="en-ZA" sz="2300" dirty="0" smtClean="0"/>
          </a:p>
          <a:p>
            <a:r>
              <a:rPr lang="en-ZA" sz="2300" dirty="0" smtClean="0"/>
              <a:t>The </a:t>
            </a:r>
            <a:r>
              <a:rPr lang="en-ZA" sz="2300" dirty="0"/>
              <a:t>steam will also raise the temperature of the sugar which is important with regard to the subsequent drying of the sugar.</a:t>
            </a:r>
            <a:endParaRPr lang="en-US" sz="2300" dirty="0"/>
          </a:p>
        </p:txBody>
      </p:sp>
    </p:spTree>
    <p:extLst>
      <p:ext uri="{BB962C8B-B14F-4D97-AF65-F5344CB8AC3E}">
        <p14:creationId xmlns:p14="http://schemas.microsoft.com/office/powerpoint/2010/main" val="261527665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noGrp="1"/>
          </p:cNvSpPr>
          <p:nvPr>
            <p:ph type="title"/>
          </p:nvPr>
        </p:nvSpPr>
        <p:spPr>
          <a:prstGeom prst="rect">
            <a:avLst/>
          </a:prstGeom>
          <a:solidFill>
            <a:schemeClr val="bg1">
              <a:lumMod val="85000"/>
            </a:schemeClr>
          </a:solidFill>
          <a:scene3d>
            <a:camera prst="orthographicFront"/>
            <a:lightRig rig="threePt" dir="t"/>
          </a:scene3d>
          <a:sp3d>
            <a:bevelT/>
          </a:sp3d>
        </p:spPr>
        <p:txBody>
          <a:bodyPr>
            <a:noAutofit/>
          </a:bodyPr>
          <a:lstStyle>
            <a:lvl1pPr marL="0" indent="0" algn="r" defTabSz="914400" rtl="0" eaLnBrk="1" latinLnBrk="0" hangingPunct="1">
              <a:spcBef>
                <a:spcPct val="20000"/>
              </a:spcBef>
              <a:buFont typeface="Arial" panose="020B0604020202020204" pitchFamily="34" charset="0"/>
              <a:buNone/>
              <a:defRPr sz="2000" b="1" kern="1200">
                <a:solidFill>
                  <a:schemeClr val="accent2">
                    <a:lumMod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spcBef>
                <a:spcPts val="0"/>
              </a:spcBef>
            </a:pPr>
            <a:r>
              <a:rPr lang="en-US" sz="4400" dirty="0" smtClean="0"/>
              <a:t>Continuous </a:t>
            </a:r>
            <a:r>
              <a:rPr lang="en-US" sz="4400" dirty="0" err="1" smtClean="0"/>
              <a:t>Centrifugals</a:t>
            </a:r>
            <a:endParaRPr lang="en-US" sz="4400" dirty="0"/>
          </a:p>
        </p:txBody>
      </p:sp>
      <p:sp>
        <p:nvSpPr>
          <p:cNvPr id="9" name="Content Placeholder 2"/>
          <p:cNvSpPr>
            <a:spLocks noGrp="1"/>
          </p:cNvSpPr>
          <p:nvPr>
            <p:ph idx="1"/>
          </p:nvPr>
        </p:nvSpPr>
        <p:spPr>
          <a:xfrm>
            <a:off x="251520" y="1600200"/>
            <a:ext cx="8640960" cy="4997152"/>
          </a:xfrm>
          <a:solidFill>
            <a:schemeClr val="bg1">
              <a:lumMod val="95000"/>
              <a:alpha val="75000"/>
            </a:schemeClr>
          </a:solidFill>
          <a:scene3d>
            <a:camera prst="orthographicFront"/>
            <a:lightRig rig="threePt" dir="t"/>
          </a:scene3d>
          <a:sp3d>
            <a:bevelT/>
          </a:sp3d>
        </p:spPr>
        <p:txBody>
          <a:bodyPr>
            <a:noAutofit/>
          </a:bodyPr>
          <a:lstStyle/>
          <a:p>
            <a:pPr>
              <a:spcBef>
                <a:spcPts val="0"/>
              </a:spcBef>
            </a:pPr>
            <a:r>
              <a:rPr lang="en-ZA" sz="2000" dirty="0"/>
              <a:t>Continuous machines are used mainly on low grade B- and C- </a:t>
            </a:r>
            <a:r>
              <a:rPr lang="en-ZA" sz="2000" dirty="0" err="1"/>
              <a:t>massecuites</a:t>
            </a:r>
            <a:r>
              <a:rPr lang="en-ZA" sz="2000" dirty="0"/>
              <a:t> with smaller more irregular grain size and shape and greater molasses viscosity. </a:t>
            </a:r>
            <a:endParaRPr lang="en-ZA" sz="2000" dirty="0" smtClean="0"/>
          </a:p>
          <a:p>
            <a:pPr>
              <a:spcBef>
                <a:spcPts val="0"/>
              </a:spcBef>
            </a:pPr>
            <a:r>
              <a:rPr lang="en-ZA" sz="2000" dirty="0" smtClean="0"/>
              <a:t>These </a:t>
            </a:r>
            <a:r>
              <a:rPr lang="en-ZA" sz="2000" dirty="0"/>
              <a:t>all make the separation of molasses and crystals more difficult and it is therefore an important advantage of continuous machines that their G-factor is usually somewhat higher than for high grade batch units – going from 1 500 units in batch machines to 4 000 units at the rim of large continuous machines. </a:t>
            </a:r>
            <a:endParaRPr lang="en-ZA" sz="2000" dirty="0" smtClean="0"/>
          </a:p>
          <a:p>
            <a:pPr>
              <a:spcBef>
                <a:spcPts val="0"/>
              </a:spcBef>
            </a:pPr>
            <a:r>
              <a:rPr lang="en-ZA" sz="2000" dirty="0" smtClean="0"/>
              <a:t>The </a:t>
            </a:r>
            <a:r>
              <a:rPr lang="en-ZA" sz="2000" dirty="0"/>
              <a:t>sugar layer in continuous machines is only 0.5 to 1.0 cm thick.</a:t>
            </a:r>
            <a:endParaRPr lang="en-US" sz="2000" dirty="0"/>
          </a:p>
          <a:p>
            <a:pPr>
              <a:spcBef>
                <a:spcPts val="0"/>
              </a:spcBef>
            </a:pPr>
            <a:r>
              <a:rPr lang="en-ZA" sz="2000" dirty="0"/>
              <a:t>Continuous centrifugation has the following advantages:</a:t>
            </a:r>
            <a:endParaRPr lang="en-US" sz="2000" dirty="0"/>
          </a:p>
          <a:p>
            <a:pPr lvl="1">
              <a:spcBef>
                <a:spcPts val="0"/>
              </a:spcBef>
            </a:pPr>
            <a:r>
              <a:rPr lang="en-ZA" sz="2000" dirty="0"/>
              <a:t>Reduced power demand</a:t>
            </a:r>
            <a:endParaRPr lang="en-US" sz="2000" dirty="0"/>
          </a:p>
          <a:p>
            <a:pPr lvl="1">
              <a:spcBef>
                <a:spcPts val="0"/>
              </a:spcBef>
            </a:pPr>
            <a:r>
              <a:rPr lang="en-ZA" sz="2000" dirty="0"/>
              <a:t>Reduced initial cost</a:t>
            </a:r>
            <a:endParaRPr lang="en-US" sz="2000" dirty="0"/>
          </a:p>
          <a:p>
            <a:pPr lvl="1">
              <a:spcBef>
                <a:spcPts val="0"/>
              </a:spcBef>
            </a:pPr>
            <a:r>
              <a:rPr lang="en-ZA" sz="2000" dirty="0"/>
              <a:t>Better safety</a:t>
            </a:r>
            <a:endParaRPr lang="en-US" sz="2000" dirty="0"/>
          </a:p>
          <a:p>
            <a:pPr lvl="1">
              <a:spcBef>
                <a:spcPts val="0"/>
              </a:spcBef>
            </a:pPr>
            <a:r>
              <a:rPr lang="en-ZA" sz="2000" dirty="0"/>
              <a:t>Easier maintenance</a:t>
            </a:r>
            <a:endParaRPr lang="en-US" sz="2000" dirty="0"/>
          </a:p>
          <a:p>
            <a:pPr>
              <a:spcBef>
                <a:spcPts val="0"/>
              </a:spcBef>
            </a:pPr>
            <a:r>
              <a:rPr lang="en-ZA" sz="2000" dirty="0"/>
              <a:t>Most continuous </a:t>
            </a:r>
            <a:r>
              <a:rPr lang="en-ZA" sz="2000" dirty="0" err="1"/>
              <a:t>centrifugals</a:t>
            </a:r>
            <a:r>
              <a:rPr lang="en-ZA" sz="2000" dirty="0"/>
              <a:t> run at a speed of 2000 – 3000rpm</a:t>
            </a:r>
            <a:endParaRPr lang="en-US" sz="2000" dirty="0"/>
          </a:p>
        </p:txBody>
      </p:sp>
    </p:spTree>
    <p:extLst>
      <p:ext uri="{BB962C8B-B14F-4D97-AF65-F5344CB8AC3E}">
        <p14:creationId xmlns:p14="http://schemas.microsoft.com/office/powerpoint/2010/main" val="2613652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noGrp="1"/>
          </p:cNvSpPr>
          <p:nvPr>
            <p:ph type="title"/>
          </p:nvPr>
        </p:nvSpPr>
        <p:spPr>
          <a:prstGeom prst="rect">
            <a:avLst/>
          </a:prstGeom>
          <a:solidFill>
            <a:schemeClr val="bg1">
              <a:lumMod val="85000"/>
            </a:schemeClr>
          </a:solidFill>
          <a:scene3d>
            <a:camera prst="orthographicFront"/>
            <a:lightRig rig="threePt" dir="t"/>
          </a:scene3d>
          <a:sp3d>
            <a:bevelT/>
          </a:sp3d>
        </p:spPr>
        <p:txBody>
          <a:bodyPr>
            <a:noAutofit/>
          </a:bodyPr>
          <a:lstStyle>
            <a:lvl1pPr marL="0" indent="0" algn="r" defTabSz="914400" rtl="0" eaLnBrk="1" latinLnBrk="0" hangingPunct="1">
              <a:spcBef>
                <a:spcPct val="20000"/>
              </a:spcBef>
              <a:buFont typeface="Arial" panose="020B0604020202020204" pitchFamily="34" charset="0"/>
              <a:buNone/>
              <a:defRPr sz="2000" b="1" kern="1200">
                <a:solidFill>
                  <a:schemeClr val="accent2">
                    <a:lumMod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spcBef>
                <a:spcPts val="0"/>
              </a:spcBef>
            </a:pPr>
            <a:r>
              <a:rPr lang="en-US" sz="3600" dirty="0" smtClean="0"/>
              <a:t>Continuous </a:t>
            </a:r>
            <a:r>
              <a:rPr lang="en-US" sz="3600" dirty="0" err="1" smtClean="0"/>
              <a:t>Centrifugals</a:t>
            </a:r>
            <a:r>
              <a:rPr lang="en-US" sz="3600" dirty="0" smtClean="0"/>
              <a:t> – Basic Operation</a:t>
            </a:r>
            <a:endParaRPr lang="en-US" sz="3600" dirty="0"/>
          </a:p>
        </p:txBody>
      </p:sp>
      <p:sp>
        <p:nvSpPr>
          <p:cNvPr id="9" name="Content Placeholder 2"/>
          <p:cNvSpPr>
            <a:spLocks noGrp="1"/>
          </p:cNvSpPr>
          <p:nvPr>
            <p:ph idx="1"/>
          </p:nvPr>
        </p:nvSpPr>
        <p:spPr>
          <a:xfrm>
            <a:off x="251520" y="1600200"/>
            <a:ext cx="8640960" cy="4997152"/>
          </a:xfrm>
          <a:solidFill>
            <a:schemeClr val="bg1">
              <a:lumMod val="95000"/>
              <a:alpha val="75000"/>
            </a:schemeClr>
          </a:solidFill>
          <a:scene3d>
            <a:camera prst="orthographicFront"/>
            <a:lightRig rig="threePt" dir="t"/>
          </a:scene3d>
          <a:sp3d>
            <a:bevelT/>
          </a:sp3d>
        </p:spPr>
        <p:txBody>
          <a:bodyPr>
            <a:noAutofit/>
          </a:bodyPr>
          <a:lstStyle/>
          <a:p>
            <a:r>
              <a:rPr lang="en-ZA" sz="2200" dirty="0"/>
              <a:t>This machine consists of a conical basket with an angle of ±30</a:t>
            </a:r>
            <a:r>
              <a:rPr lang="en-ZA" sz="2200" baseline="30000" dirty="0"/>
              <a:t>o</a:t>
            </a:r>
            <a:r>
              <a:rPr lang="en-ZA" sz="2200" dirty="0"/>
              <a:t>, with its larger diameter facing upwards. </a:t>
            </a:r>
            <a:endParaRPr lang="en-ZA" sz="2200" dirty="0" smtClean="0"/>
          </a:p>
          <a:p>
            <a:r>
              <a:rPr lang="en-ZA" sz="2200" dirty="0" smtClean="0"/>
              <a:t>The </a:t>
            </a:r>
            <a:r>
              <a:rPr lang="en-ZA" sz="2200" dirty="0"/>
              <a:t>basket is </a:t>
            </a:r>
            <a:r>
              <a:rPr lang="en-ZA" sz="2200" dirty="0" err="1"/>
              <a:t>underdriven</a:t>
            </a:r>
            <a:r>
              <a:rPr lang="en-ZA" sz="2200" dirty="0"/>
              <a:t> by ‘V’ belts from a motor placed alongside the machine. </a:t>
            </a:r>
            <a:endParaRPr lang="en-ZA" sz="2200" dirty="0" smtClean="0"/>
          </a:p>
          <a:p>
            <a:r>
              <a:rPr lang="en-ZA" sz="2200" dirty="0" smtClean="0"/>
              <a:t>The </a:t>
            </a:r>
            <a:r>
              <a:rPr lang="en-ZA" sz="2200" dirty="0"/>
              <a:t>machine is fed by gravity into or near the centre of the basket and the discharge is both continuous and automatic without any special loading or discharging devices. </a:t>
            </a:r>
            <a:endParaRPr lang="en-ZA" sz="2200" dirty="0" smtClean="0"/>
          </a:p>
          <a:p>
            <a:r>
              <a:rPr lang="en-ZA" sz="2200" dirty="0" smtClean="0"/>
              <a:t>The </a:t>
            </a:r>
            <a:r>
              <a:rPr lang="en-ZA" sz="2200" dirty="0"/>
              <a:t>basket rotates at a uniform speed, which reduces the power load, but the </a:t>
            </a:r>
            <a:r>
              <a:rPr lang="en-ZA" sz="2200" dirty="0" err="1"/>
              <a:t>massecuite</a:t>
            </a:r>
            <a:r>
              <a:rPr lang="en-ZA" sz="2200" dirty="0"/>
              <a:t> has to be accelerated to the full angular velocity of the basket. </a:t>
            </a:r>
            <a:endParaRPr lang="en-ZA" sz="2200" dirty="0" smtClean="0"/>
          </a:p>
          <a:p>
            <a:r>
              <a:rPr lang="en-ZA" sz="2200" dirty="0" smtClean="0"/>
              <a:t>There </a:t>
            </a:r>
            <a:r>
              <a:rPr lang="en-ZA" sz="2200" dirty="0"/>
              <a:t>is thus a difference in the relative motions between the </a:t>
            </a:r>
            <a:r>
              <a:rPr lang="en-ZA" sz="2200" dirty="0" err="1"/>
              <a:t>massecuite</a:t>
            </a:r>
            <a:r>
              <a:rPr lang="en-ZA" sz="2200" dirty="0"/>
              <a:t> and the basket until the </a:t>
            </a:r>
            <a:r>
              <a:rPr lang="en-ZA" sz="2200" dirty="0" err="1"/>
              <a:t>massecuite</a:t>
            </a:r>
            <a:r>
              <a:rPr lang="en-ZA" sz="2200" dirty="0"/>
              <a:t> attains the speed of the basket. </a:t>
            </a:r>
            <a:endParaRPr lang="en-ZA" sz="2200" dirty="0" smtClean="0"/>
          </a:p>
        </p:txBody>
      </p:sp>
    </p:spTree>
    <p:extLst>
      <p:ext uri="{BB962C8B-B14F-4D97-AF65-F5344CB8AC3E}">
        <p14:creationId xmlns:p14="http://schemas.microsoft.com/office/powerpoint/2010/main" val="250468777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noGrp="1"/>
          </p:cNvSpPr>
          <p:nvPr>
            <p:ph type="title"/>
          </p:nvPr>
        </p:nvSpPr>
        <p:spPr>
          <a:prstGeom prst="rect">
            <a:avLst/>
          </a:prstGeom>
          <a:solidFill>
            <a:schemeClr val="bg1">
              <a:lumMod val="85000"/>
            </a:schemeClr>
          </a:solidFill>
          <a:scene3d>
            <a:camera prst="orthographicFront"/>
            <a:lightRig rig="threePt" dir="t"/>
          </a:scene3d>
          <a:sp3d>
            <a:bevelT/>
          </a:sp3d>
        </p:spPr>
        <p:txBody>
          <a:bodyPr>
            <a:noAutofit/>
          </a:bodyPr>
          <a:lstStyle>
            <a:lvl1pPr marL="0" indent="0" algn="r" defTabSz="914400" rtl="0" eaLnBrk="1" latinLnBrk="0" hangingPunct="1">
              <a:spcBef>
                <a:spcPct val="20000"/>
              </a:spcBef>
              <a:buFont typeface="Arial" panose="020B0604020202020204" pitchFamily="34" charset="0"/>
              <a:buNone/>
              <a:defRPr sz="2000" b="1" kern="1200">
                <a:solidFill>
                  <a:schemeClr val="accent2">
                    <a:lumMod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spcBef>
                <a:spcPts val="0"/>
              </a:spcBef>
            </a:pPr>
            <a:r>
              <a:rPr lang="en-US" sz="3000" dirty="0" smtClean="0"/>
              <a:t>Continuous </a:t>
            </a:r>
            <a:r>
              <a:rPr lang="en-US" sz="3000" dirty="0" err="1" smtClean="0"/>
              <a:t>Centrifugals</a:t>
            </a:r>
            <a:r>
              <a:rPr lang="en-US" sz="3000" dirty="0" smtClean="0"/>
              <a:t> – Basic Operation (cont.)</a:t>
            </a:r>
            <a:endParaRPr lang="en-US" sz="3000" dirty="0"/>
          </a:p>
        </p:txBody>
      </p:sp>
      <p:sp>
        <p:nvSpPr>
          <p:cNvPr id="9" name="Content Placeholder 2"/>
          <p:cNvSpPr>
            <a:spLocks noGrp="1"/>
          </p:cNvSpPr>
          <p:nvPr>
            <p:ph idx="1"/>
          </p:nvPr>
        </p:nvSpPr>
        <p:spPr>
          <a:xfrm>
            <a:off x="251520" y="1600200"/>
            <a:ext cx="8640960" cy="4997152"/>
          </a:xfrm>
          <a:solidFill>
            <a:schemeClr val="bg1">
              <a:lumMod val="95000"/>
              <a:alpha val="75000"/>
            </a:schemeClr>
          </a:solidFill>
          <a:scene3d>
            <a:camera prst="orthographicFront"/>
            <a:lightRig rig="threePt" dir="t"/>
          </a:scene3d>
          <a:sp3d>
            <a:bevelT/>
          </a:sp3d>
        </p:spPr>
        <p:txBody>
          <a:bodyPr>
            <a:noAutofit/>
          </a:bodyPr>
          <a:lstStyle/>
          <a:p>
            <a:pPr>
              <a:spcBef>
                <a:spcPts val="0"/>
              </a:spcBef>
            </a:pPr>
            <a:r>
              <a:rPr lang="en-ZA" sz="2300" dirty="0" smtClean="0"/>
              <a:t>The </a:t>
            </a:r>
            <a:r>
              <a:rPr lang="en-ZA" sz="2300" dirty="0" err="1"/>
              <a:t>massecuite</a:t>
            </a:r>
            <a:r>
              <a:rPr lang="en-ZA" sz="2300" dirty="0"/>
              <a:t> is accelerated again as it moves up the screen and the basket diameter increases. </a:t>
            </a:r>
            <a:endParaRPr lang="en-ZA" sz="2300" dirty="0" smtClean="0"/>
          </a:p>
          <a:p>
            <a:pPr>
              <a:spcBef>
                <a:spcPts val="0"/>
              </a:spcBef>
            </a:pPr>
            <a:r>
              <a:rPr lang="en-ZA" sz="2300" dirty="0" smtClean="0"/>
              <a:t>This </a:t>
            </a:r>
            <a:r>
              <a:rPr lang="en-ZA" sz="2300" dirty="0"/>
              <a:t>motion involves wear of the screen and associated parts. </a:t>
            </a:r>
            <a:endParaRPr lang="en-ZA" sz="2300" dirty="0" smtClean="0"/>
          </a:p>
          <a:p>
            <a:pPr>
              <a:spcBef>
                <a:spcPts val="0"/>
              </a:spcBef>
            </a:pPr>
            <a:r>
              <a:rPr lang="en-ZA" sz="2300" dirty="0" smtClean="0"/>
              <a:t>The </a:t>
            </a:r>
            <a:r>
              <a:rPr lang="en-ZA" sz="2300" dirty="0"/>
              <a:t>sugar leaves the screen at the full peripheral speed of the basket and the crystals strike the monitor casing after being slowed down slightly by air resistance. </a:t>
            </a:r>
            <a:endParaRPr lang="en-ZA" sz="2300" dirty="0" smtClean="0"/>
          </a:p>
          <a:p>
            <a:pPr>
              <a:spcBef>
                <a:spcPts val="0"/>
              </a:spcBef>
            </a:pPr>
            <a:r>
              <a:rPr lang="en-ZA" sz="2300" dirty="0" smtClean="0"/>
              <a:t>The </a:t>
            </a:r>
            <a:r>
              <a:rPr lang="en-ZA" sz="2300" dirty="0"/>
              <a:t>motion between crystals and screen and discharge velocity causes breakage of the grain</a:t>
            </a:r>
            <a:r>
              <a:rPr lang="en-ZA" sz="2300" dirty="0" smtClean="0"/>
              <a:t>.</a:t>
            </a:r>
          </a:p>
          <a:p>
            <a:pPr>
              <a:spcBef>
                <a:spcPts val="0"/>
              </a:spcBef>
            </a:pPr>
            <a:r>
              <a:rPr lang="en-ZA" sz="2300" dirty="0"/>
              <a:t>The forces acting on the sugar, give rise to a nett upward force provided the crystal is covered by a lubricant (mother liquor). </a:t>
            </a:r>
            <a:endParaRPr lang="en-ZA" sz="2300" dirty="0" smtClean="0"/>
          </a:p>
          <a:p>
            <a:pPr>
              <a:spcBef>
                <a:spcPts val="0"/>
              </a:spcBef>
            </a:pPr>
            <a:r>
              <a:rPr lang="en-ZA" sz="2300" dirty="0" smtClean="0"/>
              <a:t>This </a:t>
            </a:r>
            <a:r>
              <a:rPr lang="en-ZA" sz="2300" dirty="0"/>
              <a:t>will displace the sugar upwards. </a:t>
            </a:r>
            <a:endParaRPr lang="en-ZA" sz="2300" dirty="0" smtClean="0"/>
          </a:p>
          <a:p>
            <a:pPr>
              <a:spcBef>
                <a:spcPts val="0"/>
              </a:spcBef>
            </a:pPr>
            <a:r>
              <a:rPr lang="en-ZA" sz="2300" dirty="0" smtClean="0"/>
              <a:t>The </a:t>
            </a:r>
            <a:r>
              <a:rPr lang="en-ZA" sz="2300" dirty="0"/>
              <a:t>centrifugal is thus self-discharging provided </a:t>
            </a:r>
            <a:r>
              <a:rPr lang="en-ZA" sz="2300" dirty="0" err="1"/>
              <a:t>massecuite</a:t>
            </a:r>
            <a:r>
              <a:rPr lang="en-ZA" sz="2300" dirty="0"/>
              <a:t> continues to be fed in. </a:t>
            </a:r>
            <a:endParaRPr lang="en-ZA" sz="2300" dirty="0" smtClean="0"/>
          </a:p>
        </p:txBody>
      </p:sp>
    </p:spTree>
    <p:extLst>
      <p:ext uri="{BB962C8B-B14F-4D97-AF65-F5344CB8AC3E}">
        <p14:creationId xmlns:p14="http://schemas.microsoft.com/office/powerpoint/2010/main" val="275709109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noGrp="1"/>
          </p:cNvSpPr>
          <p:nvPr>
            <p:ph type="title"/>
          </p:nvPr>
        </p:nvSpPr>
        <p:spPr>
          <a:prstGeom prst="rect">
            <a:avLst/>
          </a:prstGeom>
          <a:solidFill>
            <a:schemeClr val="bg1">
              <a:lumMod val="85000"/>
            </a:schemeClr>
          </a:solidFill>
          <a:scene3d>
            <a:camera prst="orthographicFront"/>
            <a:lightRig rig="threePt" dir="t"/>
          </a:scene3d>
          <a:sp3d>
            <a:bevelT/>
          </a:sp3d>
        </p:spPr>
        <p:txBody>
          <a:bodyPr>
            <a:noAutofit/>
          </a:bodyPr>
          <a:lstStyle>
            <a:lvl1pPr marL="0" indent="0" algn="r" defTabSz="914400" rtl="0" eaLnBrk="1" latinLnBrk="0" hangingPunct="1">
              <a:spcBef>
                <a:spcPct val="20000"/>
              </a:spcBef>
              <a:buFont typeface="Arial" panose="020B0604020202020204" pitchFamily="34" charset="0"/>
              <a:buNone/>
              <a:defRPr sz="2000" b="1" kern="1200">
                <a:solidFill>
                  <a:schemeClr val="accent2">
                    <a:lumMod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spcBef>
                <a:spcPts val="0"/>
              </a:spcBef>
            </a:pPr>
            <a:r>
              <a:rPr lang="en-US" sz="2800" dirty="0" smtClean="0"/>
              <a:t>Continuous </a:t>
            </a:r>
            <a:r>
              <a:rPr lang="en-US" sz="2800" dirty="0" err="1" smtClean="0"/>
              <a:t>Centrifugals</a:t>
            </a:r>
            <a:r>
              <a:rPr lang="en-US" sz="2800" dirty="0" smtClean="0"/>
              <a:t> – Basic Operation (cont.)</a:t>
            </a:r>
            <a:endParaRPr lang="en-US" sz="2800" dirty="0"/>
          </a:p>
        </p:txBody>
      </p:sp>
      <p:sp>
        <p:nvSpPr>
          <p:cNvPr id="9" name="Content Placeholder 2"/>
          <p:cNvSpPr>
            <a:spLocks noGrp="1"/>
          </p:cNvSpPr>
          <p:nvPr>
            <p:ph idx="1"/>
          </p:nvPr>
        </p:nvSpPr>
        <p:spPr>
          <a:xfrm>
            <a:off x="251520" y="1600200"/>
            <a:ext cx="8640960" cy="4997152"/>
          </a:xfrm>
          <a:solidFill>
            <a:schemeClr val="bg1">
              <a:lumMod val="95000"/>
              <a:alpha val="75000"/>
            </a:schemeClr>
          </a:solidFill>
          <a:scene3d>
            <a:camera prst="orthographicFront"/>
            <a:lightRig rig="threePt" dir="t"/>
          </a:scene3d>
          <a:sp3d>
            <a:bevelT/>
          </a:sp3d>
        </p:spPr>
        <p:txBody>
          <a:bodyPr>
            <a:noAutofit/>
          </a:bodyPr>
          <a:lstStyle/>
          <a:p>
            <a:pPr>
              <a:spcBef>
                <a:spcPts val="0"/>
              </a:spcBef>
            </a:pPr>
            <a:r>
              <a:rPr lang="en-ZA" sz="2800" dirty="0" smtClean="0"/>
              <a:t>If </a:t>
            </a:r>
            <a:r>
              <a:rPr lang="en-ZA" sz="2800" dirty="0"/>
              <a:t>the feed is stopped the large nett upward force becomes smaller as the lubricant film is </a:t>
            </a:r>
            <a:r>
              <a:rPr lang="en-ZA" sz="2800" dirty="0" smtClean="0"/>
              <a:t>removed.</a:t>
            </a:r>
          </a:p>
          <a:p>
            <a:r>
              <a:rPr lang="en-ZA" sz="2800" dirty="0"/>
              <a:t>The result is:</a:t>
            </a:r>
            <a:endParaRPr lang="en-US" sz="2800" dirty="0"/>
          </a:p>
          <a:p>
            <a:pPr lvl="1"/>
            <a:r>
              <a:rPr lang="en-ZA" dirty="0"/>
              <a:t>The movement of the sugar is reduced</a:t>
            </a:r>
            <a:endParaRPr lang="en-US" dirty="0"/>
          </a:p>
          <a:p>
            <a:pPr lvl="1"/>
            <a:r>
              <a:rPr lang="en-ZA" dirty="0"/>
              <a:t>The retention time is increased</a:t>
            </a:r>
            <a:endParaRPr lang="en-US" dirty="0"/>
          </a:p>
          <a:p>
            <a:pPr lvl="1"/>
            <a:r>
              <a:rPr lang="en-ZA" dirty="0"/>
              <a:t>More molasses is removed</a:t>
            </a:r>
            <a:endParaRPr lang="en-US" dirty="0"/>
          </a:p>
          <a:p>
            <a:pPr lvl="1"/>
            <a:r>
              <a:rPr lang="en-ZA" dirty="0"/>
              <a:t>The rate of movement is further reduced</a:t>
            </a:r>
            <a:endParaRPr lang="en-US" dirty="0"/>
          </a:p>
          <a:p>
            <a:pPr>
              <a:spcBef>
                <a:spcPts val="0"/>
              </a:spcBef>
            </a:pPr>
            <a:r>
              <a:rPr lang="en-ZA" sz="2800" dirty="0"/>
              <a:t>Under practical conditions the sugar discharge stops as the feed is stopped. </a:t>
            </a:r>
            <a:endParaRPr lang="en-ZA" sz="2800" dirty="0" smtClean="0"/>
          </a:p>
        </p:txBody>
      </p:sp>
    </p:spTree>
    <p:extLst>
      <p:ext uri="{BB962C8B-B14F-4D97-AF65-F5344CB8AC3E}">
        <p14:creationId xmlns:p14="http://schemas.microsoft.com/office/powerpoint/2010/main" val="327960976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noGrp="1"/>
          </p:cNvSpPr>
          <p:nvPr>
            <p:ph type="title"/>
          </p:nvPr>
        </p:nvSpPr>
        <p:spPr>
          <a:prstGeom prst="rect">
            <a:avLst/>
          </a:prstGeom>
          <a:solidFill>
            <a:schemeClr val="bg1">
              <a:lumMod val="85000"/>
            </a:schemeClr>
          </a:solidFill>
          <a:scene3d>
            <a:camera prst="orthographicFront"/>
            <a:lightRig rig="threePt" dir="t"/>
          </a:scene3d>
          <a:sp3d>
            <a:bevelT/>
          </a:sp3d>
        </p:spPr>
        <p:txBody>
          <a:bodyPr>
            <a:noAutofit/>
          </a:bodyPr>
          <a:lstStyle>
            <a:lvl1pPr marL="0" indent="0" algn="r" defTabSz="914400" rtl="0" eaLnBrk="1" latinLnBrk="0" hangingPunct="1">
              <a:spcBef>
                <a:spcPct val="20000"/>
              </a:spcBef>
              <a:buFont typeface="Arial" panose="020B0604020202020204" pitchFamily="34" charset="0"/>
              <a:buNone/>
              <a:defRPr sz="2000" b="1" kern="1200">
                <a:solidFill>
                  <a:schemeClr val="accent2">
                    <a:lumMod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spcBef>
                <a:spcPts val="0"/>
              </a:spcBef>
            </a:pPr>
            <a:r>
              <a:rPr lang="en-US" sz="2800" dirty="0" smtClean="0"/>
              <a:t>Continuous </a:t>
            </a:r>
            <a:r>
              <a:rPr lang="en-US" sz="2800" dirty="0" err="1" smtClean="0"/>
              <a:t>Centrifugals</a:t>
            </a:r>
            <a:r>
              <a:rPr lang="en-US" sz="2800" dirty="0" smtClean="0"/>
              <a:t> – Basic Operation (cont.)</a:t>
            </a:r>
            <a:endParaRPr lang="en-US" sz="2800" dirty="0"/>
          </a:p>
        </p:txBody>
      </p:sp>
      <p:sp>
        <p:nvSpPr>
          <p:cNvPr id="9" name="Content Placeholder 2"/>
          <p:cNvSpPr>
            <a:spLocks noGrp="1"/>
          </p:cNvSpPr>
          <p:nvPr>
            <p:ph idx="1"/>
          </p:nvPr>
        </p:nvSpPr>
        <p:spPr>
          <a:xfrm>
            <a:off x="251520" y="1600200"/>
            <a:ext cx="8640960" cy="4997152"/>
          </a:xfrm>
          <a:solidFill>
            <a:schemeClr val="bg1">
              <a:lumMod val="95000"/>
              <a:alpha val="75000"/>
            </a:schemeClr>
          </a:solidFill>
          <a:scene3d>
            <a:camera prst="orthographicFront"/>
            <a:lightRig rig="threePt" dir="t"/>
          </a:scene3d>
          <a:sp3d>
            <a:bevelT/>
          </a:sp3d>
        </p:spPr>
        <p:txBody>
          <a:bodyPr>
            <a:noAutofit/>
          </a:bodyPr>
          <a:lstStyle/>
          <a:p>
            <a:pPr>
              <a:spcBef>
                <a:spcPts val="0"/>
              </a:spcBef>
            </a:pPr>
            <a:r>
              <a:rPr lang="en-ZA" sz="2600" dirty="0" smtClean="0"/>
              <a:t>While </a:t>
            </a:r>
            <a:r>
              <a:rPr lang="en-ZA" sz="2600" dirty="0"/>
              <a:t>operational a thin film of </a:t>
            </a:r>
            <a:r>
              <a:rPr lang="en-ZA" sz="2600" dirty="0" err="1"/>
              <a:t>massecuite</a:t>
            </a:r>
            <a:r>
              <a:rPr lang="en-ZA" sz="2600" dirty="0"/>
              <a:t> covers the whole screen, unpurged at the bottom and being progressively more purged towards the top. </a:t>
            </a:r>
            <a:endParaRPr lang="en-ZA" sz="2600" dirty="0" smtClean="0"/>
          </a:p>
          <a:p>
            <a:pPr>
              <a:spcBef>
                <a:spcPts val="0"/>
              </a:spcBef>
            </a:pPr>
            <a:r>
              <a:rPr lang="en-ZA" sz="2600" dirty="0" smtClean="0"/>
              <a:t>The </a:t>
            </a:r>
            <a:r>
              <a:rPr lang="en-ZA" sz="2600" dirty="0"/>
              <a:t>film of </a:t>
            </a:r>
            <a:r>
              <a:rPr lang="en-ZA" sz="2600" dirty="0" err="1"/>
              <a:t>massecuite</a:t>
            </a:r>
            <a:r>
              <a:rPr lang="en-ZA" sz="2600" dirty="0"/>
              <a:t> will move according to the rate of feed. </a:t>
            </a:r>
            <a:endParaRPr lang="en-ZA" sz="2600" dirty="0" smtClean="0"/>
          </a:p>
          <a:p>
            <a:pPr>
              <a:spcBef>
                <a:spcPts val="0"/>
              </a:spcBef>
            </a:pPr>
            <a:r>
              <a:rPr lang="en-ZA" sz="2600" dirty="0" smtClean="0"/>
              <a:t>Any </a:t>
            </a:r>
            <a:r>
              <a:rPr lang="en-ZA" sz="2600" dirty="0"/>
              <a:t>increase in the </a:t>
            </a:r>
            <a:r>
              <a:rPr lang="en-ZA" sz="2600" dirty="0" err="1"/>
              <a:t>massecuite</a:t>
            </a:r>
            <a:r>
              <a:rPr lang="en-ZA" sz="2600" dirty="0"/>
              <a:t> film thickness will result in flow forces which will cause the excess </a:t>
            </a:r>
            <a:r>
              <a:rPr lang="en-ZA" sz="2600" dirty="0" err="1"/>
              <a:t>massecuite</a:t>
            </a:r>
            <a:r>
              <a:rPr lang="en-ZA" sz="2600" dirty="0"/>
              <a:t> to spread over the screen. </a:t>
            </a:r>
            <a:endParaRPr lang="en-ZA" sz="2600" dirty="0" smtClean="0"/>
          </a:p>
          <a:p>
            <a:pPr>
              <a:spcBef>
                <a:spcPts val="0"/>
              </a:spcBef>
            </a:pPr>
            <a:r>
              <a:rPr lang="en-ZA" sz="2600" dirty="0" smtClean="0"/>
              <a:t>When </a:t>
            </a:r>
            <a:r>
              <a:rPr lang="en-ZA" sz="2600" dirty="0"/>
              <a:t>this happens the sugar quality will drop and to improve quality, the input rate will have to be reduced. </a:t>
            </a:r>
            <a:endParaRPr lang="en-ZA" sz="2600" dirty="0" smtClean="0"/>
          </a:p>
          <a:p>
            <a:pPr>
              <a:spcBef>
                <a:spcPts val="0"/>
              </a:spcBef>
            </a:pPr>
            <a:r>
              <a:rPr lang="en-ZA" sz="2600" dirty="0" smtClean="0"/>
              <a:t>The </a:t>
            </a:r>
            <a:r>
              <a:rPr lang="en-ZA" sz="2600" dirty="0" err="1"/>
              <a:t>massecuite</a:t>
            </a:r>
            <a:r>
              <a:rPr lang="en-ZA" sz="2600" dirty="0"/>
              <a:t> film thickness is thus self-correcting to comply with the required quantity/quality</a:t>
            </a:r>
            <a:r>
              <a:rPr lang="en-ZA" sz="2600" dirty="0" smtClean="0"/>
              <a:t>.</a:t>
            </a:r>
            <a:endParaRPr lang="en-US" sz="2600" dirty="0"/>
          </a:p>
        </p:txBody>
      </p:sp>
    </p:spTree>
    <p:extLst>
      <p:ext uri="{BB962C8B-B14F-4D97-AF65-F5344CB8AC3E}">
        <p14:creationId xmlns:p14="http://schemas.microsoft.com/office/powerpoint/2010/main" val="54391433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noGrp="1"/>
          </p:cNvSpPr>
          <p:nvPr>
            <p:ph type="title"/>
          </p:nvPr>
        </p:nvSpPr>
        <p:spPr>
          <a:prstGeom prst="rect">
            <a:avLst/>
          </a:prstGeom>
          <a:solidFill>
            <a:schemeClr val="bg1">
              <a:lumMod val="85000"/>
            </a:schemeClr>
          </a:solidFill>
          <a:scene3d>
            <a:camera prst="orthographicFront"/>
            <a:lightRig rig="threePt" dir="t"/>
          </a:scene3d>
          <a:sp3d>
            <a:bevelT/>
          </a:sp3d>
        </p:spPr>
        <p:txBody>
          <a:bodyPr>
            <a:noAutofit/>
          </a:bodyPr>
          <a:lstStyle>
            <a:lvl1pPr marL="0" indent="0" algn="r" defTabSz="914400" rtl="0" eaLnBrk="1" latinLnBrk="0" hangingPunct="1">
              <a:spcBef>
                <a:spcPct val="20000"/>
              </a:spcBef>
              <a:buFont typeface="Arial" panose="020B0604020202020204" pitchFamily="34" charset="0"/>
              <a:buNone/>
              <a:defRPr sz="2000" b="1" kern="1200">
                <a:solidFill>
                  <a:schemeClr val="accent2">
                    <a:lumMod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spcBef>
                <a:spcPts val="0"/>
              </a:spcBef>
            </a:pPr>
            <a:r>
              <a:rPr lang="en-US" sz="2800" dirty="0" smtClean="0"/>
              <a:t>Continuous </a:t>
            </a:r>
            <a:r>
              <a:rPr lang="en-US" sz="2800" dirty="0" err="1" smtClean="0"/>
              <a:t>Centrifugals</a:t>
            </a:r>
            <a:r>
              <a:rPr lang="en-US" sz="2800" dirty="0" smtClean="0"/>
              <a:t> – Basic Operation (cont.)</a:t>
            </a:r>
            <a:endParaRPr lang="en-US" sz="2800" dirty="0"/>
          </a:p>
        </p:txBody>
      </p:sp>
      <p:sp>
        <p:nvSpPr>
          <p:cNvPr id="9" name="Content Placeholder 2"/>
          <p:cNvSpPr>
            <a:spLocks noGrp="1"/>
          </p:cNvSpPr>
          <p:nvPr>
            <p:ph idx="1"/>
          </p:nvPr>
        </p:nvSpPr>
        <p:spPr>
          <a:xfrm>
            <a:off x="251520" y="1600200"/>
            <a:ext cx="8640960" cy="4997152"/>
          </a:xfrm>
          <a:solidFill>
            <a:schemeClr val="bg1">
              <a:lumMod val="95000"/>
              <a:alpha val="75000"/>
            </a:schemeClr>
          </a:solidFill>
          <a:scene3d>
            <a:camera prst="orthographicFront"/>
            <a:lightRig rig="threePt" dir="t"/>
          </a:scene3d>
          <a:sp3d>
            <a:bevelT/>
          </a:sp3d>
        </p:spPr>
        <p:txBody>
          <a:bodyPr>
            <a:noAutofit/>
          </a:bodyPr>
          <a:lstStyle/>
          <a:p>
            <a:pPr>
              <a:spcBef>
                <a:spcPts val="0"/>
              </a:spcBef>
            </a:pPr>
            <a:r>
              <a:rPr lang="en-ZA" sz="2300" dirty="0"/>
              <a:t>The maximum achievable throughput rate for a machine with a given screen area, screen open area and gravity factor will depend on the </a:t>
            </a:r>
            <a:r>
              <a:rPr lang="en-ZA" sz="2300" dirty="0" err="1"/>
              <a:t>massecuite</a:t>
            </a:r>
            <a:r>
              <a:rPr lang="en-ZA" sz="2300" dirty="0"/>
              <a:t> viscosity.</a:t>
            </a:r>
            <a:endParaRPr lang="en-US" sz="2300" dirty="0"/>
          </a:p>
          <a:p>
            <a:pPr>
              <a:spcBef>
                <a:spcPts val="0"/>
              </a:spcBef>
            </a:pPr>
            <a:r>
              <a:rPr lang="en-ZA" sz="2300" dirty="0"/>
              <a:t>Viscosity will have less effect on the curing than it has in a batch machine. </a:t>
            </a:r>
            <a:endParaRPr lang="en-ZA" sz="2300" dirty="0" smtClean="0"/>
          </a:p>
          <a:p>
            <a:pPr>
              <a:spcBef>
                <a:spcPts val="0"/>
              </a:spcBef>
            </a:pPr>
            <a:r>
              <a:rPr lang="en-ZA" sz="2300" dirty="0" smtClean="0"/>
              <a:t>The </a:t>
            </a:r>
            <a:r>
              <a:rPr lang="en-ZA" sz="2300" dirty="0"/>
              <a:t>same applies to a small or mixed grain size, as the </a:t>
            </a:r>
            <a:r>
              <a:rPr lang="en-ZA" sz="2300" dirty="0" err="1"/>
              <a:t>massecuite</a:t>
            </a:r>
            <a:r>
              <a:rPr lang="en-ZA" sz="2300" dirty="0"/>
              <a:t> layer is so thin. </a:t>
            </a:r>
            <a:endParaRPr lang="en-ZA" sz="2300" dirty="0" smtClean="0"/>
          </a:p>
          <a:p>
            <a:pPr>
              <a:spcBef>
                <a:spcPts val="0"/>
              </a:spcBef>
            </a:pPr>
            <a:r>
              <a:rPr lang="en-ZA" sz="2300" dirty="0" smtClean="0"/>
              <a:t>Provided </a:t>
            </a:r>
            <a:r>
              <a:rPr lang="en-ZA" sz="2300" dirty="0"/>
              <a:t>the </a:t>
            </a:r>
            <a:r>
              <a:rPr lang="en-ZA" sz="2300" dirty="0" err="1"/>
              <a:t>massecuite</a:t>
            </a:r>
            <a:r>
              <a:rPr lang="en-ZA" sz="2300" dirty="0"/>
              <a:t> retains fluidity a continuous centrifugal should be to cope with poor quality </a:t>
            </a:r>
            <a:r>
              <a:rPr lang="en-ZA" sz="2300" dirty="0" err="1"/>
              <a:t>massecuites</a:t>
            </a:r>
            <a:r>
              <a:rPr lang="en-ZA" sz="2300" dirty="0"/>
              <a:t>.</a:t>
            </a:r>
            <a:endParaRPr lang="en-US" sz="2300" dirty="0"/>
          </a:p>
          <a:p>
            <a:pPr>
              <a:spcBef>
                <a:spcPts val="0"/>
              </a:spcBef>
            </a:pPr>
            <a:r>
              <a:rPr lang="en-ZA" sz="2300" dirty="0"/>
              <a:t>Lower throughputs generally give higher sugar purities and hence improved sugar quality. </a:t>
            </a:r>
            <a:endParaRPr lang="en-ZA" sz="2300" dirty="0" smtClean="0"/>
          </a:p>
          <a:p>
            <a:pPr>
              <a:spcBef>
                <a:spcPts val="0"/>
              </a:spcBef>
            </a:pPr>
            <a:r>
              <a:rPr lang="en-ZA" sz="2300" dirty="0" smtClean="0"/>
              <a:t>The </a:t>
            </a:r>
            <a:r>
              <a:rPr lang="en-ZA" sz="2300" dirty="0"/>
              <a:t>reason for this is that lower throughputs result in a thinner </a:t>
            </a:r>
            <a:r>
              <a:rPr lang="en-ZA" sz="2300" dirty="0" err="1"/>
              <a:t>massecuite</a:t>
            </a:r>
            <a:r>
              <a:rPr lang="en-ZA" sz="2300" dirty="0"/>
              <a:t> layer which purges (loses its molasses) more easily</a:t>
            </a:r>
            <a:r>
              <a:rPr lang="en-ZA" sz="2300" dirty="0" smtClean="0"/>
              <a:t>.</a:t>
            </a:r>
            <a:endParaRPr lang="en-US" sz="2300" dirty="0"/>
          </a:p>
        </p:txBody>
      </p:sp>
    </p:spTree>
    <p:extLst>
      <p:ext uri="{BB962C8B-B14F-4D97-AF65-F5344CB8AC3E}">
        <p14:creationId xmlns:p14="http://schemas.microsoft.com/office/powerpoint/2010/main" val="115938404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noGrp="1"/>
          </p:cNvSpPr>
          <p:nvPr>
            <p:ph type="title"/>
          </p:nvPr>
        </p:nvSpPr>
        <p:spPr>
          <a:prstGeom prst="rect">
            <a:avLst/>
          </a:prstGeom>
          <a:solidFill>
            <a:schemeClr val="bg1">
              <a:lumMod val="85000"/>
            </a:schemeClr>
          </a:solidFill>
          <a:scene3d>
            <a:camera prst="orthographicFront"/>
            <a:lightRig rig="threePt" dir="t"/>
          </a:scene3d>
          <a:sp3d>
            <a:bevelT/>
          </a:sp3d>
        </p:spPr>
        <p:txBody>
          <a:bodyPr>
            <a:noAutofit/>
          </a:bodyPr>
          <a:lstStyle>
            <a:lvl1pPr marL="0" indent="0" algn="r" defTabSz="914400" rtl="0" eaLnBrk="1" latinLnBrk="0" hangingPunct="1">
              <a:spcBef>
                <a:spcPct val="20000"/>
              </a:spcBef>
              <a:buFont typeface="Arial" panose="020B0604020202020204" pitchFamily="34" charset="0"/>
              <a:buNone/>
              <a:defRPr sz="2000" b="1" kern="1200">
                <a:solidFill>
                  <a:schemeClr val="accent2">
                    <a:lumMod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spcBef>
                <a:spcPts val="0"/>
              </a:spcBef>
            </a:pPr>
            <a:r>
              <a:rPr lang="en-US" sz="4400" dirty="0" smtClean="0"/>
              <a:t>Theory </a:t>
            </a:r>
            <a:endParaRPr lang="en-US" sz="4400" dirty="0"/>
          </a:p>
        </p:txBody>
      </p:sp>
      <p:sp>
        <p:nvSpPr>
          <p:cNvPr id="9" name="Content Placeholder 2"/>
          <p:cNvSpPr>
            <a:spLocks noGrp="1"/>
          </p:cNvSpPr>
          <p:nvPr>
            <p:ph idx="1"/>
          </p:nvPr>
        </p:nvSpPr>
        <p:spPr>
          <a:xfrm>
            <a:off x="251520" y="1600200"/>
            <a:ext cx="8568952" cy="4997152"/>
          </a:xfrm>
          <a:solidFill>
            <a:schemeClr val="bg1">
              <a:lumMod val="95000"/>
              <a:alpha val="75000"/>
            </a:schemeClr>
          </a:solidFill>
          <a:scene3d>
            <a:camera prst="orthographicFront"/>
            <a:lightRig rig="threePt" dir="t"/>
          </a:scene3d>
          <a:sp3d>
            <a:bevelT/>
          </a:sp3d>
        </p:spPr>
        <p:txBody>
          <a:bodyPr>
            <a:noAutofit/>
          </a:bodyPr>
          <a:lstStyle/>
          <a:p>
            <a:r>
              <a:rPr lang="en-ZA" sz="2400" dirty="0"/>
              <a:t>The single most important factor in centrifuge performance is the force generated when spinning the basket at full speed. </a:t>
            </a:r>
            <a:endParaRPr lang="en-ZA" sz="2400" dirty="0" smtClean="0"/>
          </a:p>
          <a:p>
            <a:r>
              <a:rPr lang="en-ZA" sz="2400" dirty="0" smtClean="0"/>
              <a:t>This </a:t>
            </a:r>
            <a:r>
              <a:rPr lang="en-ZA" sz="2400" dirty="0"/>
              <a:t>is the force necessary to strip the molasses off. </a:t>
            </a:r>
            <a:endParaRPr lang="en-ZA" sz="2400" dirty="0" smtClean="0"/>
          </a:p>
          <a:p>
            <a:r>
              <a:rPr lang="en-ZA" sz="2400" dirty="0" smtClean="0"/>
              <a:t>For </a:t>
            </a:r>
            <a:r>
              <a:rPr lang="en-ZA" sz="2400" dirty="0"/>
              <a:t>convenience we express this force as a “Gravity factor” which is the number of times that this force exceeds the force due to gravity</a:t>
            </a:r>
            <a:r>
              <a:rPr lang="en-ZA" sz="2400" dirty="0" smtClean="0"/>
              <a:t>.</a:t>
            </a:r>
          </a:p>
          <a:p>
            <a:pPr marL="0" indent="0">
              <a:buNone/>
            </a:pPr>
            <a:endParaRPr lang="en-ZA" sz="2400" dirty="0" smtClean="0"/>
          </a:p>
          <a:p>
            <a:pPr marL="0" indent="0">
              <a:buNone/>
            </a:pPr>
            <a:endParaRPr lang="en-ZA" sz="2400" dirty="0"/>
          </a:p>
          <a:p>
            <a:pPr marL="0" indent="0">
              <a:buNone/>
            </a:pPr>
            <a:r>
              <a:rPr lang="en-ZA" sz="2400" dirty="0" smtClean="0"/>
              <a:t>Where: </a:t>
            </a:r>
          </a:p>
          <a:p>
            <a:pPr marL="0" indent="0" algn="ctr">
              <a:buNone/>
            </a:pPr>
            <a:r>
              <a:rPr lang="en-ZA" sz="2200" dirty="0" smtClean="0"/>
              <a:t>G </a:t>
            </a:r>
            <a:r>
              <a:rPr lang="en-ZA" sz="2200" dirty="0"/>
              <a:t>= Gravity </a:t>
            </a:r>
            <a:r>
              <a:rPr lang="en-ZA" sz="2200" dirty="0" smtClean="0"/>
              <a:t>factor, D </a:t>
            </a:r>
            <a:r>
              <a:rPr lang="en-ZA" sz="2200" dirty="0"/>
              <a:t>= diameter in </a:t>
            </a:r>
            <a:r>
              <a:rPr lang="en-ZA" sz="2200" dirty="0" smtClean="0"/>
              <a:t>meters, N </a:t>
            </a:r>
            <a:r>
              <a:rPr lang="en-ZA" sz="2200" dirty="0"/>
              <a:t>= revolutions per minute</a:t>
            </a:r>
            <a:endParaRPr lang="en-US" sz="2200" dirty="0"/>
          </a:p>
          <a:p>
            <a:r>
              <a:rPr lang="en-ZA" sz="2400" dirty="0"/>
              <a:t>At maximum speed the “G force” is about 1500</a:t>
            </a:r>
            <a:r>
              <a:rPr lang="en-ZA" sz="2400" dirty="0" smtClean="0"/>
              <a:t>.</a:t>
            </a:r>
            <a:endParaRPr lang="en-US" sz="2400"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39851" y="3717032"/>
            <a:ext cx="2368253" cy="11640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2645118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noGrp="1"/>
          </p:cNvSpPr>
          <p:nvPr>
            <p:ph type="title"/>
          </p:nvPr>
        </p:nvSpPr>
        <p:spPr>
          <a:prstGeom prst="rect">
            <a:avLst/>
          </a:prstGeom>
          <a:solidFill>
            <a:schemeClr val="bg1">
              <a:lumMod val="85000"/>
            </a:schemeClr>
          </a:solidFill>
          <a:scene3d>
            <a:camera prst="orthographicFront"/>
            <a:lightRig rig="threePt" dir="t"/>
          </a:scene3d>
          <a:sp3d>
            <a:bevelT/>
          </a:sp3d>
        </p:spPr>
        <p:txBody>
          <a:bodyPr>
            <a:noAutofit/>
          </a:bodyPr>
          <a:lstStyle>
            <a:lvl1pPr marL="0" indent="0" algn="r" defTabSz="914400" rtl="0" eaLnBrk="1" latinLnBrk="0" hangingPunct="1">
              <a:spcBef>
                <a:spcPct val="20000"/>
              </a:spcBef>
              <a:buFont typeface="Arial" panose="020B0604020202020204" pitchFamily="34" charset="0"/>
              <a:buNone/>
              <a:defRPr sz="2000" b="1" kern="1200">
                <a:solidFill>
                  <a:schemeClr val="accent2">
                    <a:lumMod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spcBef>
                <a:spcPts val="0"/>
              </a:spcBef>
            </a:pPr>
            <a:r>
              <a:rPr lang="en-US" sz="2800" dirty="0" smtClean="0"/>
              <a:t>Continuous </a:t>
            </a:r>
            <a:r>
              <a:rPr lang="en-US" sz="2800" dirty="0" err="1" smtClean="0"/>
              <a:t>Centrifugals</a:t>
            </a:r>
            <a:r>
              <a:rPr lang="en-US" sz="2800" dirty="0" smtClean="0"/>
              <a:t> – Basic Operation (cont.)</a:t>
            </a:r>
            <a:endParaRPr lang="en-US" sz="2800" dirty="0"/>
          </a:p>
        </p:txBody>
      </p:sp>
      <p:sp>
        <p:nvSpPr>
          <p:cNvPr id="9" name="Content Placeholder 2"/>
          <p:cNvSpPr>
            <a:spLocks noGrp="1"/>
          </p:cNvSpPr>
          <p:nvPr>
            <p:ph idx="1"/>
          </p:nvPr>
        </p:nvSpPr>
        <p:spPr>
          <a:xfrm>
            <a:off x="251520" y="1600200"/>
            <a:ext cx="8640960" cy="4997152"/>
          </a:xfrm>
          <a:solidFill>
            <a:schemeClr val="bg1">
              <a:lumMod val="95000"/>
              <a:alpha val="75000"/>
            </a:schemeClr>
          </a:solidFill>
          <a:scene3d>
            <a:camera prst="orthographicFront"/>
            <a:lightRig rig="threePt" dir="t"/>
          </a:scene3d>
          <a:sp3d>
            <a:bevelT/>
          </a:sp3d>
        </p:spPr>
        <p:txBody>
          <a:bodyPr>
            <a:noAutofit/>
          </a:bodyPr>
          <a:lstStyle/>
          <a:p>
            <a:r>
              <a:rPr lang="en-ZA" sz="2600" dirty="0"/>
              <a:t>A</a:t>
            </a:r>
            <a:r>
              <a:rPr lang="en-ZA" sz="2600" dirty="0" smtClean="0"/>
              <a:t> </a:t>
            </a:r>
            <a:r>
              <a:rPr lang="en-ZA" sz="2600" dirty="0"/>
              <a:t>decrease in throughput does not necessarily increase the sugar quality above that normally achieved. </a:t>
            </a:r>
            <a:endParaRPr lang="en-ZA" sz="2600" dirty="0" smtClean="0"/>
          </a:p>
          <a:p>
            <a:r>
              <a:rPr lang="en-ZA" sz="2600" dirty="0" smtClean="0"/>
              <a:t>This </a:t>
            </a:r>
            <a:r>
              <a:rPr lang="en-ZA" sz="2600" dirty="0"/>
              <a:t>is because at low throughputs the molasses is removed from the crystal while the crystal is still some away from the top of the basket, and screen area is not being utilized. </a:t>
            </a:r>
            <a:endParaRPr lang="en-US" sz="2600" dirty="0"/>
          </a:p>
          <a:p>
            <a:r>
              <a:rPr lang="en-ZA" sz="2600" dirty="0"/>
              <a:t>Wash water should be applied at a rate such that it will only dilute the molasses film on each crystal, without any significant dissolution of the crystal. </a:t>
            </a:r>
            <a:endParaRPr lang="en-ZA" sz="2600" dirty="0" smtClean="0"/>
          </a:p>
          <a:p>
            <a:r>
              <a:rPr lang="en-ZA" sz="2600" dirty="0" smtClean="0"/>
              <a:t>The </a:t>
            </a:r>
            <a:r>
              <a:rPr lang="en-ZA" sz="2600" dirty="0"/>
              <a:t>dilution of the molasses film will lower its viscosity so that better curing will be achieved. </a:t>
            </a:r>
            <a:endParaRPr lang="en-ZA" sz="2600" dirty="0" smtClean="0"/>
          </a:p>
        </p:txBody>
      </p:sp>
    </p:spTree>
    <p:extLst>
      <p:ext uri="{BB962C8B-B14F-4D97-AF65-F5344CB8AC3E}">
        <p14:creationId xmlns:p14="http://schemas.microsoft.com/office/powerpoint/2010/main" val="160900530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noGrp="1"/>
          </p:cNvSpPr>
          <p:nvPr>
            <p:ph type="title"/>
          </p:nvPr>
        </p:nvSpPr>
        <p:spPr>
          <a:prstGeom prst="rect">
            <a:avLst/>
          </a:prstGeom>
          <a:solidFill>
            <a:schemeClr val="bg1">
              <a:lumMod val="85000"/>
            </a:schemeClr>
          </a:solidFill>
          <a:scene3d>
            <a:camera prst="orthographicFront"/>
            <a:lightRig rig="threePt" dir="t"/>
          </a:scene3d>
          <a:sp3d>
            <a:bevelT/>
          </a:sp3d>
        </p:spPr>
        <p:txBody>
          <a:bodyPr>
            <a:noAutofit/>
          </a:bodyPr>
          <a:lstStyle>
            <a:lvl1pPr marL="0" indent="0" algn="r" defTabSz="914400" rtl="0" eaLnBrk="1" latinLnBrk="0" hangingPunct="1">
              <a:spcBef>
                <a:spcPct val="20000"/>
              </a:spcBef>
              <a:buFont typeface="Arial" panose="020B0604020202020204" pitchFamily="34" charset="0"/>
              <a:buNone/>
              <a:defRPr sz="2000" b="1" kern="1200">
                <a:solidFill>
                  <a:schemeClr val="accent2">
                    <a:lumMod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spcBef>
                <a:spcPts val="0"/>
              </a:spcBef>
            </a:pPr>
            <a:r>
              <a:rPr lang="en-US" sz="2800" dirty="0" smtClean="0"/>
              <a:t>Continuous </a:t>
            </a:r>
            <a:r>
              <a:rPr lang="en-US" sz="2800" dirty="0" err="1" smtClean="0"/>
              <a:t>Centrifugals</a:t>
            </a:r>
            <a:r>
              <a:rPr lang="en-US" sz="2800" dirty="0" smtClean="0"/>
              <a:t> – Basic Operation (cont.)</a:t>
            </a:r>
            <a:endParaRPr lang="en-US" sz="2800" dirty="0"/>
          </a:p>
        </p:txBody>
      </p:sp>
      <p:sp>
        <p:nvSpPr>
          <p:cNvPr id="9" name="Content Placeholder 2"/>
          <p:cNvSpPr>
            <a:spLocks noGrp="1"/>
          </p:cNvSpPr>
          <p:nvPr>
            <p:ph idx="1"/>
          </p:nvPr>
        </p:nvSpPr>
        <p:spPr>
          <a:xfrm>
            <a:off x="251520" y="1600200"/>
            <a:ext cx="8640960" cy="4997152"/>
          </a:xfrm>
          <a:solidFill>
            <a:schemeClr val="bg1">
              <a:lumMod val="95000"/>
              <a:alpha val="75000"/>
            </a:schemeClr>
          </a:solidFill>
          <a:scene3d>
            <a:camera prst="orthographicFront"/>
            <a:lightRig rig="threePt" dir="t"/>
          </a:scene3d>
          <a:sp3d>
            <a:bevelT/>
          </a:sp3d>
        </p:spPr>
        <p:txBody>
          <a:bodyPr>
            <a:noAutofit/>
          </a:bodyPr>
          <a:lstStyle/>
          <a:p>
            <a:r>
              <a:rPr lang="en-ZA" sz="2600" dirty="0" smtClean="0"/>
              <a:t>The </a:t>
            </a:r>
            <a:r>
              <a:rPr lang="en-ZA" sz="2600" dirty="0"/>
              <a:t>molasses (and water) will be rapidly removed from the crystal surface without raising the molasses purity. </a:t>
            </a:r>
            <a:endParaRPr lang="en-ZA" sz="2600" dirty="0" smtClean="0"/>
          </a:p>
          <a:p>
            <a:r>
              <a:rPr lang="en-ZA" sz="2600" dirty="0" smtClean="0"/>
              <a:t>By </a:t>
            </a:r>
            <a:r>
              <a:rPr lang="en-ZA" sz="2600" dirty="0"/>
              <a:t>reducing the </a:t>
            </a:r>
            <a:r>
              <a:rPr lang="en-ZA" sz="2600" dirty="0" err="1"/>
              <a:t>massecuite</a:t>
            </a:r>
            <a:r>
              <a:rPr lang="en-ZA" sz="2600" dirty="0"/>
              <a:t> wall thickness the filtering effect of the crystals is reduced and the separation of crystals from molasses is then carried out solely by the holes in the screen. </a:t>
            </a:r>
            <a:endParaRPr lang="en-ZA" sz="2600" dirty="0" smtClean="0"/>
          </a:p>
          <a:p>
            <a:r>
              <a:rPr lang="en-ZA" sz="2600" dirty="0" smtClean="0"/>
              <a:t>Any </a:t>
            </a:r>
            <a:r>
              <a:rPr lang="en-ZA" sz="2600" dirty="0"/>
              <a:t>smaller-than-hole crystals will not be retained by the bridging of larger crystals across the screen. </a:t>
            </a:r>
            <a:endParaRPr lang="en-ZA" sz="2600" dirty="0" smtClean="0"/>
          </a:p>
          <a:p>
            <a:r>
              <a:rPr lang="en-ZA" sz="2600" dirty="0" smtClean="0"/>
              <a:t>Screen </a:t>
            </a:r>
            <a:r>
              <a:rPr lang="en-ZA" sz="2600" dirty="0"/>
              <a:t>selection is thus extremely important as the screen must have a very small aperture with maximum possible screen open area and good wear characteristics.</a:t>
            </a:r>
            <a:endParaRPr lang="en-US" sz="2600" dirty="0"/>
          </a:p>
        </p:txBody>
      </p:sp>
    </p:spTree>
    <p:extLst>
      <p:ext uri="{BB962C8B-B14F-4D97-AF65-F5344CB8AC3E}">
        <p14:creationId xmlns:p14="http://schemas.microsoft.com/office/powerpoint/2010/main" val="339426414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noGrp="1"/>
          </p:cNvSpPr>
          <p:nvPr>
            <p:ph type="title"/>
          </p:nvPr>
        </p:nvSpPr>
        <p:spPr>
          <a:prstGeom prst="rect">
            <a:avLst/>
          </a:prstGeom>
          <a:solidFill>
            <a:schemeClr val="bg1">
              <a:lumMod val="85000"/>
            </a:schemeClr>
          </a:solidFill>
          <a:scene3d>
            <a:camera prst="orthographicFront"/>
            <a:lightRig rig="threePt" dir="t"/>
          </a:scene3d>
          <a:sp3d>
            <a:bevelT/>
          </a:sp3d>
        </p:spPr>
        <p:txBody>
          <a:bodyPr>
            <a:noAutofit/>
          </a:bodyPr>
          <a:lstStyle>
            <a:lvl1pPr marL="0" indent="0" algn="r" defTabSz="914400" rtl="0" eaLnBrk="1" latinLnBrk="0" hangingPunct="1">
              <a:spcBef>
                <a:spcPct val="20000"/>
              </a:spcBef>
              <a:buFont typeface="Arial" panose="020B0604020202020204" pitchFamily="34" charset="0"/>
              <a:buNone/>
              <a:defRPr sz="2000" b="1" kern="1200">
                <a:solidFill>
                  <a:schemeClr val="accent2">
                    <a:lumMod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spcBef>
                <a:spcPts val="0"/>
              </a:spcBef>
            </a:pPr>
            <a:r>
              <a:rPr lang="en-US" sz="4400" dirty="0" smtClean="0"/>
              <a:t>Types of Continuous </a:t>
            </a:r>
            <a:r>
              <a:rPr lang="en-US" sz="4400" dirty="0" err="1" smtClean="0"/>
              <a:t>Centrifugals</a:t>
            </a:r>
            <a:endParaRPr lang="en-US" sz="4400" dirty="0"/>
          </a:p>
        </p:txBody>
      </p:sp>
      <p:sp>
        <p:nvSpPr>
          <p:cNvPr id="9" name="Content Placeholder 2"/>
          <p:cNvSpPr>
            <a:spLocks noGrp="1"/>
          </p:cNvSpPr>
          <p:nvPr>
            <p:ph idx="1"/>
          </p:nvPr>
        </p:nvSpPr>
        <p:spPr>
          <a:xfrm>
            <a:off x="251520" y="1600200"/>
            <a:ext cx="8640960" cy="4997152"/>
          </a:xfrm>
          <a:solidFill>
            <a:schemeClr val="bg1">
              <a:lumMod val="95000"/>
              <a:alpha val="75000"/>
            </a:schemeClr>
          </a:solidFill>
          <a:scene3d>
            <a:camera prst="orthographicFront"/>
            <a:lightRig rig="threePt" dir="t"/>
          </a:scene3d>
          <a:sp3d>
            <a:bevelT/>
          </a:sp3d>
        </p:spPr>
        <p:txBody>
          <a:bodyPr>
            <a:noAutofit/>
          </a:bodyPr>
          <a:lstStyle/>
          <a:p>
            <a:pPr marL="0" lvl="2" indent="0" algn="ctr">
              <a:buNone/>
            </a:pPr>
            <a:r>
              <a:rPr lang="en-US" b="1" dirty="0"/>
              <a:t>The BMA continuous centrifugal</a:t>
            </a: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1313" y="2060848"/>
            <a:ext cx="6777071" cy="4320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123539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noGrp="1"/>
          </p:cNvSpPr>
          <p:nvPr>
            <p:ph type="title"/>
          </p:nvPr>
        </p:nvSpPr>
        <p:spPr>
          <a:prstGeom prst="rect">
            <a:avLst/>
          </a:prstGeom>
          <a:solidFill>
            <a:schemeClr val="bg1">
              <a:lumMod val="85000"/>
            </a:schemeClr>
          </a:solidFill>
          <a:scene3d>
            <a:camera prst="orthographicFront"/>
            <a:lightRig rig="threePt" dir="t"/>
          </a:scene3d>
          <a:sp3d>
            <a:bevelT/>
          </a:sp3d>
        </p:spPr>
        <p:txBody>
          <a:bodyPr>
            <a:noAutofit/>
          </a:bodyPr>
          <a:lstStyle>
            <a:lvl1pPr marL="0" indent="0" algn="r" defTabSz="914400" rtl="0" eaLnBrk="1" latinLnBrk="0" hangingPunct="1">
              <a:spcBef>
                <a:spcPct val="20000"/>
              </a:spcBef>
              <a:buFont typeface="Arial" panose="020B0604020202020204" pitchFamily="34" charset="0"/>
              <a:buNone/>
              <a:defRPr sz="2000" b="1" kern="1200">
                <a:solidFill>
                  <a:schemeClr val="accent2">
                    <a:lumMod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spcBef>
                <a:spcPts val="0"/>
              </a:spcBef>
            </a:pPr>
            <a:r>
              <a:rPr lang="en-US" sz="3600" dirty="0" smtClean="0"/>
              <a:t>Types of Continuous </a:t>
            </a:r>
            <a:r>
              <a:rPr lang="en-US" sz="3600" dirty="0" err="1" smtClean="0"/>
              <a:t>Centrifugals</a:t>
            </a:r>
            <a:r>
              <a:rPr lang="en-US" sz="3600" dirty="0" smtClean="0"/>
              <a:t> (cont.)</a:t>
            </a:r>
            <a:endParaRPr lang="en-US" sz="3600" dirty="0"/>
          </a:p>
        </p:txBody>
      </p:sp>
      <p:sp>
        <p:nvSpPr>
          <p:cNvPr id="9" name="Content Placeholder 2"/>
          <p:cNvSpPr>
            <a:spLocks noGrp="1"/>
          </p:cNvSpPr>
          <p:nvPr>
            <p:ph idx="1"/>
          </p:nvPr>
        </p:nvSpPr>
        <p:spPr>
          <a:xfrm>
            <a:off x="251520" y="1600200"/>
            <a:ext cx="8640960" cy="4997152"/>
          </a:xfrm>
          <a:solidFill>
            <a:schemeClr val="bg1">
              <a:lumMod val="95000"/>
              <a:alpha val="75000"/>
            </a:schemeClr>
          </a:solidFill>
          <a:scene3d>
            <a:camera prst="orthographicFront"/>
            <a:lightRig rig="threePt" dir="t"/>
          </a:scene3d>
          <a:sp3d>
            <a:bevelT/>
          </a:sp3d>
        </p:spPr>
        <p:txBody>
          <a:bodyPr>
            <a:noAutofit/>
          </a:bodyPr>
          <a:lstStyle/>
          <a:p>
            <a:pPr marL="0" lvl="2" indent="0" algn="ctr">
              <a:buNone/>
            </a:pPr>
            <a:r>
              <a:rPr lang="en-US" b="1" dirty="0"/>
              <a:t>The Western State continuous centrifugal</a:t>
            </a:r>
          </a:p>
        </p:txBody>
      </p:sp>
      <p:pic>
        <p:nvPicPr>
          <p:cNvPr id="5" name="Picture 4" descr="pag 54 module 708100020170824152248_001"/>
          <p:cNvPicPr/>
          <p:nvPr/>
        </p:nvPicPr>
        <p:blipFill rotWithShape="1">
          <a:blip r:embed="rId2" cstate="print">
            <a:extLst>
              <a:ext uri="{28A0092B-C50C-407E-A947-70E740481C1C}">
                <a14:useLocalDpi xmlns:a14="http://schemas.microsoft.com/office/drawing/2010/main" val="0"/>
              </a:ext>
            </a:extLst>
          </a:blip>
          <a:srcRect l="8556" t="13166" r="34818" b="32620"/>
          <a:stretch/>
        </p:blipFill>
        <p:spPr bwMode="auto">
          <a:xfrm>
            <a:off x="1259632" y="2132856"/>
            <a:ext cx="6624736" cy="4176464"/>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9939374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noGrp="1"/>
          </p:cNvSpPr>
          <p:nvPr>
            <p:ph type="title"/>
          </p:nvPr>
        </p:nvSpPr>
        <p:spPr>
          <a:prstGeom prst="rect">
            <a:avLst/>
          </a:prstGeom>
          <a:solidFill>
            <a:schemeClr val="bg1">
              <a:lumMod val="85000"/>
            </a:schemeClr>
          </a:solidFill>
          <a:scene3d>
            <a:camera prst="orthographicFront"/>
            <a:lightRig rig="threePt" dir="t"/>
          </a:scene3d>
          <a:sp3d>
            <a:bevelT/>
          </a:sp3d>
        </p:spPr>
        <p:txBody>
          <a:bodyPr>
            <a:noAutofit/>
          </a:bodyPr>
          <a:lstStyle>
            <a:lvl1pPr marL="0" indent="0" algn="r" defTabSz="914400" rtl="0" eaLnBrk="1" latinLnBrk="0" hangingPunct="1">
              <a:spcBef>
                <a:spcPct val="20000"/>
              </a:spcBef>
              <a:buFont typeface="Arial" panose="020B0604020202020204" pitchFamily="34" charset="0"/>
              <a:buNone/>
              <a:defRPr sz="2000" b="1" kern="1200">
                <a:solidFill>
                  <a:schemeClr val="accent2">
                    <a:lumMod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spcBef>
                <a:spcPts val="0"/>
              </a:spcBef>
            </a:pPr>
            <a:r>
              <a:rPr lang="en-US" sz="4800" dirty="0" smtClean="0"/>
              <a:t>Machine Design</a:t>
            </a:r>
            <a:endParaRPr lang="en-US" sz="4800" dirty="0"/>
          </a:p>
        </p:txBody>
      </p:sp>
      <p:sp>
        <p:nvSpPr>
          <p:cNvPr id="9" name="Content Placeholder 2"/>
          <p:cNvSpPr>
            <a:spLocks noGrp="1"/>
          </p:cNvSpPr>
          <p:nvPr>
            <p:ph idx="1"/>
          </p:nvPr>
        </p:nvSpPr>
        <p:spPr>
          <a:xfrm>
            <a:off x="251520" y="1600200"/>
            <a:ext cx="8640960" cy="4997152"/>
          </a:xfrm>
          <a:solidFill>
            <a:schemeClr val="bg1">
              <a:lumMod val="95000"/>
              <a:alpha val="75000"/>
            </a:schemeClr>
          </a:solidFill>
          <a:scene3d>
            <a:camera prst="orthographicFront"/>
            <a:lightRig rig="threePt" dir="t"/>
          </a:scene3d>
          <a:sp3d>
            <a:bevelT/>
          </a:sp3d>
        </p:spPr>
        <p:txBody>
          <a:bodyPr>
            <a:noAutofit/>
          </a:bodyPr>
          <a:lstStyle/>
          <a:p>
            <a:r>
              <a:rPr lang="en-ZA" dirty="0"/>
              <a:t>A continuous centrifugal consists of the following basic parts:</a:t>
            </a:r>
            <a:endParaRPr lang="en-US" dirty="0"/>
          </a:p>
          <a:p>
            <a:pPr lvl="1"/>
            <a:r>
              <a:rPr lang="en-ZA" dirty="0"/>
              <a:t>The basket</a:t>
            </a:r>
            <a:endParaRPr lang="en-US" dirty="0"/>
          </a:p>
          <a:p>
            <a:pPr lvl="1"/>
            <a:r>
              <a:rPr lang="en-ZA" dirty="0"/>
              <a:t>The acceleration cup</a:t>
            </a:r>
            <a:endParaRPr lang="en-US" dirty="0"/>
          </a:p>
          <a:p>
            <a:pPr lvl="1"/>
            <a:r>
              <a:rPr lang="en-ZA" dirty="0"/>
              <a:t>The screen</a:t>
            </a:r>
            <a:endParaRPr lang="en-US" dirty="0"/>
          </a:p>
          <a:p>
            <a:pPr lvl="1"/>
            <a:r>
              <a:rPr lang="en-ZA" dirty="0"/>
              <a:t>The feed system</a:t>
            </a:r>
            <a:endParaRPr lang="en-US" dirty="0"/>
          </a:p>
          <a:p>
            <a:pPr lvl="1"/>
            <a:r>
              <a:rPr lang="en-ZA" dirty="0"/>
              <a:t>The sugar–collecting monitor casing</a:t>
            </a:r>
            <a:endParaRPr lang="en-US" dirty="0"/>
          </a:p>
          <a:p>
            <a:pPr lvl="1"/>
            <a:r>
              <a:rPr lang="en-ZA" dirty="0"/>
              <a:t>The molasses–collecting casing</a:t>
            </a:r>
            <a:endParaRPr lang="en-US" dirty="0"/>
          </a:p>
          <a:p>
            <a:pPr lvl="1"/>
            <a:r>
              <a:rPr lang="en-ZA" dirty="0"/>
              <a:t>The drive system and various controls</a:t>
            </a:r>
            <a:endParaRPr lang="en-US" b="1" dirty="0"/>
          </a:p>
        </p:txBody>
      </p:sp>
    </p:spTree>
    <p:extLst>
      <p:ext uri="{BB962C8B-B14F-4D97-AF65-F5344CB8AC3E}">
        <p14:creationId xmlns:p14="http://schemas.microsoft.com/office/powerpoint/2010/main" val="338413667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noGrp="1"/>
          </p:cNvSpPr>
          <p:nvPr>
            <p:ph type="title"/>
          </p:nvPr>
        </p:nvSpPr>
        <p:spPr>
          <a:prstGeom prst="rect">
            <a:avLst/>
          </a:prstGeom>
          <a:solidFill>
            <a:schemeClr val="bg1">
              <a:lumMod val="85000"/>
            </a:schemeClr>
          </a:solidFill>
          <a:scene3d>
            <a:camera prst="orthographicFront"/>
            <a:lightRig rig="threePt" dir="t"/>
          </a:scene3d>
          <a:sp3d>
            <a:bevelT/>
          </a:sp3d>
        </p:spPr>
        <p:txBody>
          <a:bodyPr>
            <a:noAutofit/>
          </a:bodyPr>
          <a:lstStyle>
            <a:lvl1pPr marL="0" indent="0" algn="r" defTabSz="914400" rtl="0" eaLnBrk="1" latinLnBrk="0" hangingPunct="1">
              <a:spcBef>
                <a:spcPct val="20000"/>
              </a:spcBef>
              <a:buFont typeface="Arial" panose="020B0604020202020204" pitchFamily="34" charset="0"/>
              <a:buNone/>
              <a:defRPr sz="2000" b="1" kern="1200">
                <a:solidFill>
                  <a:schemeClr val="accent2">
                    <a:lumMod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spcBef>
                <a:spcPts val="0"/>
              </a:spcBef>
            </a:pPr>
            <a:r>
              <a:rPr lang="en-US" sz="4800" dirty="0" smtClean="0"/>
              <a:t>Machine Design – The Basket</a:t>
            </a:r>
            <a:endParaRPr lang="en-US" sz="4800" dirty="0"/>
          </a:p>
        </p:txBody>
      </p:sp>
      <p:sp>
        <p:nvSpPr>
          <p:cNvPr id="9" name="Content Placeholder 2"/>
          <p:cNvSpPr>
            <a:spLocks noGrp="1"/>
          </p:cNvSpPr>
          <p:nvPr>
            <p:ph idx="1"/>
          </p:nvPr>
        </p:nvSpPr>
        <p:spPr>
          <a:xfrm>
            <a:off x="251520" y="1600200"/>
            <a:ext cx="8640960" cy="4997152"/>
          </a:xfrm>
          <a:solidFill>
            <a:schemeClr val="bg1">
              <a:lumMod val="95000"/>
              <a:alpha val="75000"/>
            </a:schemeClr>
          </a:solidFill>
          <a:scene3d>
            <a:camera prst="orthographicFront"/>
            <a:lightRig rig="threePt" dir="t"/>
          </a:scene3d>
          <a:sp3d>
            <a:bevelT/>
          </a:sp3d>
        </p:spPr>
        <p:txBody>
          <a:bodyPr>
            <a:noAutofit/>
          </a:bodyPr>
          <a:lstStyle/>
          <a:p>
            <a:pPr>
              <a:spcBef>
                <a:spcPts val="0"/>
              </a:spcBef>
            </a:pPr>
            <a:r>
              <a:rPr lang="en-ZA" sz="2400" dirty="0"/>
              <a:t>The basket must have a specific cone angle to suit the </a:t>
            </a:r>
            <a:r>
              <a:rPr lang="en-ZA" sz="2400" dirty="0" err="1"/>
              <a:t>massecuite</a:t>
            </a:r>
            <a:r>
              <a:rPr lang="en-ZA" sz="2400" dirty="0"/>
              <a:t> to be cured. </a:t>
            </a:r>
            <a:endParaRPr lang="en-ZA" sz="2400" dirty="0" smtClean="0"/>
          </a:p>
          <a:p>
            <a:pPr>
              <a:spcBef>
                <a:spcPts val="0"/>
              </a:spcBef>
            </a:pPr>
            <a:r>
              <a:rPr lang="en-ZA" sz="2400" dirty="0" smtClean="0"/>
              <a:t>Basket </a:t>
            </a:r>
            <a:r>
              <a:rPr lang="en-ZA" sz="2400" dirty="0"/>
              <a:t>angles have been standardized on 30°</a:t>
            </a:r>
            <a:r>
              <a:rPr lang="en-ZA" sz="2400" baseline="30000" dirty="0"/>
              <a:t> </a:t>
            </a:r>
            <a:r>
              <a:rPr lang="en-ZA" sz="2400" dirty="0"/>
              <a:t>and 34° is normally used for low grade </a:t>
            </a:r>
            <a:r>
              <a:rPr lang="en-ZA" sz="2400" dirty="0" err="1"/>
              <a:t>massecuites</a:t>
            </a:r>
            <a:r>
              <a:rPr lang="en-ZA" sz="2400" dirty="0"/>
              <a:t>. </a:t>
            </a:r>
            <a:endParaRPr lang="en-ZA" sz="2400" dirty="0" smtClean="0"/>
          </a:p>
          <a:p>
            <a:pPr>
              <a:spcBef>
                <a:spcPts val="0"/>
              </a:spcBef>
            </a:pPr>
            <a:r>
              <a:rPr lang="en-ZA" sz="2400" dirty="0" smtClean="0"/>
              <a:t>Basket </a:t>
            </a:r>
            <a:r>
              <a:rPr lang="en-ZA" sz="2400" dirty="0"/>
              <a:t>diameters are 1000, 800 and 600 mm.</a:t>
            </a:r>
            <a:endParaRPr lang="en-US" sz="2400" dirty="0"/>
          </a:p>
          <a:p>
            <a:pPr>
              <a:spcBef>
                <a:spcPts val="0"/>
              </a:spcBef>
            </a:pPr>
            <a:r>
              <a:rPr lang="en-ZA" sz="2400" dirty="0"/>
              <a:t>The basket must be strong enough to resist the large pressures and forces developed as the basket rotates at high speed.</a:t>
            </a:r>
            <a:endParaRPr lang="en-US" sz="2400" dirty="0"/>
          </a:p>
          <a:p>
            <a:pPr>
              <a:spcBef>
                <a:spcPts val="0"/>
              </a:spcBef>
            </a:pPr>
            <a:r>
              <a:rPr lang="en-ZA" sz="2400" dirty="0"/>
              <a:t>The basket can be either fabricated or a single piece casting.</a:t>
            </a:r>
            <a:endParaRPr lang="en-US" sz="2400" dirty="0"/>
          </a:p>
          <a:p>
            <a:pPr>
              <a:spcBef>
                <a:spcPts val="0"/>
              </a:spcBef>
            </a:pPr>
            <a:r>
              <a:rPr lang="en-ZA" sz="2400" dirty="0"/>
              <a:t>The fabricated basket is made of radial ribs and a series of concentric rings welded to the ribs. </a:t>
            </a:r>
            <a:endParaRPr lang="en-ZA" sz="2400" dirty="0" smtClean="0"/>
          </a:p>
          <a:p>
            <a:pPr>
              <a:spcBef>
                <a:spcPts val="0"/>
              </a:spcBef>
            </a:pPr>
            <a:r>
              <a:rPr lang="en-ZA" sz="2400" dirty="0" smtClean="0"/>
              <a:t>A </a:t>
            </a:r>
            <a:r>
              <a:rPr lang="en-ZA" sz="2400" dirty="0"/>
              <a:t>backing screen substructure is needed to support the centrifugal screen and this is usually made from a punched plate or from woven wire. </a:t>
            </a:r>
            <a:endParaRPr lang="en-ZA" sz="2400" dirty="0" smtClean="0"/>
          </a:p>
        </p:txBody>
      </p:sp>
    </p:spTree>
    <p:extLst>
      <p:ext uri="{BB962C8B-B14F-4D97-AF65-F5344CB8AC3E}">
        <p14:creationId xmlns:p14="http://schemas.microsoft.com/office/powerpoint/2010/main" val="68441442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noGrp="1"/>
          </p:cNvSpPr>
          <p:nvPr>
            <p:ph type="title"/>
          </p:nvPr>
        </p:nvSpPr>
        <p:spPr>
          <a:prstGeom prst="rect">
            <a:avLst/>
          </a:prstGeom>
          <a:solidFill>
            <a:schemeClr val="bg1">
              <a:lumMod val="85000"/>
            </a:schemeClr>
          </a:solidFill>
          <a:scene3d>
            <a:camera prst="orthographicFront"/>
            <a:lightRig rig="threePt" dir="t"/>
          </a:scene3d>
          <a:sp3d>
            <a:bevelT/>
          </a:sp3d>
        </p:spPr>
        <p:txBody>
          <a:bodyPr>
            <a:noAutofit/>
          </a:bodyPr>
          <a:lstStyle>
            <a:lvl1pPr marL="0" indent="0" algn="r" defTabSz="914400" rtl="0" eaLnBrk="1" latinLnBrk="0" hangingPunct="1">
              <a:spcBef>
                <a:spcPct val="20000"/>
              </a:spcBef>
              <a:buFont typeface="Arial" panose="020B0604020202020204" pitchFamily="34" charset="0"/>
              <a:buNone/>
              <a:defRPr sz="2000" b="1" kern="1200">
                <a:solidFill>
                  <a:schemeClr val="accent2">
                    <a:lumMod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spcBef>
                <a:spcPts val="0"/>
              </a:spcBef>
            </a:pPr>
            <a:r>
              <a:rPr lang="en-US" sz="4000" dirty="0" smtClean="0"/>
              <a:t>Machine Design – The Basket (cont.)</a:t>
            </a:r>
            <a:endParaRPr lang="en-US" sz="4000" dirty="0"/>
          </a:p>
        </p:txBody>
      </p:sp>
      <p:sp>
        <p:nvSpPr>
          <p:cNvPr id="9" name="Content Placeholder 2"/>
          <p:cNvSpPr>
            <a:spLocks noGrp="1"/>
          </p:cNvSpPr>
          <p:nvPr>
            <p:ph idx="1"/>
          </p:nvPr>
        </p:nvSpPr>
        <p:spPr>
          <a:xfrm>
            <a:off x="251520" y="1600200"/>
            <a:ext cx="8640960" cy="4997152"/>
          </a:xfrm>
          <a:solidFill>
            <a:schemeClr val="bg1">
              <a:lumMod val="95000"/>
              <a:alpha val="75000"/>
            </a:schemeClr>
          </a:solidFill>
          <a:scene3d>
            <a:camera prst="orthographicFront"/>
            <a:lightRig rig="threePt" dir="t"/>
          </a:scene3d>
          <a:sp3d>
            <a:bevelT/>
          </a:sp3d>
        </p:spPr>
        <p:txBody>
          <a:bodyPr>
            <a:noAutofit/>
          </a:bodyPr>
          <a:lstStyle/>
          <a:p>
            <a:r>
              <a:rPr lang="en-ZA" sz="2600" dirty="0" smtClean="0"/>
              <a:t>Stress </a:t>
            </a:r>
            <a:r>
              <a:rPr lang="en-ZA" sz="2600" dirty="0"/>
              <a:t>failure of a fabricated basket will normally be in the form of distortion with weld cracks. </a:t>
            </a:r>
            <a:endParaRPr lang="en-ZA" sz="2600" dirty="0" smtClean="0"/>
          </a:p>
          <a:p>
            <a:r>
              <a:rPr lang="en-ZA" sz="2600" dirty="0" smtClean="0"/>
              <a:t>Sudden </a:t>
            </a:r>
            <a:r>
              <a:rPr lang="en-ZA" sz="2600" dirty="0"/>
              <a:t>failure is unlikely. </a:t>
            </a:r>
            <a:endParaRPr lang="en-ZA" sz="2600" dirty="0" smtClean="0"/>
          </a:p>
          <a:p>
            <a:r>
              <a:rPr lang="en-ZA" sz="2600" dirty="0" smtClean="0"/>
              <a:t>Baskets </a:t>
            </a:r>
            <a:r>
              <a:rPr lang="en-ZA" sz="2600" dirty="0"/>
              <a:t>should be inspected regularly and any increase in vibration should be taken as a sign of possible distortion.</a:t>
            </a:r>
            <a:endParaRPr lang="en-US" sz="2600" dirty="0"/>
          </a:p>
          <a:p>
            <a:r>
              <a:rPr lang="en-ZA" sz="2600" dirty="0"/>
              <a:t>The solid basket is normally a one-piece stainless steel casting with machined drainage holes and channels. </a:t>
            </a:r>
            <a:endParaRPr lang="en-ZA" sz="2600" dirty="0" smtClean="0"/>
          </a:p>
          <a:p>
            <a:r>
              <a:rPr lang="en-ZA" sz="2600" dirty="0" smtClean="0"/>
              <a:t>Heat </a:t>
            </a:r>
            <a:r>
              <a:rPr lang="en-ZA" sz="2600" dirty="0"/>
              <a:t>treatment before and after machining relieves any stresses. </a:t>
            </a:r>
            <a:endParaRPr lang="en-ZA" sz="2600" dirty="0" smtClean="0"/>
          </a:p>
          <a:p>
            <a:r>
              <a:rPr lang="en-ZA" sz="2600" dirty="0" smtClean="0"/>
              <a:t>The </a:t>
            </a:r>
            <a:r>
              <a:rPr lang="en-ZA" sz="2600" dirty="0"/>
              <a:t>solid basket has the advantage of a smooth outline which reduces air resistance and </a:t>
            </a:r>
            <a:r>
              <a:rPr lang="en-ZA" sz="2600" dirty="0" err="1"/>
              <a:t>windage</a:t>
            </a:r>
            <a:r>
              <a:rPr lang="en-ZA" sz="2600" dirty="0"/>
              <a:t>. </a:t>
            </a:r>
            <a:endParaRPr lang="en-ZA" sz="2600" dirty="0" smtClean="0"/>
          </a:p>
        </p:txBody>
      </p:sp>
    </p:spTree>
    <p:extLst>
      <p:ext uri="{BB962C8B-B14F-4D97-AF65-F5344CB8AC3E}">
        <p14:creationId xmlns:p14="http://schemas.microsoft.com/office/powerpoint/2010/main" val="137684202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noGrp="1"/>
          </p:cNvSpPr>
          <p:nvPr>
            <p:ph type="title"/>
          </p:nvPr>
        </p:nvSpPr>
        <p:spPr>
          <a:prstGeom prst="rect">
            <a:avLst/>
          </a:prstGeom>
          <a:solidFill>
            <a:schemeClr val="bg1">
              <a:lumMod val="85000"/>
            </a:schemeClr>
          </a:solidFill>
          <a:scene3d>
            <a:camera prst="orthographicFront"/>
            <a:lightRig rig="threePt" dir="t"/>
          </a:scene3d>
          <a:sp3d>
            <a:bevelT/>
          </a:sp3d>
        </p:spPr>
        <p:txBody>
          <a:bodyPr>
            <a:noAutofit/>
          </a:bodyPr>
          <a:lstStyle>
            <a:lvl1pPr marL="0" indent="0" algn="r" defTabSz="914400" rtl="0" eaLnBrk="1" latinLnBrk="0" hangingPunct="1">
              <a:spcBef>
                <a:spcPct val="20000"/>
              </a:spcBef>
              <a:buFont typeface="Arial" panose="020B0604020202020204" pitchFamily="34" charset="0"/>
              <a:buNone/>
              <a:defRPr sz="2000" b="1" kern="1200">
                <a:solidFill>
                  <a:schemeClr val="accent2">
                    <a:lumMod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spcBef>
                <a:spcPts val="0"/>
              </a:spcBef>
            </a:pPr>
            <a:r>
              <a:rPr lang="en-US" sz="4000" dirty="0" smtClean="0"/>
              <a:t>Machine Design – The Basket (cont.)</a:t>
            </a:r>
            <a:endParaRPr lang="en-US" sz="4000" dirty="0"/>
          </a:p>
        </p:txBody>
      </p:sp>
      <p:sp>
        <p:nvSpPr>
          <p:cNvPr id="9" name="Content Placeholder 2"/>
          <p:cNvSpPr>
            <a:spLocks noGrp="1"/>
          </p:cNvSpPr>
          <p:nvPr>
            <p:ph idx="1"/>
          </p:nvPr>
        </p:nvSpPr>
        <p:spPr>
          <a:xfrm>
            <a:off x="251520" y="1600200"/>
            <a:ext cx="8640960" cy="4997152"/>
          </a:xfrm>
          <a:solidFill>
            <a:schemeClr val="bg1">
              <a:lumMod val="95000"/>
              <a:alpha val="75000"/>
            </a:schemeClr>
          </a:solidFill>
          <a:scene3d>
            <a:camera prst="orthographicFront"/>
            <a:lightRig rig="threePt" dir="t"/>
          </a:scene3d>
          <a:sp3d>
            <a:bevelT/>
          </a:sp3d>
        </p:spPr>
        <p:txBody>
          <a:bodyPr>
            <a:noAutofit/>
          </a:bodyPr>
          <a:lstStyle/>
          <a:p>
            <a:r>
              <a:rPr lang="en-ZA" sz="2600" dirty="0" smtClean="0"/>
              <a:t>A </a:t>
            </a:r>
            <a:r>
              <a:rPr lang="en-ZA" sz="2600" dirty="0"/>
              <a:t>backing screen of ground-flat woven wire is used to support the working sugar screen and allow molasses drainage. </a:t>
            </a:r>
            <a:endParaRPr lang="en-ZA" sz="2600" dirty="0" smtClean="0"/>
          </a:p>
          <a:p>
            <a:r>
              <a:rPr lang="en-ZA" sz="2600" dirty="0" smtClean="0"/>
              <a:t>With </a:t>
            </a:r>
            <a:r>
              <a:rPr lang="en-ZA" sz="2600" dirty="0"/>
              <a:t>correct heat treatment the solid basket is extremely strong, but any failure would be a sudden bursting with little warning. </a:t>
            </a:r>
            <a:endParaRPr lang="en-ZA" sz="2600" dirty="0" smtClean="0"/>
          </a:p>
          <a:p>
            <a:r>
              <a:rPr lang="en-ZA" sz="2600" dirty="0" smtClean="0"/>
              <a:t>Although </a:t>
            </a:r>
            <a:r>
              <a:rPr lang="en-ZA" sz="2600" dirty="0"/>
              <a:t>this risk is small, regular checks for hairline cracks from the drainage holes should be carried out.</a:t>
            </a:r>
            <a:endParaRPr lang="en-US" sz="2600" dirty="0"/>
          </a:p>
          <a:p>
            <a:r>
              <a:rPr lang="en-ZA" sz="2600" dirty="0"/>
              <a:t>The coupling of the basket to the drive system should be safe but simple enough to facilitate easy basket removal for machine overhaul.</a:t>
            </a:r>
            <a:endParaRPr lang="en-US" sz="2600" b="1" dirty="0"/>
          </a:p>
        </p:txBody>
      </p:sp>
    </p:spTree>
    <p:extLst>
      <p:ext uri="{BB962C8B-B14F-4D97-AF65-F5344CB8AC3E}">
        <p14:creationId xmlns:p14="http://schemas.microsoft.com/office/powerpoint/2010/main" val="383499478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noGrp="1"/>
          </p:cNvSpPr>
          <p:nvPr>
            <p:ph type="title"/>
          </p:nvPr>
        </p:nvSpPr>
        <p:spPr>
          <a:prstGeom prst="rect">
            <a:avLst/>
          </a:prstGeom>
          <a:solidFill>
            <a:schemeClr val="bg1">
              <a:lumMod val="85000"/>
            </a:schemeClr>
          </a:solidFill>
          <a:scene3d>
            <a:camera prst="orthographicFront"/>
            <a:lightRig rig="threePt" dir="t"/>
          </a:scene3d>
          <a:sp3d>
            <a:bevelT/>
          </a:sp3d>
        </p:spPr>
        <p:txBody>
          <a:bodyPr>
            <a:noAutofit/>
          </a:bodyPr>
          <a:lstStyle>
            <a:lvl1pPr marL="0" indent="0" algn="r" defTabSz="914400" rtl="0" eaLnBrk="1" latinLnBrk="0" hangingPunct="1">
              <a:spcBef>
                <a:spcPct val="20000"/>
              </a:spcBef>
              <a:buFont typeface="Arial" panose="020B0604020202020204" pitchFamily="34" charset="0"/>
              <a:buNone/>
              <a:defRPr sz="2000" b="1" kern="1200">
                <a:solidFill>
                  <a:schemeClr val="accent2">
                    <a:lumMod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spcBef>
                <a:spcPts val="0"/>
              </a:spcBef>
            </a:pPr>
            <a:r>
              <a:rPr lang="en-US" sz="3600" dirty="0" smtClean="0"/>
              <a:t>Machine Design – Acceleration Cup</a:t>
            </a:r>
            <a:endParaRPr lang="en-US" sz="3600" dirty="0"/>
          </a:p>
        </p:txBody>
      </p:sp>
      <p:sp>
        <p:nvSpPr>
          <p:cNvPr id="9" name="Content Placeholder 2"/>
          <p:cNvSpPr>
            <a:spLocks noGrp="1"/>
          </p:cNvSpPr>
          <p:nvPr>
            <p:ph idx="1"/>
          </p:nvPr>
        </p:nvSpPr>
        <p:spPr>
          <a:xfrm>
            <a:off x="251520" y="1600200"/>
            <a:ext cx="8640960" cy="4997152"/>
          </a:xfrm>
          <a:solidFill>
            <a:schemeClr val="bg1">
              <a:lumMod val="95000"/>
              <a:alpha val="75000"/>
            </a:schemeClr>
          </a:solidFill>
          <a:scene3d>
            <a:camera prst="orthographicFront"/>
            <a:lightRig rig="threePt" dir="t"/>
          </a:scene3d>
          <a:sp3d>
            <a:bevelT/>
          </a:sp3d>
        </p:spPr>
        <p:txBody>
          <a:bodyPr>
            <a:noAutofit/>
          </a:bodyPr>
          <a:lstStyle/>
          <a:p>
            <a:r>
              <a:rPr lang="en-ZA" sz="2800" dirty="0"/>
              <a:t>The </a:t>
            </a:r>
            <a:r>
              <a:rPr lang="en-ZA" sz="2800" dirty="0" err="1"/>
              <a:t>massecuite</a:t>
            </a:r>
            <a:r>
              <a:rPr lang="en-ZA" sz="2800" dirty="0"/>
              <a:t> that enters the machine has to be accelerated into a circular path and to a high velocity. </a:t>
            </a:r>
            <a:endParaRPr lang="en-ZA" sz="2800" dirty="0" smtClean="0"/>
          </a:p>
          <a:p>
            <a:r>
              <a:rPr lang="en-ZA" sz="2800" dirty="0" smtClean="0"/>
              <a:t>This </a:t>
            </a:r>
            <a:r>
              <a:rPr lang="en-ZA" sz="2800" dirty="0"/>
              <a:t>must be done before the </a:t>
            </a:r>
            <a:r>
              <a:rPr lang="en-ZA" sz="2800" dirty="0" err="1"/>
              <a:t>massecuite</a:t>
            </a:r>
            <a:r>
              <a:rPr lang="en-ZA" sz="2800" dirty="0"/>
              <a:t> moves across the </a:t>
            </a:r>
            <a:r>
              <a:rPr lang="en-ZA" sz="2800" dirty="0" smtClean="0"/>
              <a:t>screen.</a:t>
            </a:r>
          </a:p>
          <a:p>
            <a:r>
              <a:rPr lang="en-ZA" sz="2800" dirty="0" smtClean="0"/>
              <a:t>It </a:t>
            </a:r>
            <a:r>
              <a:rPr lang="en-ZA" sz="2800" dirty="0"/>
              <a:t>is also important that the distribution over the screen is even if good curing, and no vibration is to be attained. </a:t>
            </a:r>
            <a:endParaRPr lang="en-ZA" sz="2800" dirty="0" smtClean="0"/>
          </a:p>
          <a:p>
            <a:r>
              <a:rPr lang="en-ZA" sz="2800" dirty="0" smtClean="0"/>
              <a:t>This </a:t>
            </a:r>
            <a:r>
              <a:rPr lang="en-ZA" sz="2800" dirty="0"/>
              <a:t>is done by means of a cup, cylinder or disc at the lower end of the basket. </a:t>
            </a:r>
            <a:endParaRPr lang="en-ZA" sz="2800" dirty="0" smtClean="0"/>
          </a:p>
        </p:txBody>
      </p:sp>
    </p:spTree>
    <p:extLst>
      <p:ext uri="{BB962C8B-B14F-4D97-AF65-F5344CB8AC3E}">
        <p14:creationId xmlns:p14="http://schemas.microsoft.com/office/powerpoint/2010/main" val="56487179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noGrp="1"/>
          </p:cNvSpPr>
          <p:nvPr>
            <p:ph type="title"/>
          </p:nvPr>
        </p:nvSpPr>
        <p:spPr>
          <a:prstGeom prst="rect">
            <a:avLst/>
          </a:prstGeom>
          <a:solidFill>
            <a:schemeClr val="bg1">
              <a:lumMod val="85000"/>
            </a:schemeClr>
          </a:solidFill>
          <a:scene3d>
            <a:camera prst="orthographicFront"/>
            <a:lightRig rig="threePt" dir="t"/>
          </a:scene3d>
          <a:sp3d>
            <a:bevelT/>
          </a:sp3d>
        </p:spPr>
        <p:txBody>
          <a:bodyPr>
            <a:noAutofit/>
          </a:bodyPr>
          <a:lstStyle>
            <a:lvl1pPr marL="0" indent="0" algn="r" defTabSz="914400" rtl="0" eaLnBrk="1" latinLnBrk="0" hangingPunct="1">
              <a:spcBef>
                <a:spcPct val="20000"/>
              </a:spcBef>
              <a:buFont typeface="Arial" panose="020B0604020202020204" pitchFamily="34" charset="0"/>
              <a:buNone/>
              <a:defRPr sz="2000" b="1" kern="1200">
                <a:solidFill>
                  <a:schemeClr val="accent2">
                    <a:lumMod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spcBef>
                <a:spcPts val="0"/>
              </a:spcBef>
            </a:pPr>
            <a:r>
              <a:rPr lang="en-US" sz="3600" dirty="0" smtClean="0"/>
              <a:t>Machine Design – Acceleration Cup (cont.)</a:t>
            </a:r>
            <a:endParaRPr lang="en-US" sz="3600" dirty="0"/>
          </a:p>
        </p:txBody>
      </p:sp>
      <p:sp>
        <p:nvSpPr>
          <p:cNvPr id="9" name="Content Placeholder 2"/>
          <p:cNvSpPr>
            <a:spLocks noGrp="1"/>
          </p:cNvSpPr>
          <p:nvPr>
            <p:ph idx="1"/>
          </p:nvPr>
        </p:nvSpPr>
        <p:spPr>
          <a:xfrm>
            <a:off x="251520" y="1600200"/>
            <a:ext cx="8640960" cy="4997152"/>
          </a:xfrm>
          <a:solidFill>
            <a:schemeClr val="bg1">
              <a:lumMod val="95000"/>
              <a:alpha val="75000"/>
            </a:schemeClr>
          </a:solidFill>
          <a:scene3d>
            <a:camera prst="orthographicFront"/>
            <a:lightRig rig="threePt" dir="t"/>
          </a:scene3d>
          <a:sp3d>
            <a:bevelT/>
          </a:sp3d>
        </p:spPr>
        <p:txBody>
          <a:bodyPr>
            <a:noAutofit/>
          </a:bodyPr>
          <a:lstStyle/>
          <a:p>
            <a:r>
              <a:rPr lang="en-ZA" sz="2000" dirty="0" smtClean="0"/>
              <a:t>The </a:t>
            </a:r>
            <a:r>
              <a:rPr lang="en-ZA" sz="2000" dirty="0" err="1"/>
              <a:t>massecuite</a:t>
            </a:r>
            <a:r>
              <a:rPr lang="en-ZA" sz="2000" dirty="0"/>
              <a:t> that is fed to the cup or disc is accelerated by frictional forces and flows under centrifugal force up the sloping sides of the cup and forms a thin uniform layer on the screen. </a:t>
            </a:r>
            <a:endParaRPr lang="en-ZA" sz="2000" dirty="0" smtClean="0"/>
          </a:p>
          <a:p>
            <a:r>
              <a:rPr lang="en-ZA" sz="2000" dirty="0" smtClean="0"/>
              <a:t>The </a:t>
            </a:r>
            <a:r>
              <a:rPr lang="en-ZA" sz="2000" dirty="0"/>
              <a:t>design of the cup has changed over years. </a:t>
            </a:r>
            <a:endParaRPr lang="en-ZA" sz="2000" dirty="0" smtClean="0"/>
          </a:p>
          <a:p>
            <a:pPr lvl="1"/>
            <a:r>
              <a:rPr lang="en-ZA" sz="2000" dirty="0" smtClean="0"/>
              <a:t>The </a:t>
            </a:r>
            <a:r>
              <a:rPr lang="en-ZA" sz="2000" dirty="0"/>
              <a:t>first ones were shallow and not very effective. The shallow cup could not effectively accelerate the </a:t>
            </a:r>
            <a:r>
              <a:rPr lang="en-ZA" sz="2000" dirty="0" err="1"/>
              <a:t>massecuite</a:t>
            </a:r>
            <a:r>
              <a:rPr lang="en-ZA" sz="2000" dirty="0"/>
              <a:t>, so distribution suffered with poor screen utilization and vibration. </a:t>
            </a:r>
            <a:endParaRPr lang="en-ZA" sz="2000" dirty="0" smtClean="0"/>
          </a:p>
          <a:p>
            <a:pPr lvl="1"/>
            <a:r>
              <a:rPr lang="en-ZA" sz="2000" dirty="0" smtClean="0"/>
              <a:t>Newer </a:t>
            </a:r>
            <a:r>
              <a:rPr lang="en-ZA" sz="2000" dirty="0"/>
              <a:t>designs either on-centre or off-centre have deeper, larger cups which sometimes have grooves or patterns inside to assist in </a:t>
            </a:r>
            <a:r>
              <a:rPr lang="en-ZA" sz="2000" dirty="0" err="1"/>
              <a:t>massecuite</a:t>
            </a:r>
            <a:r>
              <a:rPr lang="en-ZA" sz="2000" dirty="0"/>
              <a:t> pickup.</a:t>
            </a:r>
            <a:endParaRPr lang="en-US" sz="2000" dirty="0"/>
          </a:p>
          <a:p>
            <a:r>
              <a:rPr lang="en-ZA" sz="2000" dirty="0"/>
              <a:t>BMA uses a small cup supported on top of the bearing housing. </a:t>
            </a:r>
            <a:endParaRPr lang="en-ZA" sz="2000" dirty="0" smtClean="0"/>
          </a:p>
          <a:p>
            <a:r>
              <a:rPr lang="en-ZA" sz="2000" dirty="0" smtClean="0"/>
              <a:t>From </a:t>
            </a:r>
            <a:r>
              <a:rPr lang="en-ZA" sz="2000" dirty="0"/>
              <a:t>there the </a:t>
            </a:r>
            <a:r>
              <a:rPr lang="en-ZA" sz="2000" dirty="0" err="1"/>
              <a:t>massecuite</a:t>
            </a:r>
            <a:r>
              <a:rPr lang="en-ZA" sz="2000" dirty="0"/>
              <a:t> flows down an outer “bell” shaped acceleration cone, discharging horizontally outwards into the main distribution ring and then onto the screen.</a:t>
            </a:r>
            <a:endParaRPr lang="en-US" sz="2000" dirty="0"/>
          </a:p>
        </p:txBody>
      </p:sp>
    </p:spTree>
    <p:extLst>
      <p:ext uri="{BB962C8B-B14F-4D97-AF65-F5344CB8AC3E}">
        <p14:creationId xmlns:p14="http://schemas.microsoft.com/office/powerpoint/2010/main" val="358097807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noGrp="1"/>
          </p:cNvSpPr>
          <p:nvPr>
            <p:ph type="title"/>
          </p:nvPr>
        </p:nvSpPr>
        <p:spPr>
          <a:prstGeom prst="rect">
            <a:avLst/>
          </a:prstGeom>
          <a:solidFill>
            <a:schemeClr val="bg1">
              <a:lumMod val="85000"/>
            </a:schemeClr>
          </a:solidFill>
          <a:scene3d>
            <a:camera prst="orthographicFront"/>
            <a:lightRig rig="threePt" dir="t"/>
          </a:scene3d>
          <a:sp3d>
            <a:bevelT/>
          </a:sp3d>
        </p:spPr>
        <p:txBody>
          <a:bodyPr>
            <a:noAutofit/>
          </a:bodyPr>
          <a:lstStyle>
            <a:lvl1pPr marL="0" indent="0" algn="r" defTabSz="914400" rtl="0" eaLnBrk="1" latinLnBrk="0" hangingPunct="1">
              <a:spcBef>
                <a:spcPct val="20000"/>
              </a:spcBef>
              <a:buFont typeface="Arial" panose="020B0604020202020204" pitchFamily="34" charset="0"/>
              <a:buNone/>
              <a:defRPr sz="2000" b="1" kern="1200">
                <a:solidFill>
                  <a:schemeClr val="accent2">
                    <a:lumMod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spcBef>
                <a:spcPts val="0"/>
              </a:spcBef>
            </a:pPr>
            <a:r>
              <a:rPr lang="en-US" sz="5400" dirty="0" err="1" smtClean="0"/>
              <a:t>Separational</a:t>
            </a:r>
            <a:r>
              <a:rPr lang="en-US" sz="5400" dirty="0" smtClean="0"/>
              <a:t> Effect</a:t>
            </a:r>
            <a:endParaRPr lang="en-US" sz="5400" dirty="0"/>
          </a:p>
        </p:txBody>
      </p:sp>
      <p:sp>
        <p:nvSpPr>
          <p:cNvPr id="9" name="Content Placeholder 2"/>
          <p:cNvSpPr>
            <a:spLocks noGrp="1"/>
          </p:cNvSpPr>
          <p:nvPr>
            <p:ph idx="1"/>
          </p:nvPr>
        </p:nvSpPr>
        <p:spPr>
          <a:xfrm>
            <a:off x="251520" y="1600200"/>
            <a:ext cx="8568952" cy="4997152"/>
          </a:xfrm>
          <a:solidFill>
            <a:schemeClr val="bg1">
              <a:lumMod val="95000"/>
              <a:alpha val="75000"/>
            </a:schemeClr>
          </a:solidFill>
          <a:scene3d>
            <a:camera prst="orthographicFront"/>
            <a:lightRig rig="threePt" dir="t"/>
          </a:scene3d>
          <a:sp3d>
            <a:bevelT/>
          </a:sp3d>
        </p:spPr>
        <p:txBody>
          <a:bodyPr>
            <a:noAutofit/>
          </a:bodyPr>
          <a:lstStyle/>
          <a:p>
            <a:r>
              <a:rPr lang="en-ZA" sz="2800" dirty="0"/>
              <a:t>The </a:t>
            </a:r>
            <a:r>
              <a:rPr lang="en-ZA" sz="2800" dirty="0" err="1"/>
              <a:t>separational</a:t>
            </a:r>
            <a:r>
              <a:rPr lang="en-ZA" sz="2800" dirty="0"/>
              <a:t> effect does not depend only on the gravity factor but also on the time the centrifugal force is exerted, the viscosity of the molasses, the thickness of sugar layer and the quality of the </a:t>
            </a:r>
            <a:r>
              <a:rPr lang="en-ZA" sz="2800" dirty="0" err="1"/>
              <a:t>massecuite</a:t>
            </a:r>
            <a:r>
              <a:rPr lang="en-ZA" sz="2800" dirty="0"/>
              <a:t>.</a:t>
            </a:r>
            <a:endParaRPr lang="en-US" sz="2800" dirty="0"/>
          </a:p>
          <a:p>
            <a:r>
              <a:rPr lang="en-ZA" sz="2800" dirty="0"/>
              <a:t>In this context quality of </a:t>
            </a:r>
            <a:r>
              <a:rPr lang="en-ZA" sz="2800" dirty="0" err="1"/>
              <a:t>massecuite</a:t>
            </a:r>
            <a:r>
              <a:rPr lang="en-ZA" sz="2800" dirty="0"/>
              <a:t> refers to the complex of crystal habit and crystal size, as well as to the presence or absence of false grain and conglomerates.</a:t>
            </a:r>
            <a:endParaRPr lang="en-US" sz="2800" dirty="0"/>
          </a:p>
          <a:p>
            <a:r>
              <a:rPr lang="en-ZA" sz="2800" dirty="0"/>
              <a:t>The quality of the </a:t>
            </a:r>
            <a:r>
              <a:rPr lang="en-ZA" sz="2800" dirty="0" err="1"/>
              <a:t>massecuite</a:t>
            </a:r>
            <a:r>
              <a:rPr lang="en-ZA" sz="2800" dirty="0"/>
              <a:t> is the main factor which determines the </a:t>
            </a:r>
            <a:r>
              <a:rPr lang="en-ZA" sz="2800" dirty="0" err="1"/>
              <a:t>separational</a:t>
            </a:r>
            <a:r>
              <a:rPr lang="en-ZA" sz="2800" dirty="0"/>
              <a:t> effect.</a:t>
            </a:r>
            <a:endParaRPr lang="en-US" sz="2800" dirty="0"/>
          </a:p>
        </p:txBody>
      </p:sp>
    </p:spTree>
    <p:extLst>
      <p:ext uri="{BB962C8B-B14F-4D97-AF65-F5344CB8AC3E}">
        <p14:creationId xmlns:p14="http://schemas.microsoft.com/office/powerpoint/2010/main" val="49075360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noGrp="1"/>
          </p:cNvSpPr>
          <p:nvPr>
            <p:ph type="title"/>
          </p:nvPr>
        </p:nvSpPr>
        <p:spPr>
          <a:prstGeom prst="rect">
            <a:avLst/>
          </a:prstGeom>
          <a:solidFill>
            <a:schemeClr val="bg1">
              <a:lumMod val="85000"/>
            </a:schemeClr>
          </a:solidFill>
          <a:scene3d>
            <a:camera prst="orthographicFront"/>
            <a:lightRig rig="threePt" dir="t"/>
          </a:scene3d>
          <a:sp3d>
            <a:bevelT/>
          </a:sp3d>
        </p:spPr>
        <p:txBody>
          <a:bodyPr>
            <a:noAutofit/>
          </a:bodyPr>
          <a:lstStyle>
            <a:lvl1pPr marL="0" indent="0" algn="r" defTabSz="914400" rtl="0" eaLnBrk="1" latinLnBrk="0" hangingPunct="1">
              <a:spcBef>
                <a:spcPct val="20000"/>
              </a:spcBef>
              <a:buFont typeface="Arial" panose="020B0604020202020204" pitchFamily="34" charset="0"/>
              <a:buNone/>
              <a:defRPr sz="2000" b="1" kern="1200">
                <a:solidFill>
                  <a:schemeClr val="accent2">
                    <a:lumMod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spcBef>
                <a:spcPts val="0"/>
              </a:spcBef>
            </a:pPr>
            <a:r>
              <a:rPr lang="en-US" sz="4400" dirty="0" smtClean="0"/>
              <a:t>Machine Design – Screens</a:t>
            </a:r>
            <a:endParaRPr lang="en-US" sz="4400" dirty="0"/>
          </a:p>
        </p:txBody>
      </p:sp>
      <p:sp>
        <p:nvSpPr>
          <p:cNvPr id="9" name="Content Placeholder 2"/>
          <p:cNvSpPr>
            <a:spLocks noGrp="1"/>
          </p:cNvSpPr>
          <p:nvPr>
            <p:ph idx="1"/>
          </p:nvPr>
        </p:nvSpPr>
        <p:spPr>
          <a:xfrm>
            <a:off x="251520" y="1600200"/>
            <a:ext cx="8640960" cy="4997152"/>
          </a:xfrm>
          <a:solidFill>
            <a:schemeClr val="bg1">
              <a:lumMod val="95000"/>
              <a:alpha val="75000"/>
            </a:schemeClr>
          </a:solidFill>
          <a:scene3d>
            <a:camera prst="orthographicFront"/>
            <a:lightRig rig="threePt" dir="t"/>
          </a:scene3d>
          <a:sp3d>
            <a:bevelT/>
          </a:sp3d>
        </p:spPr>
        <p:txBody>
          <a:bodyPr>
            <a:noAutofit/>
          </a:bodyPr>
          <a:lstStyle/>
          <a:p>
            <a:r>
              <a:rPr lang="en-ZA" sz="2200" dirty="0"/>
              <a:t>The </a:t>
            </a:r>
            <a:r>
              <a:rPr lang="en-ZA" sz="2200" dirty="0" smtClean="0"/>
              <a:t>design is important </a:t>
            </a:r>
            <a:r>
              <a:rPr lang="en-ZA" sz="2200" dirty="0"/>
              <a:t>for good performance. </a:t>
            </a:r>
            <a:endParaRPr lang="en-ZA" sz="2200" dirty="0" smtClean="0"/>
          </a:p>
          <a:p>
            <a:r>
              <a:rPr lang="en-ZA" sz="2200" dirty="0"/>
              <a:t>M</a:t>
            </a:r>
            <a:r>
              <a:rPr lang="en-ZA" sz="2200" dirty="0" smtClean="0"/>
              <a:t>ust </a:t>
            </a:r>
            <a:r>
              <a:rPr lang="en-ZA" sz="2200" dirty="0"/>
              <a:t>have a hard surface to withstand the large forces generated by the continuous sliding of the </a:t>
            </a:r>
            <a:r>
              <a:rPr lang="en-ZA" sz="2200" dirty="0" err="1"/>
              <a:t>massecuite</a:t>
            </a:r>
            <a:r>
              <a:rPr lang="en-ZA" sz="2200" dirty="0"/>
              <a:t> and crystals across its surface. </a:t>
            </a:r>
            <a:endParaRPr lang="en-ZA" sz="2200" dirty="0" smtClean="0"/>
          </a:p>
          <a:p>
            <a:r>
              <a:rPr lang="en-ZA" sz="2200" dirty="0"/>
              <a:t>M</a:t>
            </a:r>
            <a:r>
              <a:rPr lang="en-ZA" sz="2200" dirty="0" smtClean="0"/>
              <a:t>ust </a:t>
            </a:r>
            <a:r>
              <a:rPr lang="en-ZA" sz="2200" dirty="0"/>
              <a:t>also be strong enough to resist deformation with the minimum amount of support from the basket. </a:t>
            </a:r>
            <a:endParaRPr lang="en-ZA" sz="2200" dirty="0" smtClean="0"/>
          </a:p>
          <a:p>
            <a:r>
              <a:rPr lang="en-ZA" sz="2200" dirty="0"/>
              <a:t>T</a:t>
            </a:r>
            <a:r>
              <a:rPr lang="en-ZA" sz="2200" dirty="0" smtClean="0"/>
              <a:t>oo </a:t>
            </a:r>
            <a:r>
              <a:rPr lang="en-ZA" sz="2200" dirty="0"/>
              <a:t>much support </a:t>
            </a:r>
            <a:r>
              <a:rPr lang="en-ZA" sz="2200" dirty="0" smtClean="0"/>
              <a:t>affects drainage </a:t>
            </a:r>
            <a:r>
              <a:rPr lang="en-ZA" sz="2200" dirty="0"/>
              <a:t>of </a:t>
            </a:r>
            <a:r>
              <a:rPr lang="en-ZA" sz="2200" dirty="0" smtClean="0"/>
              <a:t>molasses.</a:t>
            </a:r>
            <a:endParaRPr lang="en-US" sz="2200" dirty="0"/>
          </a:p>
          <a:p>
            <a:r>
              <a:rPr lang="en-ZA" sz="2200" dirty="0"/>
              <a:t>M</a:t>
            </a:r>
            <a:r>
              <a:rPr lang="en-ZA" sz="2200" dirty="0" smtClean="0"/>
              <a:t>ust </a:t>
            </a:r>
            <a:r>
              <a:rPr lang="en-ZA" sz="2200" dirty="0"/>
              <a:t>be held securely in the basket or it will be ejected with the sugar. </a:t>
            </a:r>
            <a:endParaRPr lang="en-ZA" sz="2200" dirty="0" smtClean="0"/>
          </a:p>
          <a:p>
            <a:r>
              <a:rPr lang="en-ZA" sz="2200" dirty="0"/>
              <a:t>M</a:t>
            </a:r>
            <a:r>
              <a:rPr lang="en-ZA" sz="2200" dirty="0" smtClean="0"/>
              <a:t>ain </a:t>
            </a:r>
            <a:r>
              <a:rPr lang="en-ZA" sz="2200" dirty="0"/>
              <a:t>clamp has to be at the bottom keeping the screen in tension and preventing any upward crumpling. </a:t>
            </a:r>
            <a:endParaRPr lang="en-ZA" sz="2200" dirty="0" smtClean="0"/>
          </a:p>
          <a:p>
            <a:r>
              <a:rPr lang="en-ZA" sz="2200" dirty="0" smtClean="0"/>
              <a:t>A </a:t>
            </a:r>
            <a:r>
              <a:rPr lang="en-ZA" sz="2200" dirty="0"/>
              <a:t>clamping ring can be used at the top of the basket or a number of small clips used instead. </a:t>
            </a:r>
            <a:endParaRPr lang="en-US" sz="2200" dirty="0"/>
          </a:p>
        </p:txBody>
      </p:sp>
    </p:spTree>
    <p:extLst>
      <p:ext uri="{BB962C8B-B14F-4D97-AF65-F5344CB8AC3E}">
        <p14:creationId xmlns:p14="http://schemas.microsoft.com/office/powerpoint/2010/main" val="232274731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noGrp="1"/>
          </p:cNvSpPr>
          <p:nvPr>
            <p:ph type="title"/>
          </p:nvPr>
        </p:nvSpPr>
        <p:spPr>
          <a:prstGeom prst="rect">
            <a:avLst/>
          </a:prstGeom>
          <a:solidFill>
            <a:schemeClr val="bg1">
              <a:lumMod val="85000"/>
            </a:schemeClr>
          </a:solidFill>
          <a:scene3d>
            <a:camera prst="orthographicFront"/>
            <a:lightRig rig="threePt" dir="t"/>
          </a:scene3d>
          <a:sp3d>
            <a:bevelT/>
          </a:sp3d>
        </p:spPr>
        <p:txBody>
          <a:bodyPr>
            <a:noAutofit/>
          </a:bodyPr>
          <a:lstStyle>
            <a:lvl1pPr marL="0" indent="0" algn="r" defTabSz="914400" rtl="0" eaLnBrk="1" latinLnBrk="0" hangingPunct="1">
              <a:spcBef>
                <a:spcPct val="20000"/>
              </a:spcBef>
              <a:buFont typeface="Arial" panose="020B0604020202020204" pitchFamily="34" charset="0"/>
              <a:buNone/>
              <a:defRPr sz="2000" b="1" kern="1200">
                <a:solidFill>
                  <a:schemeClr val="accent2">
                    <a:lumMod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spcBef>
                <a:spcPts val="0"/>
              </a:spcBef>
            </a:pPr>
            <a:r>
              <a:rPr lang="en-US" sz="4400" dirty="0" smtClean="0"/>
              <a:t>Machine Design – Screens (cont.)</a:t>
            </a:r>
            <a:endParaRPr lang="en-US" sz="4400" dirty="0"/>
          </a:p>
        </p:txBody>
      </p:sp>
      <p:sp>
        <p:nvSpPr>
          <p:cNvPr id="9" name="Content Placeholder 2"/>
          <p:cNvSpPr>
            <a:spLocks noGrp="1"/>
          </p:cNvSpPr>
          <p:nvPr>
            <p:ph idx="1"/>
          </p:nvPr>
        </p:nvSpPr>
        <p:spPr>
          <a:xfrm>
            <a:off x="251520" y="1600200"/>
            <a:ext cx="8640960" cy="4997152"/>
          </a:xfrm>
          <a:solidFill>
            <a:schemeClr val="bg1">
              <a:lumMod val="95000"/>
              <a:alpha val="75000"/>
            </a:schemeClr>
          </a:solidFill>
          <a:scene3d>
            <a:camera prst="orthographicFront"/>
            <a:lightRig rig="threePt" dir="t"/>
          </a:scene3d>
          <a:sp3d>
            <a:bevelT/>
          </a:sp3d>
        </p:spPr>
        <p:txBody>
          <a:bodyPr>
            <a:noAutofit/>
          </a:bodyPr>
          <a:lstStyle/>
          <a:p>
            <a:pPr>
              <a:spcBef>
                <a:spcPts val="0"/>
              </a:spcBef>
            </a:pPr>
            <a:r>
              <a:rPr lang="en-ZA" sz="2400" dirty="0"/>
              <a:t>The screen has numerous small precision-formed holes formed by photo-etching. </a:t>
            </a:r>
            <a:endParaRPr lang="en-ZA" sz="2400" dirty="0" smtClean="0"/>
          </a:p>
          <a:p>
            <a:pPr>
              <a:spcBef>
                <a:spcPts val="0"/>
              </a:spcBef>
            </a:pPr>
            <a:r>
              <a:rPr lang="en-ZA" sz="2400" dirty="0" smtClean="0"/>
              <a:t>The </a:t>
            </a:r>
            <a:r>
              <a:rPr lang="en-ZA" sz="2400" dirty="0"/>
              <a:t>holes can be either circular or rectangular</a:t>
            </a:r>
            <a:r>
              <a:rPr lang="en-ZA" sz="2400" dirty="0" smtClean="0"/>
              <a:t>.</a:t>
            </a:r>
          </a:p>
          <a:p>
            <a:pPr>
              <a:spcBef>
                <a:spcPts val="0"/>
              </a:spcBef>
            </a:pPr>
            <a:r>
              <a:rPr lang="en-ZA" sz="2400" dirty="0" smtClean="0"/>
              <a:t>Rectangular </a:t>
            </a:r>
            <a:r>
              <a:rPr lang="en-ZA" sz="2400" dirty="0"/>
              <a:t>holes are favoured in South Africa. </a:t>
            </a:r>
            <a:endParaRPr lang="en-ZA" sz="2400" dirty="0" smtClean="0"/>
          </a:p>
          <a:p>
            <a:pPr>
              <a:spcBef>
                <a:spcPts val="0"/>
              </a:spcBef>
            </a:pPr>
            <a:r>
              <a:rPr lang="en-ZA" sz="2400" dirty="0" smtClean="0"/>
              <a:t>B–</a:t>
            </a:r>
            <a:r>
              <a:rPr lang="en-ZA" sz="2400" dirty="0" err="1" smtClean="0"/>
              <a:t>massecuite</a:t>
            </a:r>
            <a:r>
              <a:rPr lang="en-ZA" sz="2400" dirty="0" smtClean="0"/>
              <a:t> </a:t>
            </a:r>
            <a:r>
              <a:rPr lang="en-ZA" sz="2400" dirty="0"/>
              <a:t>machines have screens with slot width 0.09mm and length between 1.8 and 2.8mm.</a:t>
            </a:r>
            <a:endParaRPr lang="en-US" sz="2400" dirty="0"/>
          </a:p>
          <a:p>
            <a:pPr>
              <a:spcBef>
                <a:spcPts val="0"/>
              </a:spcBef>
            </a:pPr>
            <a:r>
              <a:rPr lang="en-ZA" sz="2400" dirty="0"/>
              <a:t>C </a:t>
            </a:r>
            <a:r>
              <a:rPr lang="en-ZA" sz="2400" dirty="0" err="1"/>
              <a:t>massecuite</a:t>
            </a:r>
            <a:r>
              <a:rPr lang="en-ZA" sz="2400" dirty="0"/>
              <a:t> machines have slots of similar length but are 0, 06 mm wide.</a:t>
            </a:r>
            <a:endParaRPr lang="en-US" sz="2400" dirty="0"/>
          </a:p>
          <a:p>
            <a:pPr>
              <a:spcBef>
                <a:spcPts val="0"/>
              </a:spcBef>
            </a:pPr>
            <a:r>
              <a:rPr lang="en-ZA" sz="2400" dirty="0"/>
              <a:t>The whole size is related to grain size and molasses viscosity. </a:t>
            </a:r>
            <a:endParaRPr lang="en-ZA" sz="2400" dirty="0" smtClean="0"/>
          </a:p>
          <a:p>
            <a:pPr>
              <a:spcBef>
                <a:spcPts val="0"/>
              </a:spcBef>
            </a:pPr>
            <a:r>
              <a:rPr lang="en-ZA" sz="2400" dirty="0" smtClean="0"/>
              <a:t>The </a:t>
            </a:r>
            <a:r>
              <a:rPr lang="en-ZA" sz="2400" dirty="0"/>
              <a:t>slots are tapered to reduce blinding. In some cases the bottom edge of the screen may be kept free of holes or have a reduced number of holes to give extra strength in the clamping region</a:t>
            </a:r>
            <a:r>
              <a:rPr lang="en-ZA" sz="2400" dirty="0" smtClean="0"/>
              <a:t>.</a:t>
            </a:r>
            <a:endParaRPr lang="en-US" sz="2400" dirty="0"/>
          </a:p>
        </p:txBody>
      </p:sp>
    </p:spTree>
    <p:extLst>
      <p:ext uri="{BB962C8B-B14F-4D97-AF65-F5344CB8AC3E}">
        <p14:creationId xmlns:p14="http://schemas.microsoft.com/office/powerpoint/2010/main" val="80770201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noGrp="1"/>
          </p:cNvSpPr>
          <p:nvPr>
            <p:ph type="title"/>
          </p:nvPr>
        </p:nvSpPr>
        <p:spPr>
          <a:prstGeom prst="rect">
            <a:avLst/>
          </a:prstGeom>
          <a:solidFill>
            <a:schemeClr val="bg1">
              <a:lumMod val="85000"/>
            </a:schemeClr>
          </a:solidFill>
          <a:scene3d>
            <a:camera prst="orthographicFront"/>
            <a:lightRig rig="threePt" dir="t"/>
          </a:scene3d>
          <a:sp3d>
            <a:bevelT/>
          </a:sp3d>
        </p:spPr>
        <p:txBody>
          <a:bodyPr>
            <a:noAutofit/>
          </a:bodyPr>
          <a:lstStyle>
            <a:lvl1pPr marL="0" indent="0" algn="r" defTabSz="914400" rtl="0" eaLnBrk="1" latinLnBrk="0" hangingPunct="1">
              <a:spcBef>
                <a:spcPct val="20000"/>
              </a:spcBef>
              <a:buFont typeface="Arial" panose="020B0604020202020204" pitchFamily="34" charset="0"/>
              <a:buNone/>
              <a:defRPr sz="2000" b="1" kern="1200">
                <a:solidFill>
                  <a:schemeClr val="accent2">
                    <a:lumMod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spcBef>
                <a:spcPts val="0"/>
              </a:spcBef>
            </a:pPr>
            <a:r>
              <a:rPr lang="en-US" sz="4400" dirty="0" smtClean="0"/>
              <a:t>Machine Design – Screens (cont.)</a:t>
            </a:r>
            <a:endParaRPr lang="en-US" sz="4400" dirty="0"/>
          </a:p>
        </p:txBody>
      </p:sp>
      <p:sp>
        <p:nvSpPr>
          <p:cNvPr id="9" name="Content Placeholder 2"/>
          <p:cNvSpPr>
            <a:spLocks noGrp="1"/>
          </p:cNvSpPr>
          <p:nvPr>
            <p:ph idx="1"/>
          </p:nvPr>
        </p:nvSpPr>
        <p:spPr>
          <a:xfrm>
            <a:off x="251520" y="1600200"/>
            <a:ext cx="8640960" cy="4997152"/>
          </a:xfrm>
          <a:solidFill>
            <a:schemeClr val="bg1">
              <a:lumMod val="95000"/>
              <a:alpha val="75000"/>
            </a:schemeClr>
          </a:solidFill>
          <a:scene3d>
            <a:camera prst="orthographicFront"/>
            <a:lightRig rig="threePt" dir="t"/>
          </a:scene3d>
          <a:sp3d>
            <a:bevelT/>
          </a:sp3d>
        </p:spPr>
        <p:txBody>
          <a:bodyPr>
            <a:noAutofit/>
          </a:bodyPr>
          <a:lstStyle/>
          <a:p>
            <a:r>
              <a:rPr lang="en-ZA" sz="2600" dirty="0"/>
              <a:t>P</a:t>
            </a:r>
            <a:r>
              <a:rPr lang="en-ZA" sz="2600" dirty="0" smtClean="0"/>
              <a:t>ercentage </a:t>
            </a:r>
            <a:r>
              <a:rPr lang="en-ZA" sz="2600" dirty="0"/>
              <a:t>open area is important for molasses drainage and throughput and is limited by mechanical strength. </a:t>
            </a:r>
            <a:endParaRPr lang="en-ZA" sz="2600" dirty="0" smtClean="0"/>
          </a:p>
          <a:p>
            <a:r>
              <a:rPr lang="en-ZA" sz="2600" dirty="0" smtClean="0"/>
              <a:t>The </a:t>
            </a:r>
            <a:r>
              <a:rPr lang="en-ZA" sz="2600" dirty="0"/>
              <a:t>larger the percentage open area, the greater the capacity of the machine. </a:t>
            </a:r>
            <a:endParaRPr lang="en-ZA" sz="2600" dirty="0" smtClean="0"/>
          </a:p>
          <a:p>
            <a:r>
              <a:rPr lang="en-ZA" sz="2600" dirty="0" smtClean="0"/>
              <a:t>Open </a:t>
            </a:r>
            <a:r>
              <a:rPr lang="en-ZA" sz="2600" dirty="0"/>
              <a:t>areas of B screens will vary from 7 – 15% whilst C screens have open areas that vary between 5 and 10%.</a:t>
            </a:r>
            <a:endParaRPr lang="en-US" sz="2600" dirty="0"/>
          </a:p>
          <a:p>
            <a:r>
              <a:rPr lang="en-ZA" sz="2600" dirty="0"/>
              <a:t>To extend screen life a trap or mesh in the feed system can be used to prevent large objects from reaching the screen. </a:t>
            </a:r>
            <a:endParaRPr lang="en-ZA" sz="2600" dirty="0" smtClean="0"/>
          </a:p>
          <a:p>
            <a:r>
              <a:rPr lang="en-ZA" sz="2600" dirty="0" smtClean="0"/>
              <a:t>The </a:t>
            </a:r>
            <a:r>
              <a:rPr lang="en-ZA" sz="2600" dirty="0"/>
              <a:t>risk of screen damage in a continuous machine is far greater than in a batch machine. </a:t>
            </a:r>
            <a:endParaRPr lang="en-ZA" sz="2600" dirty="0" smtClean="0"/>
          </a:p>
        </p:txBody>
      </p:sp>
    </p:spTree>
    <p:extLst>
      <p:ext uri="{BB962C8B-B14F-4D97-AF65-F5344CB8AC3E}">
        <p14:creationId xmlns:p14="http://schemas.microsoft.com/office/powerpoint/2010/main" val="70676847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noGrp="1"/>
          </p:cNvSpPr>
          <p:nvPr>
            <p:ph type="title"/>
          </p:nvPr>
        </p:nvSpPr>
        <p:spPr>
          <a:prstGeom prst="rect">
            <a:avLst/>
          </a:prstGeom>
          <a:solidFill>
            <a:schemeClr val="bg1">
              <a:lumMod val="85000"/>
            </a:schemeClr>
          </a:solidFill>
          <a:scene3d>
            <a:camera prst="orthographicFront"/>
            <a:lightRig rig="threePt" dir="t"/>
          </a:scene3d>
          <a:sp3d>
            <a:bevelT/>
          </a:sp3d>
        </p:spPr>
        <p:txBody>
          <a:bodyPr>
            <a:noAutofit/>
          </a:bodyPr>
          <a:lstStyle>
            <a:lvl1pPr marL="0" indent="0" algn="r" defTabSz="914400" rtl="0" eaLnBrk="1" latinLnBrk="0" hangingPunct="1">
              <a:spcBef>
                <a:spcPct val="20000"/>
              </a:spcBef>
              <a:buFont typeface="Arial" panose="020B0604020202020204" pitchFamily="34" charset="0"/>
              <a:buNone/>
              <a:defRPr sz="2000" b="1" kern="1200">
                <a:solidFill>
                  <a:schemeClr val="accent2">
                    <a:lumMod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spcBef>
                <a:spcPts val="0"/>
              </a:spcBef>
            </a:pPr>
            <a:r>
              <a:rPr lang="en-US" sz="4400" dirty="0" smtClean="0"/>
              <a:t>Machine Design – Screens (cont.)</a:t>
            </a:r>
            <a:endParaRPr lang="en-US" sz="4400" dirty="0"/>
          </a:p>
        </p:txBody>
      </p:sp>
      <p:sp>
        <p:nvSpPr>
          <p:cNvPr id="9" name="Content Placeholder 2"/>
          <p:cNvSpPr>
            <a:spLocks noGrp="1"/>
          </p:cNvSpPr>
          <p:nvPr>
            <p:ph idx="1"/>
          </p:nvPr>
        </p:nvSpPr>
        <p:spPr>
          <a:xfrm>
            <a:off x="251520" y="1600200"/>
            <a:ext cx="8640960" cy="4997152"/>
          </a:xfrm>
          <a:solidFill>
            <a:schemeClr val="bg1">
              <a:lumMod val="95000"/>
              <a:alpha val="75000"/>
            </a:schemeClr>
          </a:solidFill>
          <a:scene3d>
            <a:camera prst="orthographicFront"/>
            <a:lightRig rig="threePt" dir="t"/>
          </a:scene3d>
          <a:sp3d>
            <a:bevelT/>
          </a:sp3d>
        </p:spPr>
        <p:txBody>
          <a:bodyPr>
            <a:noAutofit/>
          </a:bodyPr>
          <a:lstStyle/>
          <a:p>
            <a:r>
              <a:rPr lang="en-ZA" sz="2600" dirty="0" smtClean="0"/>
              <a:t>Must be </a:t>
            </a:r>
            <a:r>
              <a:rPr lang="en-ZA" sz="2600" dirty="0"/>
              <a:t>made from material that will resist possible chemical corrosion and also electrolytic action between the dissimilar metals of basket and screen.</a:t>
            </a:r>
            <a:endParaRPr lang="en-US" sz="2600" dirty="0"/>
          </a:p>
          <a:p>
            <a:r>
              <a:rPr lang="en-ZA" sz="2600" dirty="0"/>
              <a:t>Screen material is a nickel alloy base with a hard chrome layer on top or a stainless steel screen with laser cut slots. </a:t>
            </a:r>
            <a:endParaRPr lang="en-ZA" sz="2600" dirty="0" smtClean="0"/>
          </a:p>
          <a:p>
            <a:r>
              <a:rPr lang="en-ZA" sz="2600" dirty="0" smtClean="0"/>
              <a:t>Sugar </a:t>
            </a:r>
            <a:r>
              <a:rPr lang="en-ZA" sz="2600" dirty="0"/>
              <a:t>screens for continuous centrifuges are usually in four or five triangular segments which overlap one another and are mechanically clamped into the basket at the bottom. </a:t>
            </a:r>
            <a:endParaRPr lang="en-ZA" sz="2600" dirty="0" smtClean="0"/>
          </a:p>
          <a:p>
            <a:r>
              <a:rPr lang="en-ZA" sz="2600" dirty="0" smtClean="0"/>
              <a:t>The </a:t>
            </a:r>
            <a:r>
              <a:rPr lang="en-ZA" sz="2600" dirty="0"/>
              <a:t>working sugar screen is supported by one or two backing screens.</a:t>
            </a:r>
            <a:endParaRPr lang="en-US" sz="2600" dirty="0"/>
          </a:p>
        </p:txBody>
      </p:sp>
    </p:spTree>
    <p:extLst>
      <p:ext uri="{BB962C8B-B14F-4D97-AF65-F5344CB8AC3E}">
        <p14:creationId xmlns:p14="http://schemas.microsoft.com/office/powerpoint/2010/main" val="374303439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noGrp="1"/>
          </p:cNvSpPr>
          <p:nvPr>
            <p:ph type="title"/>
          </p:nvPr>
        </p:nvSpPr>
        <p:spPr>
          <a:prstGeom prst="rect">
            <a:avLst/>
          </a:prstGeom>
          <a:solidFill>
            <a:schemeClr val="bg1">
              <a:lumMod val="85000"/>
            </a:schemeClr>
          </a:solidFill>
          <a:scene3d>
            <a:camera prst="orthographicFront"/>
            <a:lightRig rig="threePt" dir="t"/>
          </a:scene3d>
          <a:sp3d>
            <a:bevelT/>
          </a:sp3d>
        </p:spPr>
        <p:txBody>
          <a:bodyPr>
            <a:noAutofit/>
          </a:bodyPr>
          <a:lstStyle>
            <a:lvl1pPr marL="0" indent="0" algn="r" defTabSz="914400" rtl="0" eaLnBrk="1" latinLnBrk="0" hangingPunct="1">
              <a:spcBef>
                <a:spcPct val="20000"/>
              </a:spcBef>
              <a:buFont typeface="Arial" panose="020B0604020202020204" pitchFamily="34" charset="0"/>
              <a:buNone/>
              <a:defRPr sz="2000" b="1" kern="1200">
                <a:solidFill>
                  <a:schemeClr val="accent2">
                    <a:lumMod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spcBef>
                <a:spcPts val="0"/>
              </a:spcBef>
            </a:pPr>
            <a:r>
              <a:rPr lang="en-US" sz="4400" dirty="0" smtClean="0"/>
              <a:t>Machine Design – Feed System</a:t>
            </a:r>
            <a:endParaRPr lang="en-US" sz="4400" dirty="0"/>
          </a:p>
        </p:txBody>
      </p:sp>
      <p:sp>
        <p:nvSpPr>
          <p:cNvPr id="9" name="Content Placeholder 2"/>
          <p:cNvSpPr>
            <a:spLocks noGrp="1"/>
          </p:cNvSpPr>
          <p:nvPr>
            <p:ph idx="1"/>
          </p:nvPr>
        </p:nvSpPr>
        <p:spPr>
          <a:xfrm>
            <a:off x="251520" y="1600200"/>
            <a:ext cx="8640960" cy="4997152"/>
          </a:xfrm>
          <a:solidFill>
            <a:schemeClr val="bg1">
              <a:lumMod val="95000"/>
              <a:alpha val="75000"/>
            </a:schemeClr>
          </a:solidFill>
          <a:scene3d>
            <a:camera prst="orthographicFront"/>
            <a:lightRig rig="threePt" dir="t"/>
          </a:scene3d>
          <a:sp3d>
            <a:bevelT/>
          </a:sp3d>
        </p:spPr>
        <p:txBody>
          <a:bodyPr>
            <a:noAutofit/>
          </a:bodyPr>
          <a:lstStyle/>
          <a:p>
            <a:pPr>
              <a:spcBef>
                <a:spcPts val="0"/>
              </a:spcBef>
            </a:pPr>
            <a:r>
              <a:rPr lang="en-ZA" sz="2200" dirty="0"/>
              <a:t>The feed can be introduced either centrally or off-centre depending on the type of accelerating cup used. </a:t>
            </a:r>
            <a:endParaRPr lang="en-ZA" sz="2200" dirty="0" smtClean="0"/>
          </a:p>
          <a:p>
            <a:pPr>
              <a:spcBef>
                <a:spcPts val="0"/>
              </a:spcBef>
            </a:pPr>
            <a:r>
              <a:rPr lang="en-ZA" sz="2200" dirty="0" smtClean="0"/>
              <a:t>Centre </a:t>
            </a:r>
            <a:r>
              <a:rPr lang="en-ZA" sz="2200" dirty="0"/>
              <a:t>feed, being symmetrical gives a more uniform </a:t>
            </a:r>
            <a:r>
              <a:rPr lang="en-ZA" sz="2200" dirty="0" err="1"/>
              <a:t>massecuite</a:t>
            </a:r>
            <a:r>
              <a:rPr lang="en-ZA" sz="2200" dirty="0"/>
              <a:t> distribution and minimises vibration. </a:t>
            </a:r>
            <a:endParaRPr lang="en-ZA" sz="2200" dirty="0" smtClean="0"/>
          </a:p>
          <a:p>
            <a:pPr>
              <a:spcBef>
                <a:spcPts val="0"/>
              </a:spcBef>
            </a:pPr>
            <a:r>
              <a:rPr lang="en-ZA" sz="2200" dirty="0" smtClean="0"/>
              <a:t>The </a:t>
            </a:r>
            <a:r>
              <a:rPr lang="en-ZA" sz="2200" dirty="0"/>
              <a:t>feed valve is usually an iris valve which gives sensitive control and always feeds the </a:t>
            </a:r>
            <a:r>
              <a:rPr lang="en-ZA" sz="2200" dirty="0" err="1"/>
              <a:t>massecuite</a:t>
            </a:r>
            <a:r>
              <a:rPr lang="en-ZA" sz="2200" dirty="0"/>
              <a:t> on the valve centre line, which helps to ensure a uniform flow and action of the accelerating cup.</a:t>
            </a:r>
            <a:endParaRPr lang="en-US" sz="2200" dirty="0"/>
          </a:p>
          <a:p>
            <a:pPr>
              <a:spcBef>
                <a:spcPts val="0"/>
              </a:spcBef>
            </a:pPr>
            <a:r>
              <a:rPr lang="en-ZA" sz="2200" dirty="0"/>
              <a:t>The application of water and steam wash varies according to the manufacturer. </a:t>
            </a:r>
            <a:endParaRPr lang="en-ZA" sz="2200" dirty="0" smtClean="0"/>
          </a:p>
          <a:p>
            <a:pPr>
              <a:spcBef>
                <a:spcPts val="0"/>
              </a:spcBef>
            </a:pPr>
            <a:r>
              <a:rPr lang="en-ZA" sz="2200" dirty="0" smtClean="0"/>
              <a:t>The </a:t>
            </a:r>
            <a:r>
              <a:rPr lang="en-ZA" sz="2200" dirty="0"/>
              <a:t>wash water pipe usually runs down the slope length of the basket and either has a number of small holes facing the screen or spray nozzles may be used to cover a wider area. </a:t>
            </a:r>
            <a:endParaRPr lang="en-ZA" sz="2200" dirty="0" smtClean="0"/>
          </a:p>
          <a:p>
            <a:pPr>
              <a:spcBef>
                <a:spcPts val="0"/>
              </a:spcBef>
            </a:pPr>
            <a:r>
              <a:rPr lang="en-ZA" sz="2200" dirty="0" smtClean="0"/>
              <a:t>The </a:t>
            </a:r>
            <a:r>
              <a:rPr lang="en-ZA" sz="2200" dirty="0"/>
              <a:t>application of water is controlled via a valve and flow-meter which gives an indication of flow rate.</a:t>
            </a:r>
            <a:endParaRPr lang="en-US" sz="2200" dirty="0"/>
          </a:p>
        </p:txBody>
      </p:sp>
    </p:spTree>
    <p:extLst>
      <p:ext uri="{BB962C8B-B14F-4D97-AF65-F5344CB8AC3E}">
        <p14:creationId xmlns:p14="http://schemas.microsoft.com/office/powerpoint/2010/main" val="211977127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noGrp="1"/>
          </p:cNvSpPr>
          <p:nvPr>
            <p:ph type="title"/>
          </p:nvPr>
        </p:nvSpPr>
        <p:spPr>
          <a:prstGeom prst="rect">
            <a:avLst/>
          </a:prstGeom>
          <a:solidFill>
            <a:schemeClr val="bg1">
              <a:lumMod val="85000"/>
            </a:schemeClr>
          </a:solidFill>
          <a:scene3d>
            <a:camera prst="orthographicFront"/>
            <a:lightRig rig="threePt" dir="t"/>
          </a:scene3d>
          <a:sp3d>
            <a:bevelT/>
          </a:sp3d>
        </p:spPr>
        <p:txBody>
          <a:bodyPr>
            <a:noAutofit/>
          </a:bodyPr>
          <a:lstStyle>
            <a:lvl1pPr marL="0" indent="0" algn="r" defTabSz="914400" rtl="0" eaLnBrk="1" latinLnBrk="0" hangingPunct="1">
              <a:spcBef>
                <a:spcPct val="20000"/>
              </a:spcBef>
              <a:buFont typeface="Arial" panose="020B0604020202020204" pitchFamily="34" charset="0"/>
              <a:buNone/>
              <a:defRPr sz="2000" b="1" kern="1200">
                <a:solidFill>
                  <a:schemeClr val="accent2">
                    <a:lumMod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spcBef>
                <a:spcPts val="0"/>
              </a:spcBef>
            </a:pPr>
            <a:r>
              <a:rPr lang="en-US" sz="4000" dirty="0" smtClean="0"/>
              <a:t>Machine Design – Feed System (cont.)</a:t>
            </a:r>
            <a:endParaRPr lang="en-US" sz="4000" dirty="0"/>
          </a:p>
        </p:txBody>
      </p:sp>
      <p:sp>
        <p:nvSpPr>
          <p:cNvPr id="9" name="Content Placeholder 2"/>
          <p:cNvSpPr>
            <a:spLocks noGrp="1"/>
          </p:cNvSpPr>
          <p:nvPr>
            <p:ph idx="1"/>
          </p:nvPr>
        </p:nvSpPr>
        <p:spPr>
          <a:xfrm>
            <a:off x="251520" y="1600200"/>
            <a:ext cx="8640960" cy="4997152"/>
          </a:xfrm>
          <a:solidFill>
            <a:schemeClr val="bg1">
              <a:lumMod val="95000"/>
              <a:alpha val="75000"/>
            </a:schemeClr>
          </a:solidFill>
          <a:scene3d>
            <a:camera prst="orthographicFront"/>
            <a:lightRig rig="threePt" dir="t"/>
          </a:scene3d>
          <a:sp3d>
            <a:bevelT/>
          </a:sp3d>
        </p:spPr>
        <p:txBody>
          <a:bodyPr>
            <a:noAutofit/>
          </a:bodyPr>
          <a:lstStyle/>
          <a:p>
            <a:r>
              <a:rPr lang="en-ZA" sz="2400" dirty="0"/>
              <a:t>The </a:t>
            </a:r>
            <a:r>
              <a:rPr lang="en-ZA" sz="2400" dirty="0" err="1"/>
              <a:t>massecuite</a:t>
            </a:r>
            <a:r>
              <a:rPr lang="en-ZA" sz="2400" dirty="0"/>
              <a:t> leaves the feed spout some 400 – 500 mm above the steam/water mixer, narrowing as it falls to strike the distributor cap. </a:t>
            </a:r>
            <a:endParaRPr lang="en-ZA" sz="2400" dirty="0" smtClean="0"/>
          </a:p>
          <a:p>
            <a:r>
              <a:rPr lang="en-ZA" sz="2400" dirty="0" smtClean="0"/>
              <a:t>In </a:t>
            </a:r>
            <a:r>
              <a:rPr lang="en-ZA" sz="2400" dirty="0"/>
              <a:t>passing through the mixer, the water addition reduces the viscosity whilst the steam addition in raising the temperature assists in doing the same.</a:t>
            </a:r>
            <a:endParaRPr lang="en-US" sz="2400" dirty="0"/>
          </a:p>
          <a:p>
            <a:r>
              <a:rPr lang="en-ZA" sz="2400" dirty="0"/>
              <a:t>The mixer usually consists of a ring of pipe + 100mm diameter fabricated from 12 – 15 mm before tubing at the top, with 1.5 to 2.00 mm holes drilled at regular intervals to spray water onto the “rope” of </a:t>
            </a:r>
            <a:r>
              <a:rPr lang="en-ZA" sz="2400" dirty="0" err="1"/>
              <a:t>massecuite</a:t>
            </a:r>
            <a:r>
              <a:rPr lang="en-ZA" sz="2400" dirty="0"/>
              <a:t>.</a:t>
            </a:r>
            <a:endParaRPr lang="en-US" sz="2400" dirty="0"/>
          </a:p>
          <a:p>
            <a:r>
              <a:rPr lang="en-ZA" sz="2400" dirty="0"/>
              <a:t>Steam addition is done through a double walled pipe drilled on the inner circumference and length and either open or sealed at the lower end</a:t>
            </a:r>
            <a:r>
              <a:rPr lang="en-ZA" sz="2400" dirty="0" smtClean="0"/>
              <a:t>.</a:t>
            </a:r>
            <a:endParaRPr lang="en-US" sz="2200" dirty="0"/>
          </a:p>
        </p:txBody>
      </p:sp>
    </p:spTree>
    <p:extLst>
      <p:ext uri="{BB962C8B-B14F-4D97-AF65-F5344CB8AC3E}">
        <p14:creationId xmlns:p14="http://schemas.microsoft.com/office/powerpoint/2010/main" val="213448464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noGrp="1"/>
          </p:cNvSpPr>
          <p:nvPr>
            <p:ph type="title"/>
          </p:nvPr>
        </p:nvSpPr>
        <p:spPr>
          <a:prstGeom prst="rect">
            <a:avLst/>
          </a:prstGeom>
          <a:solidFill>
            <a:schemeClr val="bg1">
              <a:lumMod val="85000"/>
            </a:schemeClr>
          </a:solidFill>
          <a:scene3d>
            <a:camera prst="orthographicFront"/>
            <a:lightRig rig="threePt" dir="t"/>
          </a:scene3d>
          <a:sp3d>
            <a:bevelT/>
          </a:sp3d>
        </p:spPr>
        <p:txBody>
          <a:bodyPr>
            <a:noAutofit/>
          </a:bodyPr>
          <a:lstStyle>
            <a:lvl1pPr marL="0" indent="0" algn="r" defTabSz="914400" rtl="0" eaLnBrk="1" latinLnBrk="0" hangingPunct="1">
              <a:spcBef>
                <a:spcPct val="20000"/>
              </a:spcBef>
              <a:buFont typeface="Arial" panose="020B0604020202020204" pitchFamily="34" charset="0"/>
              <a:buNone/>
              <a:defRPr sz="2000" b="1" kern="1200">
                <a:solidFill>
                  <a:schemeClr val="accent2">
                    <a:lumMod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spcBef>
                <a:spcPts val="0"/>
              </a:spcBef>
            </a:pPr>
            <a:r>
              <a:rPr lang="en-US" sz="4000" dirty="0" smtClean="0"/>
              <a:t>Machine Design </a:t>
            </a:r>
            <a:r>
              <a:rPr lang="en-US" sz="4000" dirty="0"/>
              <a:t>– Feed System (cont.)</a:t>
            </a:r>
            <a:endParaRPr lang="en-US" sz="4000" dirty="0"/>
          </a:p>
        </p:txBody>
      </p:sp>
      <p:sp>
        <p:nvSpPr>
          <p:cNvPr id="9" name="Content Placeholder 2"/>
          <p:cNvSpPr>
            <a:spLocks noGrp="1"/>
          </p:cNvSpPr>
          <p:nvPr>
            <p:ph idx="1"/>
          </p:nvPr>
        </p:nvSpPr>
        <p:spPr>
          <a:xfrm>
            <a:off x="251520" y="1600200"/>
            <a:ext cx="5184576" cy="4997152"/>
          </a:xfrm>
          <a:solidFill>
            <a:schemeClr val="bg1">
              <a:lumMod val="95000"/>
              <a:alpha val="75000"/>
            </a:schemeClr>
          </a:solidFill>
          <a:scene3d>
            <a:camera prst="orthographicFront"/>
            <a:lightRig rig="threePt" dir="t"/>
          </a:scene3d>
          <a:sp3d>
            <a:bevelT/>
          </a:sp3d>
        </p:spPr>
        <p:txBody>
          <a:bodyPr>
            <a:noAutofit/>
          </a:bodyPr>
          <a:lstStyle/>
          <a:p>
            <a:r>
              <a:rPr lang="en-ZA" sz="2000" dirty="0" smtClean="0"/>
              <a:t>Water </a:t>
            </a:r>
            <a:r>
              <a:rPr lang="en-ZA" sz="2000" dirty="0"/>
              <a:t>can also be added with a ‘lubrication rod’ which is a short length of pipe fitted vertically into the </a:t>
            </a:r>
            <a:r>
              <a:rPr lang="en-ZA" sz="2000" dirty="0" err="1"/>
              <a:t>massecuite</a:t>
            </a:r>
            <a:r>
              <a:rPr lang="en-ZA" sz="2000" dirty="0"/>
              <a:t> stream through the iris valve. </a:t>
            </a:r>
            <a:endParaRPr lang="en-ZA" sz="2000" dirty="0" smtClean="0"/>
          </a:p>
          <a:p>
            <a:r>
              <a:rPr lang="en-ZA" sz="2000" dirty="0" smtClean="0"/>
              <a:t>The </a:t>
            </a:r>
            <a:r>
              <a:rPr lang="en-ZA" sz="2000" dirty="0"/>
              <a:t>pipe is perforated and it is claimed that the water mixes readily with the </a:t>
            </a:r>
            <a:r>
              <a:rPr lang="en-ZA" sz="2000" dirty="0" err="1"/>
              <a:t>massecuite</a:t>
            </a:r>
            <a:r>
              <a:rPr lang="en-ZA" sz="2000" dirty="0"/>
              <a:t>, reducing the viscosity.</a:t>
            </a:r>
            <a:endParaRPr lang="en-US" sz="2000" dirty="0"/>
          </a:p>
          <a:p>
            <a:r>
              <a:rPr lang="en-ZA" sz="2000" dirty="0"/>
              <a:t>Low pressure steam can also be blown into the basket to maintain a warm humid condition which improves the movement of sugar across the upper part of the screen and reduces molasses viscosity. </a:t>
            </a:r>
            <a:endParaRPr lang="en-ZA" sz="2000" dirty="0" smtClean="0"/>
          </a:p>
          <a:p>
            <a:r>
              <a:rPr lang="en-ZA" sz="2000" dirty="0" smtClean="0"/>
              <a:t>A </a:t>
            </a:r>
            <a:r>
              <a:rPr lang="en-ZA" sz="2000" dirty="0"/>
              <a:t>steam jacket on the feed pipe can also be used to warm up the </a:t>
            </a:r>
            <a:r>
              <a:rPr lang="en-ZA" sz="2000" dirty="0" err="1"/>
              <a:t>massecuite</a:t>
            </a:r>
            <a:r>
              <a:rPr lang="en-ZA" sz="2000" dirty="0"/>
              <a:t> and reduce velocity before acceleration.</a:t>
            </a:r>
            <a:endParaRPr lang="en-US" sz="2000"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96618" y="2564904"/>
            <a:ext cx="3301047" cy="2592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9083315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noGrp="1"/>
          </p:cNvSpPr>
          <p:nvPr>
            <p:ph type="title"/>
          </p:nvPr>
        </p:nvSpPr>
        <p:spPr>
          <a:prstGeom prst="rect">
            <a:avLst/>
          </a:prstGeom>
          <a:solidFill>
            <a:schemeClr val="bg1">
              <a:lumMod val="85000"/>
            </a:schemeClr>
          </a:solidFill>
          <a:scene3d>
            <a:camera prst="orthographicFront"/>
            <a:lightRig rig="threePt" dir="t"/>
          </a:scene3d>
          <a:sp3d>
            <a:bevelT/>
          </a:sp3d>
        </p:spPr>
        <p:txBody>
          <a:bodyPr>
            <a:noAutofit/>
          </a:bodyPr>
          <a:lstStyle>
            <a:lvl1pPr marL="0" indent="0" algn="r" defTabSz="914400" rtl="0" eaLnBrk="1" latinLnBrk="0" hangingPunct="1">
              <a:spcBef>
                <a:spcPct val="20000"/>
              </a:spcBef>
              <a:buFont typeface="Arial" panose="020B0604020202020204" pitchFamily="34" charset="0"/>
              <a:buNone/>
              <a:defRPr sz="2000" b="1" kern="1200">
                <a:solidFill>
                  <a:schemeClr val="accent2">
                    <a:lumMod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spcBef>
                <a:spcPts val="0"/>
              </a:spcBef>
            </a:pPr>
            <a:r>
              <a:rPr lang="en-US" sz="4000" dirty="0" smtClean="0"/>
              <a:t>Machine Design </a:t>
            </a:r>
            <a:r>
              <a:rPr lang="en-US" sz="4000" dirty="0"/>
              <a:t>– Feed System (cont.)</a:t>
            </a:r>
            <a:endParaRPr lang="en-US" sz="4000" dirty="0"/>
          </a:p>
        </p:txBody>
      </p:sp>
      <p:pic>
        <p:nvPicPr>
          <p:cNvPr id="5" name="Picture 4" descr="pag 59 module 708100220170824152543_001"/>
          <p:cNvPicPr/>
          <p:nvPr/>
        </p:nvPicPr>
        <p:blipFill>
          <a:blip r:embed="rId2" cstate="print">
            <a:extLst>
              <a:ext uri="{28A0092B-C50C-407E-A947-70E740481C1C}">
                <a14:useLocalDpi xmlns:a14="http://schemas.microsoft.com/office/drawing/2010/main" val="0"/>
              </a:ext>
            </a:extLst>
          </a:blip>
          <a:srcRect l="12656" t="6171" r="42082" b="21159"/>
          <a:stretch>
            <a:fillRect/>
          </a:stretch>
        </p:blipFill>
        <p:spPr bwMode="auto">
          <a:xfrm>
            <a:off x="1835696" y="1556792"/>
            <a:ext cx="4608512" cy="5112568"/>
          </a:xfrm>
          <a:prstGeom prst="rect">
            <a:avLst/>
          </a:prstGeom>
          <a:noFill/>
          <a:ln>
            <a:noFill/>
          </a:ln>
        </p:spPr>
      </p:pic>
    </p:spTree>
    <p:extLst>
      <p:ext uri="{BB962C8B-B14F-4D97-AF65-F5344CB8AC3E}">
        <p14:creationId xmlns:p14="http://schemas.microsoft.com/office/powerpoint/2010/main" val="2643064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noGrp="1"/>
          </p:cNvSpPr>
          <p:nvPr>
            <p:ph type="title"/>
          </p:nvPr>
        </p:nvSpPr>
        <p:spPr>
          <a:prstGeom prst="rect">
            <a:avLst/>
          </a:prstGeom>
          <a:solidFill>
            <a:schemeClr val="bg1">
              <a:lumMod val="85000"/>
            </a:schemeClr>
          </a:solidFill>
          <a:scene3d>
            <a:camera prst="orthographicFront"/>
            <a:lightRig rig="threePt" dir="t"/>
          </a:scene3d>
          <a:sp3d>
            <a:bevelT/>
          </a:sp3d>
        </p:spPr>
        <p:txBody>
          <a:bodyPr>
            <a:noAutofit/>
          </a:bodyPr>
          <a:lstStyle>
            <a:lvl1pPr marL="0" indent="0" algn="r" defTabSz="914400" rtl="0" eaLnBrk="1" latinLnBrk="0" hangingPunct="1">
              <a:spcBef>
                <a:spcPct val="20000"/>
              </a:spcBef>
              <a:buFont typeface="Arial" panose="020B0604020202020204" pitchFamily="34" charset="0"/>
              <a:buNone/>
              <a:defRPr sz="2000" b="1" kern="1200">
                <a:solidFill>
                  <a:schemeClr val="accent2">
                    <a:lumMod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US" sz="3600" dirty="0"/>
              <a:t>Machine Design – </a:t>
            </a:r>
            <a:r>
              <a:rPr lang="en-US" sz="3600" dirty="0" smtClean="0"/>
              <a:t>Sugar Collecting Monitoring Casing</a:t>
            </a:r>
            <a:endParaRPr lang="en-ZA" sz="3400" dirty="0"/>
          </a:p>
        </p:txBody>
      </p:sp>
      <p:sp>
        <p:nvSpPr>
          <p:cNvPr id="9" name="Content Placeholder 2"/>
          <p:cNvSpPr>
            <a:spLocks noGrp="1"/>
          </p:cNvSpPr>
          <p:nvPr>
            <p:ph idx="1"/>
          </p:nvPr>
        </p:nvSpPr>
        <p:spPr>
          <a:xfrm>
            <a:off x="251520" y="1600200"/>
            <a:ext cx="8568952" cy="4997152"/>
          </a:xfrm>
          <a:solidFill>
            <a:schemeClr val="bg1">
              <a:lumMod val="95000"/>
              <a:alpha val="75000"/>
            </a:schemeClr>
          </a:solidFill>
          <a:scene3d>
            <a:camera prst="orthographicFront"/>
            <a:lightRig rig="threePt" dir="t"/>
          </a:scene3d>
          <a:sp3d>
            <a:bevelT/>
          </a:sp3d>
        </p:spPr>
        <p:txBody>
          <a:bodyPr>
            <a:noAutofit/>
          </a:bodyPr>
          <a:lstStyle/>
          <a:p>
            <a:r>
              <a:rPr lang="en-ZA" sz="2400" dirty="0"/>
              <a:t>This monitor casing will contain the sugar as it is spun tangentially over the rim of the basket and decelerate it so that it will fall under gravity to the bottom of the casing. </a:t>
            </a:r>
            <a:endParaRPr lang="en-ZA" sz="2400" dirty="0" smtClean="0"/>
          </a:p>
          <a:p>
            <a:r>
              <a:rPr lang="en-ZA" sz="2400" dirty="0" smtClean="0"/>
              <a:t>The </a:t>
            </a:r>
            <a:r>
              <a:rPr lang="en-ZA" sz="2400" dirty="0"/>
              <a:t>bottom of the casing must be attached to a chute to discharge the sugar to a conveyor or </a:t>
            </a:r>
            <a:r>
              <a:rPr lang="en-ZA" sz="2400" dirty="0" err="1"/>
              <a:t>melter</a:t>
            </a:r>
            <a:r>
              <a:rPr lang="en-ZA" sz="2400" dirty="0"/>
              <a:t>.</a:t>
            </a:r>
            <a:endParaRPr lang="en-US" sz="2400" dirty="0"/>
          </a:p>
          <a:p>
            <a:r>
              <a:rPr lang="en-ZA" sz="2400" dirty="0"/>
              <a:t>The design of the casing must take into account the abrasive effect of the high velocity crystals impinging upon a narrow band of metal and also the corrosion caused by hot, humid acid conditions. </a:t>
            </a:r>
            <a:endParaRPr lang="en-ZA" sz="2400" dirty="0" smtClean="0"/>
          </a:p>
          <a:p>
            <a:r>
              <a:rPr lang="en-ZA" sz="2400" dirty="0" smtClean="0"/>
              <a:t>The </a:t>
            </a:r>
            <a:r>
              <a:rPr lang="en-ZA" sz="2400" dirty="0"/>
              <a:t>casing should also be fitted with some sort of sugar sampling device.</a:t>
            </a:r>
            <a:endParaRPr lang="en-US" sz="2400" dirty="0"/>
          </a:p>
        </p:txBody>
      </p:sp>
    </p:spTree>
    <p:extLst>
      <p:ext uri="{BB962C8B-B14F-4D97-AF65-F5344CB8AC3E}">
        <p14:creationId xmlns:p14="http://schemas.microsoft.com/office/powerpoint/2010/main" val="212513574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noGrp="1"/>
          </p:cNvSpPr>
          <p:nvPr>
            <p:ph type="title"/>
          </p:nvPr>
        </p:nvSpPr>
        <p:spPr>
          <a:prstGeom prst="rect">
            <a:avLst/>
          </a:prstGeom>
          <a:solidFill>
            <a:schemeClr val="bg1">
              <a:lumMod val="85000"/>
            </a:schemeClr>
          </a:solidFill>
          <a:scene3d>
            <a:camera prst="orthographicFront"/>
            <a:lightRig rig="threePt" dir="t"/>
          </a:scene3d>
          <a:sp3d>
            <a:bevelT/>
          </a:sp3d>
        </p:spPr>
        <p:txBody>
          <a:bodyPr>
            <a:noAutofit/>
          </a:bodyPr>
          <a:lstStyle>
            <a:lvl1pPr marL="0" indent="0" algn="r" defTabSz="914400" rtl="0" eaLnBrk="1" latinLnBrk="0" hangingPunct="1">
              <a:spcBef>
                <a:spcPct val="20000"/>
              </a:spcBef>
              <a:buFont typeface="Arial" panose="020B0604020202020204" pitchFamily="34" charset="0"/>
              <a:buNone/>
              <a:defRPr sz="2000" b="1" kern="1200">
                <a:solidFill>
                  <a:schemeClr val="accent2">
                    <a:lumMod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US" sz="3600" dirty="0"/>
              <a:t>Machine Design – </a:t>
            </a:r>
            <a:r>
              <a:rPr lang="en-US" sz="3600" dirty="0" smtClean="0"/>
              <a:t>Molasses Collecting Monitor Casing</a:t>
            </a:r>
            <a:endParaRPr lang="en-ZA" sz="3400" dirty="0"/>
          </a:p>
        </p:txBody>
      </p:sp>
      <p:sp>
        <p:nvSpPr>
          <p:cNvPr id="9" name="Content Placeholder 2"/>
          <p:cNvSpPr>
            <a:spLocks noGrp="1"/>
          </p:cNvSpPr>
          <p:nvPr>
            <p:ph idx="1"/>
          </p:nvPr>
        </p:nvSpPr>
        <p:spPr>
          <a:xfrm>
            <a:off x="251520" y="1600200"/>
            <a:ext cx="8568952" cy="4997152"/>
          </a:xfrm>
          <a:solidFill>
            <a:schemeClr val="bg1">
              <a:lumMod val="95000"/>
              <a:alpha val="75000"/>
            </a:schemeClr>
          </a:solidFill>
          <a:scene3d>
            <a:camera prst="orthographicFront"/>
            <a:lightRig rig="threePt" dir="t"/>
          </a:scene3d>
          <a:sp3d>
            <a:bevelT/>
          </a:sp3d>
        </p:spPr>
        <p:txBody>
          <a:bodyPr>
            <a:noAutofit/>
          </a:bodyPr>
          <a:lstStyle/>
          <a:p>
            <a:r>
              <a:rPr lang="en-ZA" sz="2800" dirty="0"/>
              <a:t>The molasses casing is an annular ring around the basket inside the sugar casing. </a:t>
            </a:r>
            <a:endParaRPr lang="en-ZA" sz="2800" dirty="0" smtClean="0"/>
          </a:p>
          <a:p>
            <a:r>
              <a:rPr lang="en-ZA" sz="2800" dirty="0" smtClean="0"/>
              <a:t>The </a:t>
            </a:r>
            <a:r>
              <a:rPr lang="en-ZA" sz="2800" dirty="0"/>
              <a:t>cured molasses is flung from the basket into this space. </a:t>
            </a:r>
            <a:endParaRPr lang="en-ZA" sz="2800" dirty="0" smtClean="0"/>
          </a:p>
          <a:p>
            <a:r>
              <a:rPr lang="en-ZA" sz="2800" dirty="0" smtClean="0"/>
              <a:t>Again </a:t>
            </a:r>
            <a:r>
              <a:rPr lang="en-ZA" sz="2800" dirty="0"/>
              <a:t>due to conditions, corrosion is a problem.</a:t>
            </a:r>
            <a:endParaRPr lang="en-US" sz="2800" dirty="0"/>
          </a:p>
          <a:p>
            <a:r>
              <a:rPr lang="en-ZA" sz="2800" dirty="0"/>
              <a:t>These should be some sort of labyrinth seal at the top to prevent molasses entering the sugar casing. </a:t>
            </a:r>
            <a:endParaRPr lang="en-ZA" sz="2800" dirty="0" smtClean="0"/>
          </a:p>
          <a:p>
            <a:r>
              <a:rPr lang="en-ZA" sz="2800" dirty="0" smtClean="0"/>
              <a:t>The </a:t>
            </a:r>
            <a:r>
              <a:rPr lang="en-ZA" sz="2800" dirty="0"/>
              <a:t>bottom of the casing will have an outlet for molasses drainage with some sort of liquid seal to prevent ‘</a:t>
            </a:r>
            <a:r>
              <a:rPr lang="en-ZA" sz="2800" dirty="0" err="1"/>
              <a:t>windage</a:t>
            </a:r>
            <a:r>
              <a:rPr lang="en-ZA" sz="2800" dirty="0"/>
              <a:t>’ problems.</a:t>
            </a:r>
            <a:endParaRPr lang="en-US" sz="2800" dirty="0"/>
          </a:p>
        </p:txBody>
      </p:sp>
    </p:spTree>
    <p:extLst>
      <p:ext uri="{BB962C8B-B14F-4D97-AF65-F5344CB8AC3E}">
        <p14:creationId xmlns:p14="http://schemas.microsoft.com/office/powerpoint/2010/main" val="253159886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noGrp="1"/>
          </p:cNvSpPr>
          <p:nvPr>
            <p:ph type="title"/>
          </p:nvPr>
        </p:nvSpPr>
        <p:spPr>
          <a:prstGeom prst="rect">
            <a:avLst/>
          </a:prstGeom>
          <a:solidFill>
            <a:schemeClr val="bg1">
              <a:lumMod val="85000"/>
            </a:schemeClr>
          </a:solidFill>
          <a:scene3d>
            <a:camera prst="orthographicFront"/>
            <a:lightRig rig="threePt" dir="t"/>
          </a:scene3d>
          <a:sp3d>
            <a:bevelT/>
          </a:sp3d>
        </p:spPr>
        <p:txBody>
          <a:bodyPr>
            <a:noAutofit/>
          </a:bodyPr>
          <a:lstStyle>
            <a:lvl1pPr marL="0" indent="0" algn="r" defTabSz="914400" rtl="0" eaLnBrk="1" latinLnBrk="0" hangingPunct="1">
              <a:spcBef>
                <a:spcPct val="20000"/>
              </a:spcBef>
              <a:buFont typeface="Arial" panose="020B0604020202020204" pitchFamily="34" charset="0"/>
              <a:buNone/>
              <a:defRPr sz="2000" b="1" kern="1200">
                <a:solidFill>
                  <a:schemeClr val="accent2">
                    <a:lumMod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spcBef>
                <a:spcPts val="0"/>
              </a:spcBef>
            </a:pPr>
            <a:r>
              <a:rPr lang="en-US" sz="4800" dirty="0" err="1"/>
              <a:t>Separational</a:t>
            </a:r>
            <a:r>
              <a:rPr lang="en-US" sz="4800" dirty="0"/>
              <a:t> Effect </a:t>
            </a:r>
            <a:r>
              <a:rPr lang="en-US" sz="4800" dirty="0" smtClean="0"/>
              <a:t>(cont.)</a:t>
            </a:r>
            <a:endParaRPr lang="en-US" sz="4800" dirty="0"/>
          </a:p>
        </p:txBody>
      </p:sp>
      <p:sp>
        <p:nvSpPr>
          <p:cNvPr id="9" name="Content Placeholder 2"/>
          <p:cNvSpPr>
            <a:spLocks noGrp="1"/>
          </p:cNvSpPr>
          <p:nvPr>
            <p:ph idx="1"/>
          </p:nvPr>
        </p:nvSpPr>
        <p:spPr>
          <a:xfrm>
            <a:off x="251520" y="1600200"/>
            <a:ext cx="8568952" cy="4997152"/>
          </a:xfrm>
          <a:solidFill>
            <a:schemeClr val="bg1">
              <a:lumMod val="95000"/>
              <a:alpha val="75000"/>
            </a:schemeClr>
          </a:solidFill>
          <a:scene3d>
            <a:camera prst="orthographicFront"/>
            <a:lightRig rig="threePt" dir="t"/>
          </a:scene3d>
          <a:sp3d>
            <a:bevelT/>
          </a:sp3d>
        </p:spPr>
        <p:txBody>
          <a:bodyPr>
            <a:noAutofit/>
          </a:bodyPr>
          <a:lstStyle/>
          <a:p>
            <a:pPr marL="0" indent="0">
              <a:buNone/>
            </a:pPr>
            <a:r>
              <a:rPr lang="en-ZA" sz="2800" b="1" dirty="0"/>
              <a:t>The different factors affecting the separation of crystals from molasses are:</a:t>
            </a:r>
            <a:endParaRPr lang="en-US" sz="2800" dirty="0"/>
          </a:p>
          <a:p>
            <a:pPr lvl="1"/>
            <a:r>
              <a:rPr lang="en-ZA" sz="2400" dirty="0"/>
              <a:t>Gravity factor</a:t>
            </a:r>
            <a:endParaRPr lang="en-US" sz="2400" dirty="0"/>
          </a:p>
          <a:p>
            <a:pPr lvl="1"/>
            <a:r>
              <a:rPr lang="en-ZA" sz="2400" dirty="0"/>
              <a:t>Time</a:t>
            </a:r>
            <a:endParaRPr lang="en-US" sz="2400" dirty="0"/>
          </a:p>
          <a:p>
            <a:pPr lvl="1"/>
            <a:r>
              <a:rPr lang="en-ZA" sz="2400" dirty="0"/>
              <a:t>Viscosity of mother liquor</a:t>
            </a:r>
            <a:endParaRPr lang="en-US" sz="2400" dirty="0"/>
          </a:p>
          <a:p>
            <a:pPr lvl="1"/>
            <a:r>
              <a:rPr lang="en-ZA" sz="2400" dirty="0"/>
              <a:t>Thickness of Sugar Layer</a:t>
            </a:r>
            <a:endParaRPr lang="en-US" sz="2400" dirty="0"/>
          </a:p>
          <a:p>
            <a:pPr lvl="1"/>
            <a:r>
              <a:rPr lang="en-ZA" sz="2400" dirty="0" err="1"/>
              <a:t>Massecuite</a:t>
            </a:r>
            <a:r>
              <a:rPr lang="en-ZA" sz="2400" dirty="0"/>
              <a:t> Quality</a:t>
            </a:r>
            <a:endParaRPr lang="en-US" sz="2400" dirty="0"/>
          </a:p>
          <a:p>
            <a:pPr lvl="1"/>
            <a:r>
              <a:rPr lang="en-ZA" sz="2400" dirty="0"/>
              <a:t>Use of Steam and Water</a:t>
            </a:r>
            <a:endParaRPr lang="en-US" sz="2400" dirty="0"/>
          </a:p>
          <a:p>
            <a:pPr lvl="1"/>
            <a:r>
              <a:rPr lang="en-ZA" sz="2400" dirty="0"/>
              <a:t>Screen Condition</a:t>
            </a:r>
            <a:endParaRPr lang="en-US" sz="2400" dirty="0"/>
          </a:p>
          <a:p>
            <a:pPr lvl="1"/>
            <a:r>
              <a:rPr lang="en-ZA" sz="2400" dirty="0"/>
              <a:t>Machine Condition</a:t>
            </a:r>
            <a:endParaRPr lang="en-US" sz="2400" dirty="0"/>
          </a:p>
          <a:p>
            <a:pPr lvl="1"/>
            <a:r>
              <a:rPr lang="en-ZA" sz="2400" dirty="0"/>
              <a:t>Competency of operator</a:t>
            </a:r>
            <a:endParaRPr lang="en-ZA" sz="1400" dirty="0" smtClean="0"/>
          </a:p>
        </p:txBody>
      </p:sp>
    </p:spTree>
    <p:extLst>
      <p:ext uri="{BB962C8B-B14F-4D97-AF65-F5344CB8AC3E}">
        <p14:creationId xmlns:p14="http://schemas.microsoft.com/office/powerpoint/2010/main" val="359821031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noGrp="1"/>
          </p:cNvSpPr>
          <p:nvPr>
            <p:ph type="title"/>
          </p:nvPr>
        </p:nvSpPr>
        <p:spPr>
          <a:prstGeom prst="rect">
            <a:avLst/>
          </a:prstGeom>
          <a:solidFill>
            <a:schemeClr val="bg1">
              <a:lumMod val="85000"/>
            </a:schemeClr>
          </a:solidFill>
          <a:scene3d>
            <a:camera prst="orthographicFront"/>
            <a:lightRig rig="threePt" dir="t"/>
          </a:scene3d>
          <a:sp3d>
            <a:bevelT/>
          </a:sp3d>
        </p:spPr>
        <p:txBody>
          <a:bodyPr>
            <a:noAutofit/>
          </a:bodyPr>
          <a:lstStyle>
            <a:lvl1pPr marL="0" indent="0" algn="r" defTabSz="914400" rtl="0" eaLnBrk="1" latinLnBrk="0" hangingPunct="1">
              <a:spcBef>
                <a:spcPct val="20000"/>
              </a:spcBef>
              <a:buFont typeface="Arial" panose="020B0604020202020204" pitchFamily="34" charset="0"/>
              <a:buNone/>
              <a:defRPr sz="2000" b="1" kern="1200">
                <a:solidFill>
                  <a:schemeClr val="accent2">
                    <a:lumMod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US" sz="3600" dirty="0" smtClean="0"/>
              <a:t>The BMA Continuous </a:t>
            </a:r>
            <a:r>
              <a:rPr lang="en-US" sz="3600" dirty="0" err="1" smtClean="0"/>
              <a:t>Centifugal</a:t>
            </a:r>
            <a:endParaRPr lang="en-ZA" sz="3400"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3850" y="1556792"/>
            <a:ext cx="7906582" cy="50405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0359153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noGrp="1"/>
          </p:cNvSpPr>
          <p:nvPr>
            <p:ph type="title"/>
          </p:nvPr>
        </p:nvSpPr>
        <p:spPr>
          <a:prstGeom prst="rect">
            <a:avLst/>
          </a:prstGeom>
          <a:solidFill>
            <a:schemeClr val="bg1">
              <a:lumMod val="85000"/>
            </a:schemeClr>
          </a:solidFill>
          <a:scene3d>
            <a:camera prst="orthographicFront"/>
            <a:lightRig rig="threePt" dir="t"/>
          </a:scene3d>
          <a:sp3d>
            <a:bevelT/>
          </a:sp3d>
        </p:spPr>
        <p:txBody>
          <a:bodyPr>
            <a:noAutofit/>
          </a:bodyPr>
          <a:lstStyle>
            <a:lvl1pPr marL="0" indent="0" algn="r" defTabSz="914400" rtl="0" eaLnBrk="1" latinLnBrk="0" hangingPunct="1">
              <a:spcBef>
                <a:spcPct val="20000"/>
              </a:spcBef>
              <a:buFont typeface="Arial" panose="020B0604020202020204" pitchFamily="34" charset="0"/>
              <a:buNone/>
              <a:defRPr sz="2000" b="1" kern="1200">
                <a:solidFill>
                  <a:schemeClr val="accent2">
                    <a:lumMod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US" sz="3600" dirty="0" smtClean="0"/>
              <a:t>The BMA Continuous </a:t>
            </a:r>
            <a:r>
              <a:rPr lang="en-US" sz="3600" dirty="0" err="1" smtClean="0"/>
              <a:t>Centifugal</a:t>
            </a:r>
            <a:r>
              <a:rPr lang="en-US" sz="3600" dirty="0" smtClean="0"/>
              <a:t> (cont.)</a:t>
            </a:r>
            <a:endParaRPr lang="en-ZA" sz="3400" dirty="0"/>
          </a:p>
        </p:txBody>
      </p:sp>
      <p:sp>
        <p:nvSpPr>
          <p:cNvPr id="9" name="Content Placeholder 2"/>
          <p:cNvSpPr>
            <a:spLocks noGrp="1"/>
          </p:cNvSpPr>
          <p:nvPr>
            <p:ph idx="1"/>
          </p:nvPr>
        </p:nvSpPr>
        <p:spPr>
          <a:xfrm>
            <a:off x="251520" y="1600200"/>
            <a:ext cx="8568952" cy="4997152"/>
          </a:xfrm>
          <a:solidFill>
            <a:schemeClr val="bg1">
              <a:lumMod val="95000"/>
              <a:alpha val="75000"/>
            </a:schemeClr>
          </a:solidFill>
          <a:scene3d>
            <a:camera prst="orthographicFront"/>
            <a:lightRig rig="threePt" dir="t"/>
          </a:scene3d>
          <a:sp3d>
            <a:bevelT/>
          </a:sp3d>
        </p:spPr>
        <p:txBody>
          <a:bodyPr>
            <a:noAutofit/>
          </a:bodyPr>
          <a:lstStyle/>
          <a:p>
            <a:r>
              <a:rPr lang="en-US" sz="2800" dirty="0" smtClean="0"/>
              <a:t>The basket and its fittings</a:t>
            </a:r>
            <a:endParaRPr lang="en-US" sz="2800" dirty="0"/>
          </a:p>
        </p:txBody>
      </p:sp>
      <p:pic>
        <p:nvPicPr>
          <p:cNvPr id="1024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7704" y="2276872"/>
            <a:ext cx="5153587" cy="4044752"/>
          </a:xfrm>
          <a:prstGeom prst="rect">
            <a:avLst/>
          </a:prstGeom>
          <a:solidFill>
            <a:schemeClr val="bg1"/>
          </a:solidFill>
          <a:ln w="9525">
            <a:solidFill>
              <a:schemeClr val="tx1"/>
            </a:solidFill>
            <a:miter lim="800000"/>
            <a:headEnd/>
            <a:tailEnd/>
          </a:ln>
          <a:effectLst/>
        </p:spPr>
      </p:pic>
    </p:spTree>
    <p:extLst>
      <p:ext uri="{BB962C8B-B14F-4D97-AF65-F5344CB8AC3E}">
        <p14:creationId xmlns:p14="http://schemas.microsoft.com/office/powerpoint/2010/main" val="319619126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noGrp="1"/>
          </p:cNvSpPr>
          <p:nvPr>
            <p:ph type="title"/>
          </p:nvPr>
        </p:nvSpPr>
        <p:spPr>
          <a:prstGeom prst="rect">
            <a:avLst/>
          </a:prstGeom>
          <a:solidFill>
            <a:schemeClr val="bg1">
              <a:lumMod val="85000"/>
            </a:schemeClr>
          </a:solidFill>
          <a:scene3d>
            <a:camera prst="orthographicFront"/>
            <a:lightRig rig="threePt" dir="t"/>
          </a:scene3d>
          <a:sp3d>
            <a:bevelT/>
          </a:sp3d>
        </p:spPr>
        <p:txBody>
          <a:bodyPr>
            <a:noAutofit/>
          </a:bodyPr>
          <a:lstStyle>
            <a:lvl1pPr marL="0" indent="0" algn="r" defTabSz="914400" rtl="0" eaLnBrk="1" latinLnBrk="0" hangingPunct="1">
              <a:spcBef>
                <a:spcPct val="20000"/>
              </a:spcBef>
              <a:buFont typeface="Arial" panose="020B0604020202020204" pitchFamily="34" charset="0"/>
              <a:buNone/>
              <a:defRPr sz="2000" b="1" kern="1200">
                <a:solidFill>
                  <a:schemeClr val="accent2">
                    <a:lumMod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US" sz="3600" dirty="0" smtClean="0"/>
              <a:t>BMA Continuous </a:t>
            </a:r>
            <a:r>
              <a:rPr lang="en-US" sz="3600" dirty="0" err="1" smtClean="0"/>
              <a:t>Centifugal</a:t>
            </a:r>
            <a:r>
              <a:rPr lang="en-US" sz="3600" dirty="0" smtClean="0"/>
              <a:t> - Features</a:t>
            </a:r>
            <a:endParaRPr lang="en-ZA" sz="3400" dirty="0"/>
          </a:p>
        </p:txBody>
      </p:sp>
      <p:sp>
        <p:nvSpPr>
          <p:cNvPr id="9" name="Content Placeholder 2"/>
          <p:cNvSpPr>
            <a:spLocks noGrp="1"/>
          </p:cNvSpPr>
          <p:nvPr>
            <p:ph idx="1"/>
          </p:nvPr>
        </p:nvSpPr>
        <p:spPr>
          <a:xfrm>
            <a:off x="251520" y="1600200"/>
            <a:ext cx="8568952" cy="4997152"/>
          </a:xfrm>
          <a:solidFill>
            <a:schemeClr val="bg1">
              <a:lumMod val="95000"/>
              <a:alpha val="75000"/>
            </a:schemeClr>
          </a:solidFill>
          <a:scene3d>
            <a:camera prst="orthographicFront"/>
            <a:lightRig rig="threePt" dir="t"/>
          </a:scene3d>
          <a:sp3d>
            <a:bevelT/>
          </a:sp3d>
        </p:spPr>
        <p:txBody>
          <a:bodyPr>
            <a:noAutofit/>
          </a:bodyPr>
          <a:lstStyle/>
          <a:p>
            <a:pPr marL="0" indent="0">
              <a:buNone/>
            </a:pPr>
            <a:r>
              <a:rPr lang="en-US" sz="2200" b="1" dirty="0" smtClean="0"/>
              <a:t>Fingers</a:t>
            </a:r>
            <a:r>
              <a:rPr lang="en-US" sz="2200" dirty="0" smtClean="0"/>
              <a:t> </a:t>
            </a:r>
          </a:p>
          <a:p>
            <a:r>
              <a:rPr lang="en-ZA" sz="2200" dirty="0" smtClean="0"/>
              <a:t>These </a:t>
            </a:r>
            <a:r>
              <a:rPr lang="en-ZA" sz="2200" dirty="0"/>
              <a:t>fingers of which there may be 4 to 6 or 8 are installed in the distribution cup to improve the mixing of water, steam and </a:t>
            </a:r>
            <a:r>
              <a:rPr lang="en-ZA" sz="2200" dirty="0" err="1"/>
              <a:t>massecuite</a:t>
            </a:r>
            <a:r>
              <a:rPr lang="en-ZA" sz="2200" dirty="0"/>
              <a:t> in an attempt to raise the temperature and lower the viscosity at the last possible moment in order to reduce the potential of crystal dissolution.</a:t>
            </a:r>
            <a:endParaRPr lang="en-US" sz="2200" dirty="0"/>
          </a:p>
          <a:p>
            <a:r>
              <a:rPr lang="en-ZA" sz="2200" dirty="0"/>
              <a:t>The fingers also catch the </a:t>
            </a:r>
            <a:r>
              <a:rPr lang="en-ZA" sz="2200" dirty="0" err="1"/>
              <a:t>massecuite</a:t>
            </a:r>
            <a:r>
              <a:rPr lang="en-ZA" sz="2200" dirty="0"/>
              <a:t>, accelerate it and throw it to the outer wall of the distributor cup</a:t>
            </a:r>
            <a:r>
              <a:rPr lang="en-ZA" sz="2200" dirty="0" smtClean="0"/>
              <a:t>.</a:t>
            </a:r>
          </a:p>
          <a:p>
            <a:pPr marL="0" indent="0">
              <a:buNone/>
            </a:pPr>
            <a:r>
              <a:rPr lang="en-US" sz="2200" b="1" dirty="0" smtClean="0"/>
              <a:t>Distributor Cup</a:t>
            </a:r>
            <a:endParaRPr lang="en-ZA" sz="2200" dirty="0" smtClean="0"/>
          </a:p>
          <a:p>
            <a:r>
              <a:rPr lang="en-ZA" sz="2200" dirty="0"/>
              <a:t>The distributor cup starts the </a:t>
            </a:r>
            <a:r>
              <a:rPr lang="en-ZA" sz="2200" dirty="0" err="1"/>
              <a:t>massecuite</a:t>
            </a:r>
            <a:r>
              <a:rPr lang="en-ZA" sz="2200" dirty="0"/>
              <a:t> spinning</a:t>
            </a:r>
          </a:p>
          <a:p>
            <a:r>
              <a:rPr lang="en-ZA" sz="2200" dirty="0"/>
              <a:t>As it climbs the vertical wall of the cup it is evenly spread around the periphery before passing the 6/8 pins holding the acceleration cup to the acceleration cone.</a:t>
            </a:r>
            <a:endParaRPr lang="en-US" sz="2200" dirty="0"/>
          </a:p>
          <a:p>
            <a:endParaRPr lang="en-US" sz="2000" dirty="0"/>
          </a:p>
        </p:txBody>
      </p:sp>
    </p:spTree>
    <p:extLst>
      <p:ext uri="{BB962C8B-B14F-4D97-AF65-F5344CB8AC3E}">
        <p14:creationId xmlns:p14="http://schemas.microsoft.com/office/powerpoint/2010/main" val="3761738189"/>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noGrp="1"/>
          </p:cNvSpPr>
          <p:nvPr>
            <p:ph type="title"/>
          </p:nvPr>
        </p:nvSpPr>
        <p:spPr>
          <a:prstGeom prst="rect">
            <a:avLst/>
          </a:prstGeom>
          <a:solidFill>
            <a:schemeClr val="bg1">
              <a:lumMod val="85000"/>
            </a:schemeClr>
          </a:solidFill>
          <a:scene3d>
            <a:camera prst="orthographicFront"/>
            <a:lightRig rig="threePt" dir="t"/>
          </a:scene3d>
          <a:sp3d>
            <a:bevelT/>
          </a:sp3d>
        </p:spPr>
        <p:txBody>
          <a:bodyPr>
            <a:noAutofit/>
          </a:bodyPr>
          <a:lstStyle>
            <a:lvl1pPr marL="0" indent="0" algn="r" defTabSz="914400" rtl="0" eaLnBrk="1" latinLnBrk="0" hangingPunct="1">
              <a:spcBef>
                <a:spcPct val="20000"/>
              </a:spcBef>
              <a:buFont typeface="Arial" panose="020B0604020202020204" pitchFamily="34" charset="0"/>
              <a:buNone/>
              <a:defRPr sz="2000" b="1" kern="1200">
                <a:solidFill>
                  <a:schemeClr val="accent2">
                    <a:lumMod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US" sz="3200" dirty="0" smtClean="0"/>
              <a:t>BMA </a:t>
            </a:r>
            <a:r>
              <a:rPr lang="en-US" sz="3200" dirty="0"/>
              <a:t>Continuous </a:t>
            </a:r>
            <a:r>
              <a:rPr lang="en-US" sz="3200" dirty="0" err="1"/>
              <a:t>Centifugal</a:t>
            </a:r>
            <a:r>
              <a:rPr lang="en-US" sz="3200" dirty="0"/>
              <a:t> </a:t>
            </a:r>
            <a:r>
              <a:rPr lang="en-US" sz="3200" dirty="0" smtClean="0"/>
              <a:t>– Features (cont.)</a:t>
            </a:r>
            <a:endParaRPr lang="en-ZA" sz="3300" dirty="0"/>
          </a:p>
        </p:txBody>
      </p:sp>
      <p:sp>
        <p:nvSpPr>
          <p:cNvPr id="9" name="Content Placeholder 2"/>
          <p:cNvSpPr>
            <a:spLocks noGrp="1"/>
          </p:cNvSpPr>
          <p:nvPr>
            <p:ph idx="1"/>
          </p:nvPr>
        </p:nvSpPr>
        <p:spPr>
          <a:xfrm>
            <a:off x="251520" y="1600200"/>
            <a:ext cx="8568952" cy="4997152"/>
          </a:xfrm>
          <a:solidFill>
            <a:schemeClr val="bg1">
              <a:lumMod val="95000"/>
              <a:alpha val="75000"/>
            </a:schemeClr>
          </a:solidFill>
          <a:scene3d>
            <a:camera prst="orthographicFront"/>
            <a:lightRig rig="threePt" dir="t"/>
          </a:scene3d>
          <a:sp3d>
            <a:bevelT/>
          </a:sp3d>
        </p:spPr>
        <p:txBody>
          <a:bodyPr>
            <a:noAutofit/>
          </a:bodyPr>
          <a:lstStyle/>
          <a:p>
            <a:pPr marL="0" indent="0">
              <a:buNone/>
            </a:pPr>
            <a:r>
              <a:rPr lang="en-ZA" sz="2400" b="1" dirty="0" smtClean="0"/>
              <a:t>Acceleration Cone</a:t>
            </a:r>
          </a:p>
          <a:p>
            <a:r>
              <a:rPr lang="en-ZA" sz="2400" dirty="0" smtClean="0"/>
              <a:t>The </a:t>
            </a:r>
            <a:r>
              <a:rPr lang="en-ZA" sz="2400" dirty="0"/>
              <a:t>sole purpose of this cone is to further distribute the </a:t>
            </a:r>
            <a:r>
              <a:rPr lang="en-ZA" sz="2400" dirty="0" err="1"/>
              <a:t>massecuite</a:t>
            </a:r>
            <a:r>
              <a:rPr lang="en-ZA" sz="2400" dirty="0"/>
              <a:t> to a very thin layer and to accelerate it to as near the same angular velocity as the bottom of the main body of the basket as possible. </a:t>
            </a:r>
          </a:p>
          <a:p>
            <a:r>
              <a:rPr lang="en-ZA" sz="2400" dirty="0"/>
              <a:t>The cone must also discharge below the top of the securing ring so that crystals do not impinge directly onto the </a:t>
            </a:r>
            <a:r>
              <a:rPr lang="en-ZA" sz="2400" dirty="0" smtClean="0"/>
              <a:t>screen.</a:t>
            </a:r>
            <a:endParaRPr lang="en-US" sz="2400" dirty="0"/>
          </a:p>
          <a:p>
            <a:pPr marL="0" indent="0">
              <a:buNone/>
            </a:pPr>
            <a:r>
              <a:rPr lang="en-US" sz="2400" b="1" dirty="0" smtClean="0"/>
              <a:t>Screen Security Ring</a:t>
            </a:r>
          </a:p>
          <a:p>
            <a:r>
              <a:rPr lang="en-ZA" sz="2400" dirty="0" smtClean="0"/>
              <a:t>The </a:t>
            </a:r>
            <a:r>
              <a:rPr lang="en-ZA" sz="2400" dirty="0"/>
              <a:t>ring clamps the lower end into the cone. It also has the function of gradually accelerating the product to the velocity of the screen </a:t>
            </a:r>
            <a:r>
              <a:rPr lang="en-ZA" sz="2400" dirty="0" smtClean="0"/>
              <a:t>itself.</a:t>
            </a:r>
            <a:endParaRPr lang="en-US" sz="2400" dirty="0"/>
          </a:p>
        </p:txBody>
      </p:sp>
    </p:spTree>
    <p:extLst>
      <p:ext uri="{BB962C8B-B14F-4D97-AF65-F5344CB8AC3E}">
        <p14:creationId xmlns:p14="http://schemas.microsoft.com/office/powerpoint/2010/main" val="2745228678"/>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noGrp="1"/>
          </p:cNvSpPr>
          <p:nvPr>
            <p:ph type="title"/>
          </p:nvPr>
        </p:nvSpPr>
        <p:spPr>
          <a:prstGeom prst="rect">
            <a:avLst/>
          </a:prstGeom>
          <a:solidFill>
            <a:schemeClr val="bg1">
              <a:lumMod val="85000"/>
            </a:schemeClr>
          </a:solidFill>
          <a:scene3d>
            <a:camera prst="orthographicFront"/>
            <a:lightRig rig="threePt" dir="t"/>
          </a:scene3d>
          <a:sp3d>
            <a:bevelT/>
          </a:sp3d>
        </p:spPr>
        <p:txBody>
          <a:bodyPr>
            <a:noAutofit/>
          </a:bodyPr>
          <a:lstStyle>
            <a:lvl1pPr marL="0" indent="0" algn="r" defTabSz="914400" rtl="0" eaLnBrk="1" latinLnBrk="0" hangingPunct="1">
              <a:spcBef>
                <a:spcPct val="20000"/>
              </a:spcBef>
              <a:buFont typeface="Arial" panose="020B0604020202020204" pitchFamily="34" charset="0"/>
              <a:buNone/>
              <a:defRPr sz="2000" b="1" kern="1200">
                <a:solidFill>
                  <a:schemeClr val="accent2">
                    <a:lumMod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US" sz="3200" dirty="0" smtClean="0"/>
              <a:t>BMA </a:t>
            </a:r>
            <a:r>
              <a:rPr lang="en-US" sz="3200" dirty="0"/>
              <a:t>Continuous </a:t>
            </a:r>
            <a:r>
              <a:rPr lang="en-US" sz="3200" dirty="0" err="1"/>
              <a:t>Centifugal</a:t>
            </a:r>
            <a:r>
              <a:rPr lang="en-US" sz="3200" dirty="0"/>
              <a:t> </a:t>
            </a:r>
            <a:r>
              <a:rPr lang="en-US" sz="3200" dirty="0" smtClean="0"/>
              <a:t>– Features (cont.)</a:t>
            </a:r>
            <a:endParaRPr lang="en-ZA" sz="3300" dirty="0"/>
          </a:p>
        </p:txBody>
      </p:sp>
      <p:sp>
        <p:nvSpPr>
          <p:cNvPr id="9" name="Content Placeholder 2"/>
          <p:cNvSpPr>
            <a:spLocks noGrp="1"/>
          </p:cNvSpPr>
          <p:nvPr>
            <p:ph idx="1"/>
          </p:nvPr>
        </p:nvSpPr>
        <p:spPr>
          <a:xfrm>
            <a:off x="251520" y="1600200"/>
            <a:ext cx="8568952" cy="4997152"/>
          </a:xfrm>
          <a:solidFill>
            <a:schemeClr val="bg1">
              <a:lumMod val="95000"/>
              <a:alpha val="75000"/>
            </a:schemeClr>
          </a:solidFill>
          <a:scene3d>
            <a:camera prst="orthographicFront"/>
            <a:lightRig rig="threePt" dir="t"/>
          </a:scene3d>
          <a:sp3d>
            <a:bevelT/>
          </a:sp3d>
        </p:spPr>
        <p:txBody>
          <a:bodyPr>
            <a:noAutofit/>
          </a:bodyPr>
          <a:lstStyle/>
          <a:p>
            <a:pPr marL="0" indent="0">
              <a:buNone/>
            </a:pPr>
            <a:r>
              <a:rPr lang="en-US" sz="2800" b="1" dirty="0" smtClean="0"/>
              <a:t>Side </a:t>
            </a:r>
            <a:r>
              <a:rPr lang="en-US" sz="2800" b="1" dirty="0"/>
              <a:t>wall</a:t>
            </a:r>
          </a:p>
          <a:p>
            <a:r>
              <a:rPr lang="en-ZA" sz="2800" dirty="0"/>
              <a:t>This cone is the support for the working screen. The drainage is achieved through the side wall. </a:t>
            </a:r>
            <a:endParaRPr lang="en-ZA" sz="2800" dirty="0" smtClean="0"/>
          </a:p>
          <a:p>
            <a:r>
              <a:rPr lang="en-ZA" sz="2800" dirty="0" smtClean="0"/>
              <a:t>Baskets </a:t>
            </a:r>
            <a:r>
              <a:rPr lang="en-ZA" sz="2800" dirty="0"/>
              <a:t>are produced at an angle of 30° off the </a:t>
            </a:r>
            <a:r>
              <a:rPr lang="en-ZA" sz="2800" dirty="0" smtClean="0"/>
              <a:t>vertical.</a:t>
            </a:r>
            <a:endParaRPr lang="en-US" sz="2800" dirty="0"/>
          </a:p>
          <a:p>
            <a:pPr marL="0" indent="0">
              <a:buNone/>
            </a:pPr>
            <a:r>
              <a:rPr lang="en-US" sz="2800" b="1" dirty="0" smtClean="0"/>
              <a:t>Basket </a:t>
            </a:r>
            <a:r>
              <a:rPr lang="en-US" sz="2800" b="1" dirty="0"/>
              <a:t>Support</a:t>
            </a:r>
          </a:p>
          <a:p>
            <a:r>
              <a:rPr lang="en-ZA" sz="2800" dirty="0"/>
              <a:t>In most cases the basket is bottom supported on a relatively large diameter flange and is coupled to the drive shaft by several flexible buffers</a:t>
            </a:r>
            <a:r>
              <a:rPr lang="en-ZA" sz="2800" dirty="0" smtClean="0"/>
              <a:t>.</a:t>
            </a:r>
            <a:endParaRPr lang="en-US" sz="2800" dirty="0"/>
          </a:p>
        </p:txBody>
      </p:sp>
    </p:spTree>
    <p:extLst>
      <p:ext uri="{BB962C8B-B14F-4D97-AF65-F5344CB8AC3E}">
        <p14:creationId xmlns:p14="http://schemas.microsoft.com/office/powerpoint/2010/main" val="283173557"/>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noGrp="1"/>
          </p:cNvSpPr>
          <p:nvPr>
            <p:ph type="title"/>
          </p:nvPr>
        </p:nvSpPr>
        <p:spPr>
          <a:prstGeom prst="rect">
            <a:avLst/>
          </a:prstGeom>
          <a:solidFill>
            <a:schemeClr val="bg1">
              <a:lumMod val="85000"/>
            </a:schemeClr>
          </a:solidFill>
          <a:scene3d>
            <a:camera prst="orthographicFront"/>
            <a:lightRig rig="threePt" dir="t"/>
          </a:scene3d>
          <a:sp3d>
            <a:bevelT/>
          </a:sp3d>
        </p:spPr>
        <p:txBody>
          <a:bodyPr>
            <a:noAutofit/>
          </a:bodyPr>
          <a:lstStyle>
            <a:lvl1pPr marL="0" indent="0" algn="r" defTabSz="914400" rtl="0" eaLnBrk="1" latinLnBrk="0" hangingPunct="1">
              <a:spcBef>
                <a:spcPct val="20000"/>
              </a:spcBef>
              <a:buFont typeface="Arial" panose="020B0604020202020204" pitchFamily="34" charset="0"/>
              <a:buNone/>
              <a:defRPr sz="2000" b="1" kern="1200">
                <a:solidFill>
                  <a:schemeClr val="accent2">
                    <a:lumMod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US" sz="4400" dirty="0" smtClean="0"/>
              <a:t>The Drive System</a:t>
            </a:r>
            <a:endParaRPr lang="en-ZA" sz="4400" dirty="0"/>
          </a:p>
        </p:txBody>
      </p:sp>
      <p:sp>
        <p:nvSpPr>
          <p:cNvPr id="9" name="Content Placeholder 2"/>
          <p:cNvSpPr>
            <a:spLocks noGrp="1"/>
          </p:cNvSpPr>
          <p:nvPr>
            <p:ph idx="1"/>
          </p:nvPr>
        </p:nvSpPr>
        <p:spPr>
          <a:xfrm>
            <a:off x="251520" y="1600200"/>
            <a:ext cx="8568952" cy="4997152"/>
          </a:xfrm>
          <a:solidFill>
            <a:schemeClr val="bg1">
              <a:lumMod val="95000"/>
              <a:alpha val="75000"/>
            </a:schemeClr>
          </a:solidFill>
          <a:scene3d>
            <a:camera prst="orthographicFront"/>
            <a:lightRig rig="threePt" dir="t"/>
          </a:scene3d>
          <a:sp3d>
            <a:bevelT/>
          </a:sp3d>
        </p:spPr>
        <p:txBody>
          <a:bodyPr>
            <a:noAutofit/>
          </a:bodyPr>
          <a:lstStyle/>
          <a:p>
            <a:r>
              <a:rPr lang="en-ZA" sz="2000" dirty="0"/>
              <a:t>The basket shaft is supported by bearings which can either be force-fed oil lubricated or grease packed. </a:t>
            </a:r>
            <a:endParaRPr lang="en-ZA" sz="2000" dirty="0" smtClean="0"/>
          </a:p>
          <a:p>
            <a:r>
              <a:rPr lang="en-ZA" sz="2000" dirty="0" smtClean="0"/>
              <a:t>The </a:t>
            </a:r>
            <a:r>
              <a:rPr lang="en-ZA" sz="2000" dirty="0"/>
              <a:t>bottom of the shaft carries the pulley for the vee belt drive from the vertically mounted motor</a:t>
            </a:r>
            <a:r>
              <a:rPr lang="en-ZA" sz="2000" dirty="0" smtClean="0"/>
              <a:t>.</a:t>
            </a:r>
          </a:p>
          <a:p>
            <a:r>
              <a:rPr lang="en-ZA" sz="2000" dirty="0" smtClean="0"/>
              <a:t>Compared </a:t>
            </a:r>
            <a:r>
              <a:rPr lang="en-ZA" sz="2000" dirty="0"/>
              <a:t>to a batch machine the motor is small and there is no provision for speed variation. </a:t>
            </a:r>
            <a:endParaRPr lang="en-ZA" sz="2000" dirty="0" smtClean="0"/>
          </a:p>
          <a:p>
            <a:r>
              <a:rPr lang="en-ZA" sz="2000" dirty="0" smtClean="0"/>
              <a:t>The </a:t>
            </a:r>
            <a:r>
              <a:rPr lang="en-ZA" sz="2000" dirty="0"/>
              <a:t>basket shaft is mounted on rubbers to damp out vibrations caused by irregular feeding and curing.</a:t>
            </a:r>
            <a:endParaRPr lang="en-US" sz="2000" dirty="0"/>
          </a:p>
          <a:p>
            <a:r>
              <a:rPr lang="en-ZA" sz="2000" dirty="0"/>
              <a:t>The drives are straight forward squirrel cage motors with star/delta starters. </a:t>
            </a:r>
            <a:endParaRPr lang="en-ZA" sz="2000" dirty="0" smtClean="0"/>
          </a:p>
          <a:p>
            <a:r>
              <a:rPr lang="en-ZA" sz="2000" dirty="0" smtClean="0"/>
              <a:t>The </a:t>
            </a:r>
            <a:r>
              <a:rPr lang="en-ZA" sz="2000" dirty="0"/>
              <a:t>installed power can vary from 30kW to 100kW. “B” machines will draw more power because the less viscous </a:t>
            </a:r>
            <a:r>
              <a:rPr lang="en-ZA" sz="2000" dirty="0" err="1"/>
              <a:t>massecuite</a:t>
            </a:r>
            <a:r>
              <a:rPr lang="en-ZA" sz="2000" dirty="0"/>
              <a:t> allows a greater mass to be fed to the centrifuge. </a:t>
            </a:r>
            <a:endParaRPr lang="en-ZA" sz="2000" dirty="0" smtClean="0"/>
          </a:p>
          <a:p>
            <a:r>
              <a:rPr lang="en-ZA" sz="2000" dirty="0" smtClean="0"/>
              <a:t>The </a:t>
            </a:r>
            <a:r>
              <a:rPr lang="en-ZA" sz="2000" dirty="0"/>
              <a:t>transmission from motor to basket is a “gear up” belt drive to 2200 rpm</a:t>
            </a:r>
            <a:r>
              <a:rPr lang="en-ZA" sz="2000" dirty="0" smtClean="0"/>
              <a:t>.</a:t>
            </a:r>
            <a:endParaRPr lang="en-US" sz="2000" dirty="0"/>
          </a:p>
        </p:txBody>
      </p:sp>
    </p:spTree>
    <p:extLst>
      <p:ext uri="{BB962C8B-B14F-4D97-AF65-F5344CB8AC3E}">
        <p14:creationId xmlns:p14="http://schemas.microsoft.com/office/powerpoint/2010/main" val="3477146921"/>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noGrp="1"/>
          </p:cNvSpPr>
          <p:nvPr>
            <p:ph type="title"/>
          </p:nvPr>
        </p:nvSpPr>
        <p:spPr>
          <a:prstGeom prst="rect">
            <a:avLst/>
          </a:prstGeom>
          <a:solidFill>
            <a:schemeClr val="bg1">
              <a:lumMod val="85000"/>
            </a:schemeClr>
          </a:solidFill>
          <a:scene3d>
            <a:camera prst="orthographicFront"/>
            <a:lightRig rig="threePt" dir="t"/>
          </a:scene3d>
          <a:sp3d>
            <a:bevelT/>
          </a:sp3d>
        </p:spPr>
        <p:txBody>
          <a:bodyPr>
            <a:noAutofit/>
          </a:bodyPr>
          <a:lstStyle>
            <a:lvl1pPr marL="0" indent="0" algn="r" defTabSz="914400" rtl="0" eaLnBrk="1" latinLnBrk="0" hangingPunct="1">
              <a:spcBef>
                <a:spcPct val="20000"/>
              </a:spcBef>
              <a:buFont typeface="Arial" panose="020B0604020202020204" pitchFamily="34" charset="0"/>
              <a:buNone/>
              <a:defRPr sz="2000" b="1" kern="1200">
                <a:solidFill>
                  <a:schemeClr val="accent2">
                    <a:lumMod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US" sz="4400" dirty="0" smtClean="0"/>
              <a:t>Continuous </a:t>
            </a:r>
            <a:r>
              <a:rPr lang="en-US" sz="4400" dirty="0" err="1" smtClean="0"/>
              <a:t>Centifugal</a:t>
            </a:r>
            <a:r>
              <a:rPr lang="en-US" sz="4400" dirty="0" smtClean="0"/>
              <a:t> Operation</a:t>
            </a:r>
            <a:endParaRPr lang="en-ZA" sz="4400" dirty="0"/>
          </a:p>
        </p:txBody>
      </p:sp>
      <p:sp>
        <p:nvSpPr>
          <p:cNvPr id="9" name="Content Placeholder 2"/>
          <p:cNvSpPr>
            <a:spLocks noGrp="1"/>
          </p:cNvSpPr>
          <p:nvPr>
            <p:ph idx="1"/>
          </p:nvPr>
        </p:nvSpPr>
        <p:spPr>
          <a:xfrm>
            <a:off x="251520" y="1600200"/>
            <a:ext cx="8568952" cy="4997152"/>
          </a:xfrm>
          <a:solidFill>
            <a:schemeClr val="bg1">
              <a:lumMod val="95000"/>
              <a:alpha val="75000"/>
            </a:schemeClr>
          </a:solidFill>
          <a:scene3d>
            <a:camera prst="orthographicFront"/>
            <a:lightRig rig="threePt" dir="t"/>
          </a:scene3d>
          <a:sp3d>
            <a:bevelT/>
          </a:sp3d>
        </p:spPr>
        <p:txBody>
          <a:bodyPr>
            <a:noAutofit/>
          </a:bodyPr>
          <a:lstStyle/>
          <a:p>
            <a:r>
              <a:rPr lang="en-ZA" sz="2000" dirty="0"/>
              <a:t>The machine is brought up to speed, checked for abnormal vibration and then the </a:t>
            </a:r>
            <a:r>
              <a:rPr lang="en-ZA" sz="2000" dirty="0" err="1"/>
              <a:t>massecuite</a:t>
            </a:r>
            <a:r>
              <a:rPr lang="en-ZA" sz="2000" dirty="0"/>
              <a:t> isolation valve is fully opened (usually a knife gate valve). </a:t>
            </a:r>
            <a:endParaRPr lang="en-ZA" sz="2000" dirty="0" smtClean="0"/>
          </a:p>
          <a:p>
            <a:r>
              <a:rPr lang="en-ZA" sz="2000" dirty="0" smtClean="0"/>
              <a:t>The </a:t>
            </a:r>
            <a:r>
              <a:rPr lang="en-ZA" sz="2000" dirty="0"/>
              <a:t>iris valve or volumetric control valve is then opened until predetermined load on the motor (amps) is obtained.</a:t>
            </a:r>
            <a:endParaRPr lang="en-US" sz="2000" dirty="0"/>
          </a:p>
          <a:p>
            <a:r>
              <a:rPr lang="en-ZA" sz="2000" dirty="0"/>
              <a:t>The water and steam to the feed nozzle must be adjusted and set to obtain an even and smooth flow of </a:t>
            </a:r>
            <a:r>
              <a:rPr lang="en-ZA" sz="2000" dirty="0" err="1"/>
              <a:t>massecuite</a:t>
            </a:r>
            <a:r>
              <a:rPr lang="en-ZA" sz="2000" dirty="0"/>
              <a:t> into the distributor cup to obtain the quality of sugar required.</a:t>
            </a:r>
            <a:endParaRPr lang="en-US" sz="2000" dirty="0"/>
          </a:p>
          <a:p>
            <a:r>
              <a:rPr lang="en-ZA" sz="2000" dirty="0"/>
              <a:t>Periodic checks (hourly) should be visually made on the sugar in the sampler and laboratory analysis of the molasses will give an indication of machine performance.</a:t>
            </a:r>
            <a:endParaRPr lang="en-US" sz="2000" dirty="0"/>
          </a:p>
          <a:p>
            <a:r>
              <a:rPr lang="en-ZA" sz="2000" dirty="0"/>
              <a:t>Regular checks using a stroboscope should be done (say 4 hourly) to visually check the crystal movement up the cone. </a:t>
            </a:r>
            <a:endParaRPr lang="en-ZA" sz="2000" dirty="0" smtClean="0"/>
          </a:p>
          <a:p>
            <a:r>
              <a:rPr lang="en-ZA" sz="2000" dirty="0" smtClean="0"/>
              <a:t>If </a:t>
            </a:r>
            <a:r>
              <a:rPr lang="en-ZA" sz="2000" dirty="0"/>
              <a:t>“fingers” of </a:t>
            </a:r>
            <a:r>
              <a:rPr lang="en-ZA" sz="2000" dirty="0" err="1"/>
              <a:t>massecuite</a:t>
            </a:r>
            <a:r>
              <a:rPr lang="en-ZA" sz="2000" dirty="0"/>
              <a:t> are seen then there is fouling of the distributor cup or acceleration cone, or the sugar screen or support mesh is beginning to blind, reducing the opportunity to drain molasses off the crystals.</a:t>
            </a:r>
            <a:endParaRPr lang="en-US" sz="2000" dirty="0"/>
          </a:p>
        </p:txBody>
      </p:sp>
    </p:spTree>
    <p:extLst>
      <p:ext uri="{BB962C8B-B14F-4D97-AF65-F5344CB8AC3E}">
        <p14:creationId xmlns:p14="http://schemas.microsoft.com/office/powerpoint/2010/main" val="1074655003"/>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noGrp="1"/>
          </p:cNvSpPr>
          <p:nvPr>
            <p:ph type="title"/>
          </p:nvPr>
        </p:nvSpPr>
        <p:spPr>
          <a:prstGeom prst="rect">
            <a:avLst/>
          </a:prstGeom>
          <a:solidFill>
            <a:schemeClr val="bg1">
              <a:lumMod val="85000"/>
            </a:schemeClr>
          </a:solidFill>
          <a:scene3d>
            <a:camera prst="orthographicFront"/>
            <a:lightRig rig="threePt" dir="t"/>
          </a:scene3d>
          <a:sp3d>
            <a:bevelT/>
          </a:sp3d>
        </p:spPr>
        <p:txBody>
          <a:bodyPr>
            <a:noAutofit/>
          </a:bodyPr>
          <a:lstStyle>
            <a:lvl1pPr marL="0" indent="0" algn="r" defTabSz="914400" rtl="0" eaLnBrk="1" latinLnBrk="0" hangingPunct="1">
              <a:spcBef>
                <a:spcPct val="20000"/>
              </a:spcBef>
              <a:buFont typeface="Arial" panose="020B0604020202020204" pitchFamily="34" charset="0"/>
              <a:buNone/>
              <a:defRPr sz="2000" b="1" kern="1200">
                <a:solidFill>
                  <a:schemeClr val="accent2">
                    <a:lumMod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US" sz="4000" dirty="0" smtClean="0"/>
              <a:t>Flexibility of Continuous </a:t>
            </a:r>
            <a:r>
              <a:rPr lang="en-US" sz="4000" dirty="0" err="1" smtClean="0"/>
              <a:t>Centifugals</a:t>
            </a:r>
            <a:endParaRPr lang="en-ZA" sz="4000" dirty="0"/>
          </a:p>
        </p:txBody>
      </p:sp>
      <p:sp>
        <p:nvSpPr>
          <p:cNvPr id="9" name="Content Placeholder 2"/>
          <p:cNvSpPr>
            <a:spLocks noGrp="1"/>
          </p:cNvSpPr>
          <p:nvPr>
            <p:ph idx="1"/>
          </p:nvPr>
        </p:nvSpPr>
        <p:spPr>
          <a:xfrm>
            <a:off x="251520" y="1600200"/>
            <a:ext cx="8568952" cy="4997152"/>
          </a:xfrm>
          <a:solidFill>
            <a:schemeClr val="bg1">
              <a:lumMod val="95000"/>
              <a:alpha val="75000"/>
            </a:schemeClr>
          </a:solidFill>
          <a:scene3d>
            <a:camera prst="orthographicFront"/>
            <a:lightRig rig="threePt" dir="t"/>
          </a:scene3d>
          <a:sp3d>
            <a:bevelT/>
          </a:sp3d>
        </p:spPr>
        <p:txBody>
          <a:bodyPr>
            <a:noAutofit/>
          </a:bodyPr>
          <a:lstStyle/>
          <a:p>
            <a:r>
              <a:rPr lang="en-ZA" sz="2200" dirty="0"/>
              <a:t>As the residence time of the sugar is a matter of a few seconds the application of steam and/water </a:t>
            </a:r>
            <a:r>
              <a:rPr lang="en-ZA" sz="2200" dirty="0" smtClean="0"/>
              <a:t>hardly dissolves </a:t>
            </a:r>
            <a:r>
              <a:rPr lang="en-ZA" sz="2200" dirty="0"/>
              <a:t>sugar and therefore does not raise the purity of the molasses significantly. </a:t>
            </a:r>
            <a:endParaRPr lang="en-ZA" sz="2200" dirty="0" smtClean="0"/>
          </a:p>
          <a:p>
            <a:r>
              <a:rPr lang="en-ZA" sz="2200" dirty="0" smtClean="0"/>
              <a:t>If </a:t>
            </a:r>
            <a:r>
              <a:rPr lang="en-ZA" sz="2200" dirty="0"/>
              <a:t>applied reasonably they act as lubricants only.</a:t>
            </a:r>
            <a:endParaRPr lang="en-US" sz="2200" dirty="0"/>
          </a:p>
          <a:p>
            <a:r>
              <a:rPr lang="en-ZA" sz="2200" dirty="0"/>
              <a:t>Due to the thin layer of </a:t>
            </a:r>
            <a:r>
              <a:rPr lang="en-ZA" sz="2200" dirty="0" err="1"/>
              <a:t>massecuite</a:t>
            </a:r>
            <a:r>
              <a:rPr lang="en-ZA" sz="2200" dirty="0"/>
              <a:t> in the basket, the continuous machine is capable of curing </a:t>
            </a:r>
            <a:r>
              <a:rPr lang="en-ZA" sz="2200" dirty="0" err="1"/>
              <a:t>massecuite</a:t>
            </a:r>
            <a:r>
              <a:rPr lang="en-ZA" sz="2200" dirty="0"/>
              <a:t> of much higher density. </a:t>
            </a:r>
            <a:endParaRPr lang="en-ZA" sz="2200" dirty="0" smtClean="0"/>
          </a:p>
          <a:p>
            <a:r>
              <a:rPr lang="en-ZA" sz="2200" dirty="0" smtClean="0"/>
              <a:t>A </a:t>
            </a:r>
            <a:r>
              <a:rPr lang="en-ZA" sz="2200" dirty="0"/>
              <a:t>poor quality strike which is difficult to process in a batch type centrifugal may cure reasonably well in a continuous machine.</a:t>
            </a:r>
            <a:endParaRPr lang="en-US" sz="2200" dirty="0"/>
          </a:p>
          <a:p>
            <a:r>
              <a:rPr lang="en-ZA" sz="2200" dirty="0"/>
              <a:t>The disadvantage of the continuous machine is the attrition of the crystals. </a:t>
            </a:r>
            <a:endParaRPr lang="en-ZA" sz="2200" dirty="0" smtClean="0"/>
          </a:p>
          <a:p>
            <a:r>
              <a:rPr lang="en-ZA" sz="2200" dirty="0" smtClean="0"/>
              <a:t>When </a:t>
            </a:r>
            <a:r>
              <a:rPr lang="en-ZA" sz="2200" dirty="0"/>
              <a:t>low grade sugars are cured continuously the crystals are protected over the whole length along the screen by the molasses film surrounding them. </a:t>
            </a:r>
            <a:endParaRPr lang="en-ZA" sz="2200" dirty="0" smtClean="0"/>
          </a:p>
        </p:txBody>
      </p:sp>
    </p:spTree>
    <p:extLst>
      <p:ext uri="{BB962C8B-B14F-4D97-AF65-F5344CB8AC3E}">
        <p14:creationId xmlns:p14="http://schemas.microsoft.com/office/powerpoint/2010/main" val="1120293720"/>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noGrp="1"/>
          </p:cNvSpPr>
          <p:nvPr>
            <p:ph type="title"/>
          </p:nvPr>
        </p:nvSpPr>
        <p:spPr>
          <a:prstGeom prst="rect">
            <a:avLst/>
          </a:prstGeom>
          <a:solidFill>
            <a:schemeClr val="bg1">
              <a:lumMod val="85000"/>
            </a:schemeClr>
          </a:solidFill>
          <a:scene3d>
            <a:camera prst="orthographicFront"/>
            <a:lightRig rig="threePt" dir="t"/>
          </a:scene3d>
          <a:sp3d>
            <a:bevelT/>
          </a:sp3d>
        </p:spPr>
        <p:txBody>
          <a:bodyPr>
            <a:noAutofit/>
          </a:bodyPr>
          <a:lstStyle>
            <a:lvl1pPr marL="0" indent="0" algn="r" defTabSz="914400" rtl="0" eaLnBrk="1" latinLnBrk="0" hangingPunct="1">
              <a:spcBef>
                <a:spcPct val="20000"/>
              </a:spcBef>
              <a:buFont typeface="Arial" panose="020B0604020202020204" pitchFamily="34" charset="0"/>
              <a:buNone/>
              <a:defRPr sz="2000" b="1" kern="1200">
                <a:solidFill>
                  <a:schemeClr val="accent2">
                    <a:lumMod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US" sz="3500" dirty="0" smtClean="0"/>
              <a:t>Flexibility of Continuous </a:t>
            </a:r>
            <a:r>
              <a:rPr lang="en-US" sz="3500" dirty="0" err="1" smtClean="0"/>
              <a:t>Centifugals</a:t>
            </a:r>
            <a:r>
              <a:rPr lang="en-US" sz="3500" dirty="0" smtClean="0"/>
              <a:t> (cont.)</a:t>
            </a:r>
            <a:endParaRPr lang="en-ZA" sz="3500" dirty="0"/>
          </a:p>
        </p:txBody>
      </p:sp>
      <p:sp>
        <p:nvSpPr>
          <p:cNvPr id="9" name="Content Placeholder 2"/>
          <p:cNvSpPr>
            <a:spLocks noGrp="1"/>
          </p:cNvSpPr>
          <p:nvPr>
            <p:ph idx="1"/>
          </p:nvPr>
        </p:nvSpPr>
        <p:spPr>
          <a:xfrm>
            <a:off x="251520" y="1600200"/>
            <a:ext cx="8568952" cy="4997152"/>
          </a:xfrm>
          <a:solidFill>
            <a:schemeClr val="bg1">
              <a:lumMod val="95000"/>
              <a:alpha val="75000"/>
            </a:schemeClr>
          </a:solidFill>
          <a:scene3d>
            <a:camera prst="orthographicFront"/>
            <a:lightRig rig="threePt" dir="t"/>
          </a:scene3d>
          <a:sp3d>
            <a:bevelT/>
          </a:sp3d>
        </p:spPr>
        <p:txBody>
          <a:bodyPr>
            <a:noAutofit/>
          </a:bodyPr>
          <a:lstStyle/>
          <a:p>
            <a:r>
              <a:rPr lang="en-ZA" sz="2200" dirty="0" smtClean="0"/>
              <a:t>In </a:t>
            </a:r>
            <a:r>
              <a:rPr lang="en-ZA" sz="2200" dirty="0"/>
              <a:t>the case of high grade sugar however the molasses film is removed at the beginning and the larger crystals are scratched and crushed when (largely free from protecting molasses film) they come into contact with edges of the perforation of the basket.</a:t>
            </a:r>
            <a:endParaRPr lang="en-US" sz="2200" dirty="0"/>
          </a:p>
          <a:p>
            <a:r>
              <a:rPr lang="en-ZA" sz="2200" dirty="0"/>
              <a:t>For the curing of B-sugars a different type of basket is used than for low grade sugars i.e. a basket with a wider top angle. </a:t>
            </a:r>
            <a:endParaRPr lang="en-ZA" sz="2200" dirty="0" smtClean="0"/>
          </a:p>
          <a:p>
            <a:r>
              <a:rPr lang="en-ZA" sz="2200" dirty="0" smtClean="0"/>
              <a:t>The </a:t>
            </a:r>
            <a:r>
              <a:rPr lang="en-ZA" sz="2200" dirty="0"/>
              <a:t>arrangement accelerates the speed of the crystal along the screen surface. </a:t>
            </a:r>
            <a:endParaRPr lang="en-ZA" sz="2200" dirty="0" smtClean="0"/>
          </a:p>
          <a:p>
            <a:r>
              <a:rPr lang="en-ZA" sz="2200" dirty="0" smtClean="0"/>
              <a:t>As </a:t>
            </a:r>
            <a:r>
              <a:rPr lang="en-ZA" sz="2200" dirty="0"/>
              <a:t>there is less time for drainage of the molasses the crystals move only a very short distance unprotected by their molasses film.</a:t>
            </a:r>
            <a:endParaRPr lang="en-US" sz="2200" dirty="0"/>
          </a:p>
          <a:p>
            <a:r>
              <a:rPr lang="en-ZA" sz="2200" dirty="0"/>
              <a:t>In addition to crystal attrition due to the contact between crystal and screen we have to reckon the more important damage done to the crystal after they have left the basket and hit the surrounding monitor casing.</a:t>
            </a:r>
            <a:endParaRPr lang="en-US" sz="2200" dirty="0"/>
          </a:p>
        </p:txBody>
      </p:sp>
    </p:spTree>
    <p:extLst>
      <p:ext uri="{BB962C8B-B14F-4D97-AF65-F5344CB8AC3E}">
        <p14:creationId xmlns:p14="http://schemas.microsoft.com/office/powerpoint/2010/main" val="3106696928"/>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noGrp="1"/>
          </p:cNvSpPr>
          <p:nvPr>
            <p:ph type="title"/>
          </p:nvPr>
        </p:nvSpPr>
        <p:spPr>
          <a:prstGeom prst="rect">
            <a:avLst/>
          </a:prstGeom>
          <a:solidFill>
            <a:schemeClr val="bg1">
              <a:lumMod val="85000"/>
            </a:schemeClr>
          </a:solidFill>
          <a:scene3d>
            <a:camera prst="orthographicFront"/>
            <a:lightRig rig="threePt" dir="t"/>
          </a:scene3d>
          <a:sp3d>
            <a:bevelT/>
          </a:sp3d>
        </p:spPr>
        <p:txBody>
          <a:bodyPr>
            <a:noAutofit/>
          </a:bodyPr>
          <a:lstStyle>
            <a:lvl1pPr marL="0" indent="0" algn="r" defTabSz="914400" rtl="0" eaLnBrk="1" latinLnBrk="0" hangingPunct="1">
              <a:spcBef>
                <a:spcPct val="20000"/>
              </a:spcBef>
              <a:buFont typeface="Arial" panose="020B0604020202020204" pitchFamily="34" charset="0"/>
              <a:buNone/>
              <a:defRPr sz="2000" b="1" kern="1200">
                <a:solidFill>
                  <a:schemeClr val="accent2">
                    <a:lumMod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US" sz="4000" dirty="0" smtClean="0"/>
              <a:t>Batch or Continuous?</a:t>
            </a:r>
            <a:endParaRPr lang="en-ZA" sz="4000" dirty="0"/>
          </a:p>
        </p:txBody>
      </p:sp>
      <p:sp>
        <p:nvSpPr>
          <p:cNvPr id="9" name="Content Placeholder 2"/>
          <p:cNvSpPr>
            <a:spLocks noGrp="1"/>
          </p:cNvSpPr>
          <p:nvPr>
            <p:ph idx="1"/>
          </p:nvPr>
        </p:nvSpPr>
        <p:spPr>
          <a:xfrm>
            <a:off x="251520" y="1600200"/>
            <a:ext cx="8568952" cy="4997152"/>
          </a:xfrm>
          <a:solidFill>
            <a:schemeClr val="bg1">
              <a:lumMod val="95000"/>
              <a:alpha val="75000"/>
            </a:schemeClr>
          </a:solidFill>
          <a:scene3d>
            <a:camera prst="orthographicFront"/>
            <a:lightRig rig="threePt" dir="t"/>
          </a:scene3d>
          <a:sp3d>
            <a:bevelT/>
          </a:sp3d>
        </p:spPr>
        <p:txBody>
          <a:bodyPr>
            <a:noAutofit/>
          </a:bodyPr>
          <a:lstStyle/>
          <a:p>
            <a:pPr marL="0" indent="0">
              <a:spcBef>
                <a:spcPts val="0"/>
              </a:spcBef>
              <a:buNone/>
            </a:pPr>
            <a:r>
              <a:rPr lang="en-ZA" sz="2400" b="1" dirty="0" smtClean="0"/>
              <a:t>Batch machine</a:t>
            </a:r>
          </a:p>
          <a:p>
            <a:pPr>
              <a:spcBef>
                <a:spcPts val="0"/>
              </a:spcBef>
            </a:pPr>
            <a:r>
              <a:rPr lang="en-ZA" sz="2400" dirty="0" smtClean="0"/>
              <a:t>Batch </a:t>
            </a:r>
            <a:r>
              <a:rPr lang="en-ZA" sz="2400" dirty="0"/>
              <a:t>machine is </a:t>
            </a:r>
            <a:r>
              <a:rPr lang="en-ZA" sz="2400" dirty="0" smtClean="0"/>
              <a:t>more </a:t>
            </a:r>
            <a:r>
              <a:rPr lang="en-ZA" sz="2400" dirty="0"/>
              <a:t>expensive than the continuous machine</a:t>
            </a:r>
            <a:r>
              <a:rPr lang="en-ZA" sz="2400" dirty="0" smtClean="0"/>
              <a:t>.</a:t>
            </a:r>
          </a:p>
          <a:p>
            <a:pPr>
              <a:spcBef>
                <a:spcPts val="0"/>
              </a:spcBef>
            </a:pPr>
            <a:r>
              <a:rPr lang="en-ZA" sz="2400" dirty="0" smtClean="0"/>
              <a:t>Use for A-</a:t>
            </a:r>
            <a:r>
              <a:rPr lang="en-ZA" sz="2400" dirty="0" err="1" smtClean="0"/>
              <a:t>massecuite</a:t>
            </a:r>
            <a:r>
              <a:rPr lang="en-ZA" sz="2400" dirty="0" smtClean="0"/>
              <a:t>. </a:t>
            </a:r>
          </a:p>
          <a:p>
            <a:pPr marL="0" indent="0">
              <a:spcBef>
                <a:spcPts val="0"/>
              </a:spcBef>
              <a:buNone/>
            </a:pPr>
            <a:r>
              <a:rPr lang="en-ZA" sz="2400" b="1" dirty="0" smtClean="0"/>
              <a:t>Continuous machine</a:t>
            </a:r>
          </a:p>
          <a:p>
            <a:pPr>
              <a:spcBef>
                <a:spcPts val="0"/>
              </a:spcBef>
            </a:pPr>
            <a:r>
              <a:rPr lang="en-ZA" sz="2400" dirty="0" smtClean="0"/>
              <a:t>The </a:t>
            </a:r>
            <a:r>
              <a:rPr lang="en-ZA" sz="2400" dirty="0"/>
              <a:t>continuous machine </a:t>
            </a:r>
            <a:r>
              <a:rPr lang="en-ZA" sz="2400" dirty="0" smtClean="0"/>
              <a:t>will </a:t>
            </a:r>
            <a:r>
              <a:rPr lang="en-ZA" sz="2400" dirty="0"/>
              <a:t>not give you the quality specifications sugar required for VHP since it is not capable of “cleaning up” the A-crystal to meet 1350 units of colour without a great deal of washing. </a:t>
            </a:r>
            <a:endParaRPr lang="en-ZA" sz="2400" dirty="0" smtClean="0"/>
          </a:p>
          <a:p>
            <a:pPr>
              <a:spcBef>
                <a:spcPts val="0"/>
              </a:spcBef>
            </a:pPr>
            <a:r>
              <a:rPr lang="en-ZA" sz="2400" dirty="0" smtClean="0"/>
              <a:t>Crystals </a:t>
            </a:r>
            <a:r>
              <a:rPr lang="en-ZA" sz="2400" dirty="0"/>
              <a:t>leaving the basket at high speed shatters on impact with the monitor casing, resulting in very high “fines” content.</a:t>
            </a:r>
            <a:endParaRPr lang="en-US" sz="2400" dirty="0"/>
          </a:p>
          <a:p>
            <a:pPr>
              <a:spcBef>
                <a:spcPts val="0"/>
              </a:spcBef>
            </a:pPr>
            <a:r>
              <a:rPr lang="en-ZA" sz="2400" dirty="0"/>
              <a:t>U</a:t>
            </a:r>
            <a:r>
              <a:rPr lang="en-ZA" sz="2400" dirty="0" smtClean="0"/>
              <a:t>se on </a:t>
            </a:r>
            <a:r>
              <a:rPr lang="en-ZA" sz="2400" dirty="0"/>
              <a:t>B and C duty where the crystals go to </a:t>
            </a:r>
            <a:r>
              <a:rPr lang="en-ZA" sz="2400" dirty="0" err="1"/>
              <a:t>remelt</a:t>
            </a:r>
            <a:r>
              <a:rPr lang="en-ZA" sz="2400" dirty="0"/>
              <a:t> or magma where they are “cleaned” by dissolving the substandard particles</a:t>
            </a:r>
            <a:r>
              <a:rPr lang="en-ZA" sz="2400" dirty="0" smtClean="0"/>
              <a:t>.</a:t>
            </a:r>
            <a:endParaRPr lang="en-US" sz="2400" dirty="0"/>
          </a:p>
        </p:txBody>
      </p:sp>
    </p:spTree>
    <p:extLst>
      <p:ext uri="{BB962C8B-B14F-4D97-AF65-F5344CB8AC3E}">
        <p14:creationId xmlns:p14="http://schemas.microsoft.com/office/powerpoint/2010/main" val="244779510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noGrp="1"/>
          </p:cNvSpPr>
          <p:nvPr>
            <p:ph type="title"/>
          </p:nvPr>
        </p:nvSpPr>
        <p:spPr>
          <a:prstGeom prst="rect">
            <a:avLst/>
          </a:prstGeom>
          <a:solidFill>
            <a:schemeClr val="bg1">
              <a:lumMod val="85000"/>
            </a:schemeClr>
          </a:solidFill>
          <a:scene3d>
            <a:camera prst="orthographicFront"/>
            <a:lightRig rig="threePt" dir="t"/>
          </a:scene3d>
          <a:sp3d>
            <a:bevelT/>
          </a:sp3d>
        </p:spPr>
        <p:txBody>
          <a:bodyPr>
            <a:noAutofit/>
          </a:bodyPr>
          <a:lstStyle>
            <a:lvl1pPr marL="0" indent="0" algn="r" defTabSz="914400" rtl="0" eaLnBrk="1" latinLnBrk="0" hangingPunct="1">
              <a:spcBef>
                <a:spcPct val="20000"/>
              </a:spcBef>
              <a:buFont typeface="Arial" panose="020B0604020202020204" pitchFamily="34" charset="0"/>
              <a:buNone/>
              <a:defRPr sz="2000" b="1" kern="1200">
                <a:solidFill>
                  <a:schemeClr val="accent2">
                    <a:lumMod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spcBef>
                <a:spcPts val="0"/>
              </a:spcBef>
            </a:pPr>
            <a:r>
              <a:rPr lang="en-US" sz="4400" dirty="0" smtClean="0"/>
              <a:t>Batch </a:t>
            </a:r>
            <a:r>
              <a:rPr lang="en-US" sz="4400" dirty="0" err="1" smtClean="0"/>
              <a:t>Centrifugals</a:t>
            </a:r>
            <a:endParaRPr lang="en-US" sz="4400" dirty="0"/>
          </a:p>
        </p:txBody>
      </p:sp>
      <p:sp>
        <p:nvSpPr>
          <p:cNvPr id="9" name="Content Placeholder 2"/>
          <p:cNvSpPr>
            <a:spLocks noGrp="1"/>
          </p:cNvSpPr>
          <p:nvPr>
            <p:ph idx="1"/>
          </p:nvPr>
        </p:nvSpPr>
        <p:spPr>
          <a:xfrm>
            <a:off x="251520" y="1600200"/>
            <a:ext cx="5976664" cy="5141168"/>
          </a:xfrm>
          <a:solidFill>
            <a:schemeClr val="bg1">
              <a:lumMod val="95000"/>
              <a:alpha val="75000"/>
            </a:schemeClr>
          </a:solidFill>
          <a:scene3d>
            <a:camera prst="orthographicFront"/>
            <a:lightRig rig="threePt" dir="t"/>
          </a:scene3d>
          <a:sp3d>
            <a:bevelT/>
          </a:sp3d>
        </p:spPr>
        <p:txBody>
          <a:bodyPr>
            <a:noAutofit/>
          </a:bodyPr>
          <a:lstStyle/>
          <a:p>
            <a:pPr marL="0" indent="0">
              <a:buNone/>
            </a:pPr>
            <a:r>
              <a:rPr lang="en-ZA" sz="2400" b="1" dirty="0" smtClean="0"/>
              <a:t>Typical Batch Machines</a:t>
            </a:r>
          </a:p>
          <a:p>
            <a:r>
              <a:rPr lang="en-ZA" sz="2000" dirty="0"/>
              <a:t>A typical batch centrifuge is a large perforated drum with an internally fitted, perforated screen, all suspended at the bottom of a vertical spindle. </a:t>
            </a:r>
            <a:endParaRPr lang="en-ZA" sz="2000" dirty="0" smtClean="0"/>
          </a:p>
          <a:p>
            <a:r>
              <a:rPr lang="en-ZA" sz="2000" dirty="0" smtClean="0"/>
              <a:t>The </a:t>
            </a:r>
            <a:r>
              <a:rPr lang="en-ZA" sz="2000" dirty="0"/>
              <a:t>spindle is mounted in bearings and a flexible suspension at the top. </a:t>
            </a:r>
            <a:endParaRPr lang="en-ZA" sz="2000" dirty="0" smtClean="0"/>
          </a:p>
          <a:p>
            <a:r>
              <a:rPr lang="en-ZA" sz="2000" dirty="0" smtClean="0"/>
              <a:t>The </a:t>
            </a:r>
            <a:r>
              <a:rPr lang="en-ZA" sz="2000" dirty="0"/>
              <a:t>suspension and buffer assembly are in turn supported in the main frame of the machine upon which stands the drive arrangement. </a:t>
            </a:r>
            <a:endParaRPr lang="en-ZA" sz="2000" dirty="0" smtClean="0"/>
          </a:p>
          <a:p>
            <a:r>
              <a:rPr lang="en-ZA" sz="2000" dirty="0" smtClean="0"/>
              <a:t>The </a:t>
            </a:r>
            <a:r>
              <a:rPr lang="en-ZA" sz="2000" dirty="0"/>
              <a:t>basket rotates within a monitor casing which catches the molasses as it is separated from the crystals. </a:t>
            </a:r>
            <a:endParaRPr lang="en-ZA" sz="2000" dirty="0" smtClean="0"/>
          </a:p>
          <a:p>
            <a:r>
              <a:rPr lang="en-ZA" sz="2000" dirty="0" smtClean="0"/>
              <a:t>The </a:t>
            </a:r>
            <a:r>
              <a:rPr lang="en-ZA" sz="2000" dirty="0"/>
              <a:t>basket is lined with a backing screen and a liner. </a:t>
            </a:r>
            <a:endParaRPr lang="en-ZA" sz="2000" dirty="0" smtClean="0"/>
          </a:p>
          <a:p>
            <a:r>
              <a:rPr lang="en-ZA" sz="2000" dirty="0" smtClean="0"/>
              <a:t>The </a:t>
            </a:r>
            <a:r>
              <a:rPr lang="en-ZA" sz="2000" dirty="0"/>
              <a:t>thickness of the sugar layer in the basket is about 10cm.</a:t>
            </a:r>
            <a:endParaRPr lang="en-US" sz="2000" dirty="0"/>
          </a:p>
        </p:txBody>
      </p:sp>
      <p:pic>
        <p:nvPicPr>
          <p:cNvPr id="5" name="Picture 4" descr="page 39 module 708099520170824151418_001"/>
          <p:cNvPicPr/>
          <p:nvPr/>
        </p:nvPicPr>
        <p:blipFill>
          <a:blip r:embed="rId2" cstate="print">
            <a:extLst>
              <a:ext uri="{28A0092B-C50C-407E-A947-70E740481C1C}">
                <a14:useLocalDpi xmlns:a14="http://schemas.microsoft.com/office/drawing/2010/main" val="0"/>
              </a:ext>
            </a:extLst>
          </a:blip>
          <a:srcRect l="18980" t="16499" r="44872" b="8060"/>
          <a:stretch>
            <a:fillRect/>
          </a:stretch>
        </p:blipFill>
        <p:spPr bwMode="auto">
          <a:xfrm>
            <a:off x="6156176" y="1989797"/>
            <a:ext cx="2831465" cy="4247515"/>
          </a:xfrm>
          <a:prstGeom prst="rect">
            <a:avLst/>
          </a:prstGeom>
          <a:noFill/>
          <a:ln>
            <a:noFill/>
          </a:ln>
        </p:spPr>
      </p:pic>
    </p:spTree>
    <p:extLst>
      <p:ext uri="{BB962C8B-B14F-4D97-AF65-F5344CB8AC3E}">
        <p14:creationId xmlns:p14="http://schemas.microsoft.com/office/powerpoint/2010/main" val="645276226"/>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noGrp="1"/>
          </p:cNvSpPr>
          <p:nvPr>
            <p:ph type="title"/>
          </p:nvPr>
        </p:nvSpPr>
        <p:spPr>
          <a:prstGeom prst="rect">
            <a:avLst/>
          </a:prstGeom>
          <a:solidFill>
            <a:schemeClr val="bg1">
              <a:lumMod val="85000"/>
            </a:schemeClr>
          </a:solidFill>
          <a:scene3d>
            <a:camera prst="orthographicFront"/>
            <a:lightRig rig="threePt" dir="t"/>
          </a:scene3d>
          <a:sp3d>
            <a:bevelT/>
          </a:sp3d>
        </p:spPr>
        <p:txBody>
          <a:bodyPr>
            <a:noAutofit/>
          </a:bodyPr>
          <a:lstStyle>
            <a:lvl1pPr marL="0" indent="0" algn="r" defTabSz="914400" rtl="0" eaLnBrk="1" latinLnBrk="0" hangingPunct="1">
              <a:spcBef>
                <a:spcPct val="20000"/>
              </a:spcBef>
              <a:buFont typeface="Arial" panose="020B0604020202020204" pitchFamily="34" charset="0"/>
              <a:buNone/>
              <a:defRPr sz="2000" b="1" kern="1200">
                <a:solidFill>
                  <a:schemeClr val="accent2">
                    <a:lumMod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US" sz="4000" dirty="0" smtClean="0"/>
              <a:t>Batch or Continuous? (cont.)</a:t>
            </a:r>
            <a:endParaRPr lang="en-ZA" sz="4000" dirty="0"/>
          </a:p>
        </p:txBody>
      </p:sp>
      <p:sp>
        <p:nvSpPr>
          <p:cNvPr id="9" name="Content Placeholder 2"/>
          <p:cNvSpPr>
            <a:spLocks noGrp="1"/>
          </p:cNvSpPr>
          <p:nvPr>
            <p:ph idx="1"/>
          </p:nvPr>
        </p:nvSpPr>
        <p:spPr>
          <a:xfrm>
            <a:off x="251520" y="1600200"/>
            <a:ext cx="8568952" cy="4997152"/>
          </a:xfrm>
          <a:solidFill>
            <a:schemeClr val="bg1">
              <a:lumMod val="95000"/>
              <a:alpha val="75000"/>
            </a:schemeClr>
          </a:solidFill>
          <a:scene3d>
            <a:camera prst="orthographicFront"/>
            <a:lightRig rig="threePt" dir="t"/>
          </a:scene3d>
          <a:sp3d>
            <a:bevelT/>
          </a:sp3d>
        </p:spPr>
        <p:txBody>
          <a:bodyPr>
            <a:noAutofit/>
          </a:bodyPr>
          <a:lstStyle/>
          <a:p>
            <a:pPr marL="0" indent="0">
              <a:buNone/>
            </a:pPr>
            <a:r>
              <a:rPr lang="en-ZA" sz="2400" b="1" dirty="0" smtClean="0"/>
              <a:t>Continuous machine</a:t>
            </a:r>
          </a:p>
          <a:p>
            <a:r>
              <a:rPr lang="en-ZA" sz="2400" dirty="0" smtClean="0"/>
              <a:t>Many </a:t>
            </a:r>
            <a:r>
              <a:rPr lang="en-ZA" sz="2400" dirty="0"/>
              <a:t>mills use special continuous centrifuges with very large monitor casings for B sugar curing. </a:t>
            </a:r>
            <a:endParaRPr lang="en-ZA" sz="2400" dirty="0" smtClean="0"/>
          </a:p>
          <a:p>
            <a:r>
              <a:rPr lang="en-ZA" sz="2400" dirty="0" smtClean="0"/>
              <a:t>The </a:t>
            </a:r>
            <a:r>
              <a:rPr lang="en-ZA" sz="2400" dirty="0"/>
              <a:t>large monitor casing allows the crystal a longer trajectory so it slows down sufficiently to prevent damage. </a:t>
            </a:r>
            <a:endParaRPr lang="en-ZA" sz="2400" dirty="0" smtClean="0"/>
          </a:p>
          <a:p>
            <a:r>
              <a:rPr lang="en-ZA" sz="2400" dirty="0" smtClean="0"/>
              <a:t>These </a:t>
            </a:r>
            <a:r>
              <a:rPr lang="en-ZA" sz="2400" dirty="0"/>
              <a:t>crystals are then used to prepare magma as they are undamaged and are uniform in size and shape. </a:t>
            </a:r>
            <a:endParaRPr lang="en-ZA" sz="2400" dirty="0" smtClean="0"/>
          </a:p>
          <a:p>
            <a:r>
              <a:rPr lang="en-ZA" sz="2400" dirty="0" smtClean="0"/>
              <a:t>This </a:t>
            </a:r>
            <a:r>
              <a:rPr lang="en-ZA" sz="2400" dirty="0"/>
              <a:t>results in less wash water being required in the pans.</a:t>
            </a:r>
            <a:endParaRPr lang="en-US" sz="2400" dirty="0"/>
          </a:p>
          <a:p>
            <a:r>
              <a:rPr lang="en-ZA" sz="2400" dirty="0"/>
              <a:t>An Australian company has also developed a continuous machine for A-</a:t>
            </a:r>
            <a:r>
              <a:rPr lang="en-ZA" sz="2400" dirty="0" err="1"/>
              <a:t>massecuites</a:t>
            </a:r>
            <a:r>
              <a:rPr lang="en-ZA" sz="2400" dirty="0"/>
              <a:t>. </a:t>
            </a:r>
            <a:endParaRPr lang="en-ZA" sz="2400" dirty="0" smtClean="0"/>
          </a:p>
          <a:p>
            <a:r>
              <a:rPr lang="en-ZA" sz="2400" dirty="0" smtClean="0"/>
              <a:t>It </a:t>
            </a:r>
            <a:r>
              <a:rPr lang="en-ZA" sz="2400" dirty="0"/>
              <a:t>utilizes a deflector to deflect crystals downward.</a:t>
            </a:r>
            <a:endParaRPr lang="en-US" sz="2400" dirty="0"/>
          </a:p>
        </p:txBody>
      </p:sp>
    </p:spTree>
    <p:extLst>
      <p:ext uri="{BB962C8B-B14F-4D97-AF65-F5344CB8AC3E}">
        <p14:creationId xmlns:p14="http://schemas.microsoft.com/office/powerpoint/2010/main" val="2693442020"/>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noGrp="1"/>
          </p:cNvSpPr>
          <p:nvPr>
            <p:ph type="title"/>
          </p:nvPr>
        </p:nvSpPr>
        <p:spPr>
          <a:prstGeom prst="rect">
            <a:avLst/>
          </a:prstGeom>
          <a:solidFill>
            <a:schemeClr val="bg1">
              <a:lumMod val="85000"/>
            </a:schemeClr>
          </a:solidFill>
          <a:scene3d>
            <a:camera prst="orthographicFront"/>
            <a:lightRig rig="threePt" dir="t"/>
          </a:scene3d>
          <a:sp3d>
            <a:bevelT/>
          </a:sp3d>
        </p:spPr>
        <p:txBody>
          <a:bodyPr>
            <a:noAutofit/>
          </a:bodyPr>
          <a:lstStyle>
            <a:lvl1pPr marL="0" indent="0" algn="r" defTabSz="914400" rtl="0" eaLnBrk="1" latinLnBrk="0" hangingPunct="1">
              <a:spcBef>
                <a:spcPct val="20000"/>
              </a:spcBef>
              <a:buFont typeface="Arial" panose="020B0604020202020204" pitchFamily="34" charset="0"/>
              <a:buNone/>
              <a:defRPr sz="2000" b="1" kern="1200">
                <a:solidFill>
                  <a:schemeClr val="accent2">
                    <a:lumMod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US" sz="4000" dirty="0" smtClean="0"/>
              <a:t>Relationship between Wash </a:t>
            </a:r>
            <a:r>
              <a:rPr lang="en-US" sz="4000" dirty="0"/>
              <a:t>W</a:t>
            </a:r>
            <a:r>
              <a:rPr lang="en-US" sz="4000" dirty="0" smtClean="0"/>
              <a:t>ater and Sugar Quality</a:t>
            </a:r>
            <a:endParaRPr lang="en-ZA" sz="4000" dirty="0"/>
          </a:p>
        </p:txBody>
      </p:sp>
      <p:sp>
        <p:nvSpPr>
          <p:cNvPr id="9" name="Content Placeholder 2"/>
          <p:cNvSpPr>
            <a:spLocks noGrp="1"/>
          </p:cNvSpPr>
          <p:nvPr>
            <p:ph idx="1"/>
          </p:nvPr>
        </p:nvSpPr>
        <p:spPr>
          <a:xfrm>
            <a:off x="251520" y="1600200"/>
            <a:ext cx="4824536" cy="4997152"/>
          </a:xfrm>
          <a:solidFill>
            <a:schemeClr val="bg1">
              <a:lumMod val="95000"/>
              <a:alpha val="75000"/>
            </a:schemeClr>
          </a:solidFill>
          <a:scene3d>
            <a:camera prst="orthographicFront"/>
            <a:lightRig rig="threePt" dir="t"/>
          </a:scene3d>
          <a:sp3d>
            <a:bevelT/>
          </a:sp3d>
        </p:spPr>
        <p:txBody>
          <a:bodyPr>
            <a:noAutofit/>
          </a:bodyPr>
          <a:lstStyle/>
          <a:p>
            <a:pPr>
              <a:spcBef>
                <a:spcPts val="0"/>
              </a:spcBef>
            </a:pPr>
            <a:r>
              <a:rPr lang="en-ZA" sz="2200" dirty="0"/>
              <a:t>There is an optimal purity. </a:t>
            </a:r>
            <a:endParaRPr lang="en-ZA" sz="2200" dirty="0" smtClean="0"/>
          </a:p>
          <a:p>
            <a:pPr>
              <a:spcBef>
                <a:spcPts val="0"/>
              </a:spcBef>
            </a:pPr>
            <a:r>
              <a:rPr lang="en-ZA" sz="2200" dirty="0" smtClean="0"/>
              <a:t>To </a:t>
            </a:r>
            <a:r>
              <a:rPr lang="en-ZA" sz="2200" dirty="0"/>
              <a:t>increase the purity further requires large amounts of water. </a:t>
            </a:r>
            <a:endParaRPr lang="en-ZA" sz="2200" dirty="0" smtClean="0"/>
          </a:p>
          <a:p>
            <a:pPr>
              <a:spcBef>
                <a:spcPts val="0"/>
              </a:spcBef>
            </a:pPr>
            <a:r>
              <a:rPr lang="en-ZA" sz="2200" dirty="0" smtClean="0"/>
              <a:t>This </a:t>
            </a:r>
            <a:r>
              <a:rPr lang="en-ZA" sz="2200" dirty="0"/>
              <a:t>is undesirable because it dissolves crystals. </a:t>
            </a:r>
            <a:endParaRPr lang="en-ZA" sz="2200" dirty="0" smtClean="0"/>
          </a:p>
          <a:p>
            <a:pPr>
              <a:spcBef>
                <a:spcPts val="0"/>
              </a:spcBef>
            </a:pPr>
            <a:r>
              <a:rPr lang="en-ZA" sz="2200" dirty="0" smtClean="0"/>
              <a:t>Crystals </a:t>
            </a:r>
            <a:r>
              <a:rPr lang="en-ZA" sz="2200" dirty="0"/>
              <a:t>can be washed with syrup, but this does not work </a:t>
            </a:r>
            <a:r>
              <a:rPr lang="en-ZA" sz="2200" dirty="0" smtClean="0"/>
              <a:t>too </a:t>
            </a:r>
            <a:r>
              <a:rPr lang="en-ZA" sz="2200" dirty="0"/>
              <a:t>well. </a:t>
            </a:r>
            <a:endParaRPr lang="en-ZA" sz="2200" dirty="0" smtClean="0"/>
          </a:p>
          <a:p>
            <a:pPr>
              <a:spcBef>
                <a:spcPts val="0"/>
              </a:spcBef>
            </a:pPr>
            <a:r>
              <a:rPr lang="en-ZA" sz="2200" dirty="0" smtClean="0"/>
              <a:t>In </a:t>
            </a:r>
            <a:r>
              <a:rPr lang="en-ZA" sz="2200" dirty="0"/>
              <a:t>a refinery jet 4 (final molasses) can be diluted and used to wash crystals in the centrifugal. </a:t>
            </a:r>
            <a:endParaRPr lang="en-ZA" sz="2200" dirty="0" smtClean="0"/>
          </a:p>
          <a:p>
            <a:pPr>
              <a:spcBef>
                <a:spcPts val="0"/>
              </a:spcBef>
            </a:pPr>
            <a:r>
              <a:rPr lang="en-ZA" sz="2200" dirty="0" smtClean="0"/>
              <a:t>This </a:t>
            </a:r>
            <a:r>
              <a:rPr lang="en-ZA" sz="2200" dirty="0"/>
              <a:t>has a colour of about 400 – 1000 and hence the diluted molasses wash is followed by a very short water wash</a:t>
            </a:r>
            <a:r>
              <a:rPr lang="en-ZA" sz="2200" dirty="0" smtClean="0"/>
              <a:t>.</a:t>
            </a:r>
            <a:endParaRPr lang="en-US" sz="2200" dirty="0"/>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89173" y="2636912"/>
            <a:ext cx="3793026" cy="27234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50147700"/>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noGrp="1"/>
          </p:cNvSpPr>
          <p:nvPr>
            <p:ph type="title"/>
          </p:nvPr>
        </p:nvSpPr>
        <p:spPr>
          <a:prstGeom prst="rect">
            <a:avLst/>
          </a:prstGeom>
          <a:solidFill>
            <a:schemeClr val="bg1">
              <a:lumMod val="85000"/>
            </a:schemeClr>
          </a:solidFill>
          <a:scene3d>
            <a:camera prst="orthographicFront"/>
            <a:lightRig rig="threePt" dir="t"/>
          </a:scene3d>
          <a:sp3d>
            <a:bevelT/>
          </a:sp3d>
        </p:spPr>
        <p:txBody>
          <a:bodyPr>
            <a:noAutofit/>
          </a:bodyPr>
          <a:lstStyle>
            <a:lvl1pPr marL="0" indent="0" algn="r" defTabSz="914400" rtl="0" eaLnBrk="1" latinLnBrk="0" hangingPunct="1">
              <a:spcBef>
                <a:spcPct val="20000"/>
              </a:spcBef>
              <a:buFont typeface="Arial" panose="020B0604020202020204" pitchFamily="34" charset="0"/>
              <a:buNone/>
              <a:defRPr sz="2000" b="1" kern="1200">
                <a:solidFill>
                  <a:schemeClr val="accent2">
                    <a:lumMod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US" sz="4000" dirty="0" smtClean="0"/>
              <a:t>Different Makes of Continuous Centrifugal</a:t>
            </a:r>
            <a:endParaRPr lang="en-ZA" sz="4000" dirty="0"/>
          </a:p>
        </p:txBody>
      </p:sp>
      <p:sp>
        <p:nvSpPr>
          <p:cNvPr id="9" name="Content Placeholder 2"/>
          <p:cNvSpPr>
            <a:spLocks noGrp="1"/>
          </p:cNvSpPr>
          <p:nvPr>
            <p:ph idx="1"/>
          </p:nvPr>
        </p:nvSpPr>
        <p:spPr>
          <a:xfrm>
            <a:off x="251520" y="1600200"/>
            <a:ext cx="8496944" cy="4997152"/>
          </a:xfrm>
          <a:solidFill>
            <a:schemeClr val="bg1">
              <a:lumMod val="95000"/>
              <a:alpha val="75000"/>
            </a:schemeClr>
          </a:solidFill>
          <a:scene3d>
            <a:camera prst="orthographicFront"/>
            <a:lightRig rig="threePt" dir="t"/>
          </a:scene3d>
          <a:sp3d>
            <a:bevelT/>
          </a:sp3d>
        </p:spPr>
        <p:txBody>
          <a:bodyPr>
            <a:noAutofit/>
          </a:bodyPr>
          <a:lstStyle/>
          <a:p>
            <a:pPr lvl="0"/>
            <a:r>
              <a:rPr lang="en-ZA" sz="4000" dirty="0"/>
              <a:t>Silver Weibull (USA)</a:t>
            </a:r>
            <a:endParaRPr lang="en-US" sz="4000" dirty="0"/>
          </a:p>
          <a:p>
            <a:pPr lvl="0"/>
            <a:r>
              <a:rPr lang="en-ZA" sz="4000" dirty="0"/>
              <a:t>Fives-Lille (France)</a:t>
            </a:r>
            <a:endParaRPr lang="en-US" sz="4000" dirty="0"/>
          </a:p>
          <a:p>
            <a:pPr lvl="0"/>
            <a:r>
              <a:rPr lang="en-ZA" sz="4000" dirty="0"/>
              <a:t>BMA (Germany)</a:t>
            </a:r>
            <a:endParaRPr lang="en-US" sz="4000" dirty="0"/>
          </a:p>
          <a:p>
            <a:pPr lvl="0"/>
            <a:r>
              <a:rPr lang="en-ZA" sz="4000" dirty="0"/>
              <a:t>Western States (USA)</a:t>
            </a:r>
            <a:endParaRPr lang="en-US" sz="4000" dirty="0"/>
          </a:p>
          <a:p>
            <a:pPr lvl="0"/>
            <a:r>
              <a:rPr lang="en-ZA" sz="4000" dirty="0"/>
              <a:t>Broadbent (England)</a:t>
            </a:r>
            <a:endParaRPr lang="en-US" sz="4000" dirty="0"/>
          </a:p>
        </p:txBody>
      </p:sp>
    </p:spTree>
    <p:extLst>
      <p:ext uri="{BB962C8B-B14F-4D97-AF65-F5344CB8AC3E}">
        <p14:creationId xmlns:p14="http://schemas.microsoft.com/office/powerpoint/2010/main" val="2850826149"/>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noGrp="1"/>
          </p:cNvSpPr>
          <p:nvPr>
            <p:ph type="title"/>
          </p:nvPr>
        </p:nvSpPr>
        <p:spPr>
          <a:prstGeom prst="rect">
            <a:avLst/>
          </a:prstGeom>
          <a:solidFill>
            <a:schemeClr val="bg1">
              <a:lumMod val="85000"/>
            </a:schemeClr>
          </a:solidFill>
          <a:scene3d>
            <a:camera prst="orthographicFront"/>
            <a:lightRig rig="threePt" dir="t"/>
          </a:scene3d>
          <a:sp3d>
            <a:bevelT/>
          </a:sp3d>
        </p:spPr>
        <p:txBody>
          <a:bodyPr>
            <a:noAutofit/>
          </a:bodyPr>
          <a:lstStyle>
            <a:lvl1pPr marL="0" indent="0" algn="r" defTabSz="914400" rtl="0" eaLnBrk="1" latinLnBrk="0" hangingPunct="1">
              <a:spcBef>
                <a:spcPct val="20000"/>
              </a:spcBef>
              <a:buFont typeface="Arial" panose="020B0604020202020204" pitchFamily="34" charset="0"/>
              <a:buNone/>
              <a:defRPr sz="2000" b="1" kern="1200">
                <a:solidFill>
                  <a:schemeClr val="accent2">
                    <a:lumMod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US" sz="5400" dirty="0" smtClean="0"/>
              <a:t>Centrifugal Performance</a:t>
            </a:r>
            <a:endParaRPr lang="en-ZA" sz="5400" dirty="0"/>
          </a:p>
        </p:txBody>
      </p:sp>
      <p:sp>
        <p:nvSpPr>
          <p:cNvPr id="9" name="Content Placeholder 2"/>
          <p:cNvSpPr>
            <a:spLocks noGrp="1"/>
          </p:cNvSpPr>
          <p:nvPr>
            <p:ph idx="1"/>
          </p:nvPr>
        </p:nvSpPr>
        <p:spPr>
          <a:xfrm>
            <a:off x="251520" y="1600200"/>
            <a:ext cx="8496944" cy="4997152"/>
          </a:xfrm>
          <a:solidFill>
            <a:schemeClr val="bg1">
              <a:lumMod val="95000"/>
              <a:alpha val="75000"/>
            </a:schemeClr>
          </a:solidFill>
          <a:scene3d>
            <a:camera prst="orthographicFront"/>
            <a:lightRig rig="threePt" dir="t"/>
          </a:scene3d>
          <a:sp3d>
            <a:bevelT/>
          </a:sp3d>
        </p:spPr>
        <p:txBody>
          <a:bodyPr>
            <a:noAutofit/>
          </a:bodyPr>
          <a:lstStyle/>
          <a:p>
            <a:r>
              <a:rPr lang="en-ZA" sz="3000" dirty="0"/>
              <a:t>The sugar and molasses must be regularly monitored both visually and by obtaining molasses purity data from the laboratory.</a:t>
            </a:r>
            <a:endParaRPr lang="en-US" sz="3000" dirty="0"/>
          </a:p>
          <a:p>
            <a:r>
              <a:rPr lang="en-ZA" sz="3000" dirty="0"/>
              <a:t>Careful monitoring can reveal the following:</a:t>
            </a:r>
            <a:endParaRPr lang="en-US" sz="3000" dirty="0"/>
          </a:p>
          <a:p>
            <a:pPr lvl="1"/>
            <a:r>
              <a:rPr lang="en-ZA" sz="3000" dirty="0"/>
              <a:t>Excessive washing with water/steam</a:t>
            </a:r>
            <a:endParaRPr lang="en-US" sz="3000" dirty="0"/>
          </a:p>
          <a:p>
            <a:pPr lvl="1"/>
            <a:r>
              <a:rPr lang="en-ZA" sz="3000" dirty="0"/>
              <a:t>Holes in the screens</a:t>
            </a:r>
            <a:endParaRPr lang="en-US" sz="3000" dirty="0"/>
          </a:p>
          <a:p>
            <a:pPr lvl="1"/>
            <a:r>
              <a:rPr lang="en-ZA" sz="3000" dirty="0"/>
              <a:t>False grain</a:t>
            </a:r>
            <a:endParaRPr lang="en-US" sz="3000" dirty="0"/>
          </a:p>
          <a:p>
            <a:pPr lvl="1"/>
            <a:r>
              <a:rPr lang="en-ZA" sz="3000" dirty="0" err="1"/>
              <a:t>Massecuite</a:t>
            </a:r>
            <a:r>
              <a:rPr lang="en-ZA" sz="3000" dirty="0"/>
              <a:t> </a:t>
            </a:r>
            <a:r>
              <a:rPr lang="en-ZA" sz="3000" dirty="0" err="1"/>
              <a:t>reheater</a:t>
            </a:r>
            <a:r>
              <a:rPr lang="en-ZA" sz="3000" dirty="0"/>
              <a:t> problems (i.e. </a:t>
            </a:r>
            <a:r>
              <a:rPr lang="en-ZA" sz="3000" dirty="0" err="1"/>
              <a:t>massecuite</a:t>
            </a:r>
            <a:r>
              <a:rPr lang="en-ZA" sz="3000" dirty="0"/>
              <a:t> is too viscous)</a:t>
            </a:r>
            <a:endParaRPr lang="en-US" sz="3000" dirty="0"/>
          </a:p>
        </p:txBody>
      </p:sp>
    </p:spTree>
    <p:extLst>
      <p:ext uri="{BB962C8B-B14F-4D97-AF65-F5344CB8AC3E}">
        <p14:creationId xmlns:p14="http://schemas.microsoft.com/office/powerpoint/2010/main" val="243683140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noGrp="1"/>
          </p:cNvSpPr>
          <p:nvPr>
            <p:ph type="title"/>
          </p:nvPr>
        </p:nvSpPr>
        <p:spPr>
          <a:prstGeom prst="rect">
            <a:avLst/>
          </a:prstGeom>
          <a:solidFill>
            <a:schemeClr val="bg1">
              <a:lumMod val="85000"/>
            </a:schemeClr>
          </a:solidFill>
          <a:scene3d>
            <a:camera prst="orthographicFront"/>
            <a:lightRig rig="threePt" dir="t"/>
          </a:scene3d>
          <a:sp3d>
            <a:bevelT/>
          </a:sp3d>
        </p:spPr>
        <p:txBody>
          <a:bodyPr>
            <a:noAutofit/>
          </a:bodyPr>
          <a:lstStyle>
            <a:lvl1pPr marL="0" indent="0" algn="r" defTabSz="914400" rtl="0" eaLnBrk="1" latinLnBrk="0" hangingPunct="1">
              <a:spcBef>
                <a:spcPct val="20000"/>
              </a:spcBef>
              <a:buFont typeface="Arial" panose="020B0604020202020204" pitchFamily="34" charset="0"/>
              <a:buNone/>
              <a:defRPr sz="2000" b="1" kern="1200">
                <a:solidFill>
                  <a:schemeClr val="accent2">
                    <a:lumMod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spcBef>
                <a:spcPts val="0"/>
              </a:spcBef>
            </a:pPr>
            <a:r>
              <a:rPr lang="en-US" sz="4800" dirty="0"/>
              <a:t>Removal of Molasses</a:t>
            </a:r>
            <a:endParaRPr lang="en-US" sz="4800" dirty="0"/>
          </a:p>
        </p:txBody>
      </p:sp>
      <p:sp>
        <p:nvSpPr>
          <p:cNvPr id="9" name="Content Placeholder 2"/>
          <p:cNvSpPr>
            <a:spLocks noGrp="1"/>
          </p:cNvSpPr>
          <p:nvPr>
            <p:ph idx="1"/>
          </p:nvPr>
        </p:nvSpPr>
        <p:spPr>
          <a:xfrm>
            <a:off x="251520" y="1600200"/>
            <a:ext cx="8568952" cy="4997152"/>
          </a:xfrm>
          <a:solidFill>
            <a:schemeClr val="bg1">
              <a:lumMod val="95000"/>
              <a:alpha val="75000"/>
            </a:schemeClr>
          </a:solidFill>
          <a:scene3d>
            <a:camera prst="orthographicFront"/>
            <a:lightRig rig="threePt" dir="t"/>
          </a:scene3d>
          <a:sp3d>
            <a:bevelT/>
          </a:sp3d>
        </p:spPr>
        <p:txBody>
          <a:bodyPr>
            <a:noAutofit/>
          </a:bodyPr>
          <a:lstStyle/>
          <a:p>
            <a:r>
              <a:rPr lang="en-ZA" dirty="0"/>
              <a:t>The removal of molasses from the </a:t>
            </a:r>
            <a:r>
              <a:rPr lang="en-ZA" dirty="0" err="1"/>
              <a:t>massecuite</a:t>
            </a:r>
            <a:r>
              <a:rPr lang="en-ZA" dirty="0"/>
              <a:t> takes place in 3 stages:</a:t>
            </a:r>
            <a:endParaRPr lang="en-US" dirty="0"/>
          </a:p>
          <a:p>
            <a:pPr lvl="1"/>
            <a:r>
              <a:rPr lang="en-ZA" sz="3200" dirty="0"/>
              <a:t>Removal of the excess liquid</a:t>
            </a:r>
            <a:endParaRPr lang="en-US" sz="3200" dirty="0"/>
          </a:p>
          <a:p>
            <a:pPr lvl="1"/>
            <a:r>
              <a:rPr lang="en-ZA" sz="3200" dirty="0"/>
              <a:t>Draining of the molasses between the crystals except for a thin film on 	the crystal</a:t>
            </a:r>
            <a:endParaRPr lang="en-US" sz="3200" dirty="0"/>
          </a:p>
          <a:p>
            <a:pPr lvl="1"/>
            <a:r>
              <a:rPr lang="en-ZA" sz="3200" dirty="0"/>
              <a:t>Reduction of the film thickness</a:t>
            </a:r>
            <a:endParaRPr lang="en-US" sz="3200" dirty="0"/>
          </a:p>
          <a:p>
            <a:r>
              <a:rPr lang="en-ZA" dirty="0"/>
              <a:t>Removal of molasses is fast during stage 1 and very slow during stage 3.</a:t>
            </a:r>
            <a:endParaRPr lang="en-US" dirty="0"/>
          </a:p>
        </p:txBody>
      </p:sp>
    </p:spTree>
    <p:extLst>
      <p:ext uri="{BB962C8B-B14F-4D97-AF65-F5344CB8AC3E}">
        <p14:creationId xmlns:p14="http://schemas.microsoft.com/office/powerpoint/2010/main" val="380344797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noGrp="1"/>
          </p:cNvSpPr>
          <p:nvPr>
            <p:ph type="title"/>
          </p:nvPr>
        </p:nvSpPr>
        <p:spPr>
          <a:prstGeom prst="rect">
            <a:avLst/>
          </a:prstGeom>
          <a:solidFill>
            <a:schemeClr val="bg1">
              <a:lumMod val="85000"/>
            </a:schemeClr>
          </a:solidFill>
          <a:scene3d>
            <a:camera prst="orthographicFront"/>
            <a:lightRig rig="threePt" dir="t"/>
          </a:scene3d>
          <a:sp3d>
            <a:bevelT/>
          </a:sp3d>
        </p:spPr>
        <p:txBody>
          <a:bodyPr>
            <a:noAutofit/>
          </a:bodyPr>
          <a:lstStyle>
            <a:lvl1pPr marL="0" indent="0" algn="r" defTabSz="914400" rtl="0" eaLnBrk="1" latinLnBrk="0" hangingPunct="1">
              <a:spcBef>
                <a:spcPct val="20000"/>
              </a:spcBef>
              <a:buFont typeface="Arial" panose="020B0604020202020204" pitchFamily="34" charset="0"/>
              <a:buNone/>
              <a:defRPr sz="2000" b="1" kern="1200">
                <a:solidFill>
                  <a:schemeClr val="accent2">
                    <a:lumMod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spcBef>
                <a:spcPts val="0"/>
              </a:spcBef>
            </a:pPr>
            <a:r>
              <a:rPr lang="en-US" sz="4000" dirty="0" smtClean="0"/>
              <a:t>Centrifugal Components – The Basket</a:t>
            </a:r>
            <a:endParaRPr lang="en-US" sz="4000" dirty="0"/>
          </a:p>
        </p:txBody>
      </p:sp>
      <p:sp>
        <p:nvSpPr>
          <p:cNvPr id="9" name="Content Placeholder 2"/>
          <p:cNvSpPr>
            <a:spLocks noGrp="1"/>
          </p:cNvSpPr>
          <p:nvPr>
            <p:ph idx="1"/>
          </p:nvPr>
        </p:nvSpPr>
        <p:spPr>
          <a:xfrm>
            <a:off x="251520" y="1600200"/>
            <a:ext cx="8568952" cy="4997152"/>
          </a:xfrm>
          <a:solidFill>
            <a:schemeClr val="bg1">
              <a:lumMod val="95000"/>
              <a:alpha val="75000"/>
            </a:schemeClr>
          </a:solidFill>
          <a:scene3d>
            <a:camera prst="orthographicFront"/>
            <a:lightRig rig="threePt" dir="t"/>
          </a:scene3d>
          <a:sp3d>
            <a:bevelT/>
          </a:sp3d>
        </p:spPr>
        <p:txBody>
          <a:bodyPr>
            <a:noAutofit/>
          </a:bodyPr>
          <a:lstStyle/>
          <a:p>
            <a:pPr>
              <a:spcBef>
                <a:spcPts val="0"/>
              </a:spcBef>
            </a:pPr>
            <a:r>
              <a:rPr lang="en-ZA" sz="1900" dirty="0" smtClean="0"/>
              <a:t>The </a:t>
            </a:r>
            <a:r>
              <a:rPr lang="en-ZA" sz="1900" dirty="0"/>
              <a:t>centrifugal basket is usually made of stainless steel and is of welded construction. </a:t>
            </a:r>
            <a:endParaRPr lang="en-ZA" sz="1900" dirty="0" smtClean="0"/>
          </a:p>
          <a:p>
            <a:pPr>
              <a:spcBef>
                <a:spcPts val="0"/>
              </a:spcBef>
            </a:pPr>
            <a:r>
              <a:rPr lang="en-ZA" sz="1900" dirty="0" smtClean="0"/>
              <a:t>The </a:t>
            </a:r>
            <a:r>
              <a:rPr lang="en-ZA" sz="1900" dirty="0"/>
              <a:t>basket is reinforced with hoops which provide a safeguard against bursting forces which could destroy the basket and its surroundings. </a:t>
            </a:r>
            <a:endParaRPr lang="en-ZA" sz="1900" dirty="0" smtClean="0"/>
          </a:p>
          <a:p>
            <a:pPr>
              <a:spcBef>
                <a:spcPts val="0"/>
              </a:spcBef>
            </a:pPr>
            <a:r>
              <a:rPr lang="en-ZA" sz="1900" dirty="0" smtClean="0"/>
              <a:t>As </a:t>
            </a:r>
            <a:r>
              <a:rPr lang="en-ZA" sz="1900" dirty="0"/>
              <a:t>an extra safeguard the basket should be examined at regular intervals to detect any wear or stress damage.</a:t>
            </a:r>
            <a:endParaRPr lang="en-US" sz="1900" dirty="0"/>
          </a:p>
          <a:p>
            <a:pPr>
              <a:spcBef>
                <a:spcPts val="0"/>
              </a:spcBef>
            </a:pPr>
            <a:r>
              <a:rPr lang="en-ZA" sz="1900" dirty="0"/>
              <a:t>Modern machines tend to have far bigger than their predecessors, especially as far as depth in concerned. </a:t>
            </a:r>
            <a:endParaRPr lang="en-ZA" sz="1900" dirty="0" smtClean="0"/>
          </a:p>
          <a:p>
            <a:pPr>
              <a:spcBef>
                <a:spcPts val="0"/>
              </a:spcBef>
            </a:pPr>
            <a:r>
              <a:rPr lang="en-ZA" sz="1900" dirty="0" smtClean="0"/>
              <a:t>The </a:t>
            </a:r>
            <a:r>
              <a:rPr lang="en-ZA" sz="1900" dirty="0"/>
              <a:t>basket diameter is about 1370 mm and the depth approximately 1065mm. </a:t>
            </a:r>
            <a:endParaRPr lang="en-ZA" sz="1900" dirty="0" smtClean="0"/>
          </a:p>
          <a:p>
            <a:pPr>
              <a:spcBef>
                <a:spcPts val="0"/>
              </a:spcBef>
            </a:pPr>
            <a:r>
              <a:rPr lang="en-ZA" sz="1900" dirty="0" smtClean="0"/>
              <a:t>With </a:t>
            </a:r>
            <a:r>
              <a:rPr lang="en-ZA" sz="1900" dirty="0"/>
              <a:t>a </a:t>
            </a:r>
            <a:r>
              <a:rPr lang="en-ZA" sz="1900" dirty="0" err="1"/>
              <a:t>massecuite</a:t>
            </a:r>
            <a:r>
              <a:rPr lang="en-ZA" sz="1900" dirty="0"/>
              <a:t> layer of 250 mm this results in a capacity of ± 1m³</a:t>
            </a:r>
            <a:r>
              <a:rPr lang="en-ZA" sz="1900" baseline="30000" dirty="0"/>
              <a:t> </a:t>
            </a:r>
            <a:r>
              <a:rPr lang="en-ZA" sz="1900" dirty="0"/>
              <a:t>of </a:t>
            </a:r>
            <a:r>
              <a:rPr lang="en-ZA" sz="1900" dirty="0" err="1"/>
              <a:t>massecuite</a:t>
            </a:r>
            <a:r>
              <a:rPr lang="en-ZA" sz="1900" dirty="0"/>
              <a:t> with a mass with a mass of about 1.6 tons.</a:t>
            </a:r>
            <a:endParaRPr lang="en-US" sz="1900" dirty="0"/>
          </a:p>
          <a:p>
            <a:pPr>
              <a:spcBef>
                <a:spcPts val="0"/>
              </a:spcBef>
            </a:pPr>
            <a:r>
              <a:rPr lang="en-ZA" sz="1900" dirty="0"/>
              <a:t>The perforations in the basket are usually about 6mm in diameter and vary in number from 360-3500.</a:t>
            </a:r>
            <a:endParaRPr lang="en-US" sz="1900" dirty="0"/>
          </a:p>
          <a:p>
            <a:pPr>
              <a:spcBef>
                <a:spcPts val="0"/>
              </a:spcBef>
            </a:pPr>
            <a:r>
              <a:rPr lang="en-ZA" sz="1900" dirty="0"/>
              <a:t>The discharge valve could be a flat plate which has to be lifted, a cone which is either raised, raised and titled, or a cone valve which is lowered. </a:t>
            </a:r>
            <a:endParaRPr lang="en-ZA" sz="1900" dirty="0" smtClean="0"/>
          </a:p>
          <a:p>
            <a:pPr>
              <a:spcBef>
                <a:spcPts val="0"/>
              </a:spcBef>
            </a:pPr>
            <a:r>
              <a:rPr lang="en-ZA" sz="1900" dirty="0" smtClean="0"/>
              <a:t>The </a:t>
            </a:r>
            <a:r>
              <a:rPr lang="en-ZA" sz="1900" dirty="0"/>
              <a:t>cone which is lowered will give a clean discharge and does not obstruct the sugar flow.</a:t>
            </a:r>
            <a:endParaRPr lang="en-US" sz="1900" dirty="0"/>
          </a:p>
        </p:txBody>
      </p:sp>
    </p:spTree>
    <p:extLst>
      <p:ext uri="{BB962C8B-B14F-4D97-AF65-F5344CB8AC3E}">
        <p14:creationId xmlns:p14="http://schemas.microsoft.com/office/powerpoint/2010/main" val="222352317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noGrp="1"/>
          </p:cNvSpPr>
          <p:nvPr>
            <p:ph type="title"/>
          </p:nvPr>
        </p:nvSpPr>
        <p:spPr>
          <a:prstGeom prst="rect">
            <a:avLst/>
          </a:prstGeom>
          <a:solidFill>
            <a:schemeClr val="bg1">
              <a:lumMod val="85000"/>
            </a:schemeClr>
          </a:solidFill>
          <a:scene3d>
            <a:camera prst="orthographicFront"/>
            <a:lightRig rig="threePt" dir="t"/>
          </a:scene3d>
          <a:sp3d>
            <a:bevelT/>
          </a:sp3d>
        </p:spPr>
        <p:txBody>
          <a:bodyPr>
            <a:noAutofit/>
          </a:bodyPr>
          <a:lstStyle>
            <a:lvl1pPr marL="0" indent="0" algn="r" defTabSz="914400" rtl="0" eaLnBrk="1" latinLnBrk="0" hangingPunct="1">
              <a:spcBef>
                <a:spcPct val="20000"/>
              </a:spcBef>
              <a:buFont typeface="Arial" panose="020B0604020202020204" pitchFamily="34" charset="0"/>
              <a:buNone/>
              <a:defRPr sz="2000" b="1" kern="1200">
                <a:solidFill>
                  <a:schemeClr val="accent2">
                    <a:lumMod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spcBef>
                <a:spcPts val="0"/>
              </a:spcBef>
            </a:pPr>
            <a:r>
              <a:rPr lang="en-US" sz="4000" dirty="0" smtClean="0"/>
              <a:t>Centrifugal Components – Screens</a:t>
            </a:r>
            <a:endParaRPr lang="en-US" sz="4000" dirty="0"/>
          </a:p>
        </p:txBody>
      </p:sp>
      <p:sp>
        <p:nvSpPr>
          <p:cNvPr id="9" name="Content Placeholder 2"/>
          <p:cNvSpPr>
            <a:spLocks noGrp="1"/>
          </p:cNvSpPr>
          <p:nvPr>
            <p:ph idx="1"/>
          </p:nvPr>
        </p:nvSpPr>
        <p:spPr>
          <a:xfrm>
            <a:off x="251520" y="1600200"/>
            <a:ext cx="8568952" cy="4997152"/>
          </a:xfrm>
          <a:solidFill>
            <a:schemeClr val="bg1">
              <a:lumMod val="95000"/>
              <a:alpha val="75000"/>
            </a:schemeClr>
          </a:solidFill>
          <a:scene3d>
            <a:camera prst="orthographicFront"/>
            <a:lightRig rig="threePt" dir="t"/>
          </a:scene3d>
          <a:sp3d>
            <a:bevelT/>
          </a:sp3d>
        </p:spPr>
        <p:txBody>
          <a:bodyPr>
            <a:noAutofit/>
          </a:bodyPr>
          <a:lstStyle/>
          <a:p>
            <a:pPr>
              <a:spcBef>
                <a:spcPts val="0"/>
              </a:spcBef>
            </a:pPr>
            <a:r>
              <a:rPr lang="en-ZA" sz="2400" dirty="0"/>
              <a:t>The norm in batch machines is to have two screens in the basket. </a:t>
            </a:r>
            <a:endParaRPr lang="en-ZA" sz="2400" dirty="0" smtClean="0"/>
          </a:p>
          <a:p>
            <a:pPr>
              <a:spcBef>
                <a:spcPts val="0"/>
              </a:spcBef>
            </a:pPr>
            <a:r>
              <a:rPr lang="en-ZA" sz="2400" dirty="0" smtClean="0"/>
              <a:t>The </a:t>
            </a:r>
            <a:r>
              <a:rPr lang="en-ZA" sz="2400" dirty="0"/>
              <a:t>outer screen being a supporting screen of course mesh to prevent the inner finer sugar screen from physically blinding the drainage holes in the basket. </a:t>
            </a:r>
            <a:endParaRPr lang="en-ZA" sz="2400" dirty="0" smtClean="0"/>
          </a:p>
          <a:p>
            <a:pPr>
              <a:spcBef>
                <a:spcPts val="0"/>
              </a:spcBef>
            </a:pPr>
            <a:r>
              <a:rPr lang="en-ZA" sz="2400" dirty="0" smtClean="0"/>
              <a:t>There </a:t>
            </a:r>
            <a:r>
              <a:rPr lang="en-ZA" sz="2400" dirty="0"/>
              <a:t>are a few manufacturers that offer 3 screens. </a:t>
            </a:r>
            <a:endParaRPr lang="en-ZA" sz="2400" dirty="0" smtClean="0"/>
          </a:p>
          <a:p>
            <a:pPr>
              <a:spcBef>
                <a:spcPts val="0"/>
              </a:spcBef>
            </a:pPr>
            <a:r>
              <a:rPr lang="en-ZA" sz="2400" dirty="0" smtClean="0"/>
              <a:t>A </a:t>
            </a:r>
            <a:r>
              <a:rPr lang="en-ZA" sz="2400" dirty="0"/>
              <a:t>typical arrangement would be:</a:t>
            </a:r>
            <a:endParaRPr lang="en-US" sz="2400" dirty="0"/>
          </a:p>
          <a:p>
            <a:pPr lvl="1">
              <a:spcBef>
                <a:spcPts val="0"/>
              </a:spcBef>
            </a:pPr>
            <a:r>
              <a:rPr lang="en-ZA" sz="2400" dirty="0"/>
              <a:t>Backing screen</a:t>
            </a:r>
            <a:endParaRPr lang="en-US" sz="2400" dirty="0"/>
          </a:p>
          <a:p>
            <a:pPr lvl="1">
              <a:spcBef>
                <a:spcPts val="0"/>
              </a:spcBef>
            </a:pPr>
            <a:r>
              <a:rPr lang="en-ZA" sz="2400" dirty="0" smtClean="0"/>
              <a:t>Intermediate </a:t>
            </a:r>
            <a:endParaRPr lang="en-US" sz="2400" dirty="0"/>
          </a:p>
          <a:p>
            <a:pPr lvl="1">
              <a:spcBef>
                <a:spcPts val="0"/>
              </a:spcBef>
            </a:pPr>
            <a:r>
              <a:rPr lang="en-ZA" sz="2400" dirty="0"/>
              <a:t>Sugar screen </a:t>
            </a:r>
            <a:r>
              <a:rPr lang="en-ZA" sz="2400" dirty="0" smtClean="0"/>
              <a:t>- 0.5mm</a:t>
            </a:r>
            <a:endParaRPr lang="en-US" sz="2400" dirty="0"/>
          </a:p>
          <a:p>
            <a:pPr lvl="1">
              <a:spcBef>
                <a:spcPts val="0"/>
              </a:spcBef>
            </a:pPr>
            <a:r>
              <a:rPr lang="en-ZA" sz="2400" dirty="0"/>
              <a:t>Open </a:t>
            </a:r>
            <a:r>
              <a:rPr lang="en-ZA" sz="2400" dirty="0" smtClean="0"/>
              <a:t>Area</a:t>
            </a:r>
            <a:r>
              <a:rPr lang="en-ZA" sz="2400" dirty="0"/>
              <a:t> </a:t>
            </a:r>
            <a:r>
              <a:rPr lang="en-ZA" sz="2400" dirty="0" smtClean="0"/>
              <a:t>- 24</a:t>
            </a:r>
            <a:r>
              <a:rPr lang="en-ZA" sz="2400" dirty="0"/>
              <a:t>%</a:t>
            </a:r>
            <a:endParaRPr lang="en-US" sz="2400" dirty="0"/>
          </a:p>
          <a:p>
            <a:pPr>
              <a:spcBef>
                <a:spcPts val="0"/>
              </a:spcBef>
            </a:pPr>
            <a:r>
              <a:rPr lang="en-ZA" sz="2400" dirty="0"/>
              <a:t>Screen material is either stainless steel or brass. </a:t>
            </a:r>
            <a:endParaRPr lang="en-ZA" sz="2400" dirty="0" smtClean="0"/>
          </a:p>
          <a:p>
            <a:pPr>
              <a:spcBef>
                <a:spcPts val="0"/>
              </a:spcBef>
            </a:pPr>
            <a:r>
              <a:rPr lang="en-ZA" sz="2400" dirty="0" smtClean="0"/>
              <a:t>The </a:t>
            </a:r>
            <a:r>
              <a:rPr lang="en-ZA" sz="2400" dirty="0"/>
              <a:t>sugar screen is slotted at one end and “tongued” at the other, to allow the two ends to be laced.</a:t>
            </a:r>
            <a:endParaRPr lang="en-US" sz="2400" dirty="0"/>
          </a:p>
        </p:txBody>
      </p:sp>
    </p:spTree>
    <p:extLst>
      <p:ext uri="{BB962C8B-B14F-4D97-AF65-F5344CB8AC3E}">
        <p14:creationId xmlns:p14="http://schemas.microsoft.com/office/powerpoint/2010/main" val="385516599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D883F3D944B9D242BC2B2B737E9F12DD" ma:contentTypeVersion="0" ma:contentTypeDescription="Create a new document." ma:contentTypeScope="" ma:versionID="ed1326efab41682ffb28ddec26180793">
  <xsd:schema xmlns:xsd="http://www.w3.org/2001/XMLSchema" xmlns:xs="http://www.w3.org/2001/XMLSchema" xmlns:p="http://schemas.microsoft.com/office/2006/metadata/properties" targetNamespace="http://schemas.microsoft.com/office/2006/metadata/properties" ma:root="true" ma:fieldsID="553f2d8843fd2aa64b81f9e8c63a6619">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27456C1D-B346-4418-B537-6110411BD1CB}"/>
</file>

<file path=customXml/itemProps2.xml><?xml version="1.0" encoding="utf-8"?>
<ds:datastoreItem xmlns:ds="http://schemas.openxmlformats.org/officeDocument/2006/customXml" ds:itemID="{113B8E40-2011-489E-8150-75FFC458643B}"/>
</file>

<file path=customXml/itemProps3.xml><?xml version="1.0" encoding="utf-8"?>
<ds:datastoreItem xmlns:ds="http://schemas.openxmlformats.org/officeDocument/2006/customXml" ds:itemID="{55077C1A-0A16-4842-9718-9EECA3E8EF8C}"/>
</file>

<file path=docProps/app.xml><?xml version="1.0" encoding="utf-8"?>
<Properties xmlns="http://schemas.openxmlformats.org/officeDocument/2006/extended-properties" xmlns:vt="http://schemas.openxmlformats.org/officeDocument/2006/docPropsVTypes">
  <Template/>
  <TotalTime>6189</TotalTime>
  <Words>5780</Words>
  <Application>Microsoft Office PowerPoint</Application>
  <PresentationFormat>On-screen Show (4:3)</PresentationFormat>
  <Paragraphs>404</Paragraphs>
  <Slides>63</Slides>
  <Notes>0</Notes>
  <HiddenSlides>0</HiddenSlides>
  <MMClips>0</MMClips>
  <ScaleCrop>false</ScaleCrop>
  <HeadingPairs>
    <vt:vector size="4" baseType="variant">
      <vt:variant>
        <vt:lpstr>Theme</vt:lpstr>
      </vt:variant>
      <vt:variant>
        <vt:i4>1</vt:i4>
      </vt:variant>
      <vt:variant>
        <vt:lpstr>Slide Titles</vt:lpstr>
      </vt:variant>
      <vt:variant>
        <vt:i4>63</vt:i4>
      </vt:variant>
    </vt:vector>
  </HeadingPairs>
  <TitlesOfParts>
    <vt:vector size="64" baseType="lpstr">
      <vt:lpstr>Office Theme</vt:lpstr>
      <vt:lpstr>PowerPoint Presentation</vt:lpstr>
      <vt:lpstr>Introduction</vt:lpstr>
      <vt:lpstr>Theory </vt:lpstr>
      <vt:lpstr>Separational Effect</vt:lpstr>
      <vt:lpstr>Separational Effect (cont.)</vt:lpstr>
      <vt:lpstr>Batch Centrifugals</vt:lpstr>
      <vt:lpstr>Removal of Molasses</vt:lpstr>
      <vt:lpstr>Centrifugal Components – The Basket</vt:lpstr>
      <vt:lpstr>Centrifugal Components – Screens</vt:lpstr>
      <vt:lpstr>Centrifugal Components – Charging</vt:lpstr>
      <vt:lpstr>Centrifugal Components – Ploughs</vt:lpstr>
      <vt:lpstr>Centrifugal Components – Ploughs (cont.)</vt:lpstr>
      <vt:lpstr>Centrifugal Components – Wash Water and Steam</vt:lpstr>
      <vt:lpstr>Centrifugal Components – Wash Water and Steam (cont.)</vt:lpstr>
      <vt:lpstr>Centrifugal Components – Drives</vt:lpstr>
      <vt:lpstr>Centrifugal Components – Drives (cont.)</vt:lpstr>
      <vt:lpstr>Centrifugal Components – Drives (cont.)</vt:lpstr>
      <vt:lpstr>Centrifugal Components – Control Systems</vt:lpstr>
      <vt:lpstr>Centrifugal Components – Windage</vt:lpstr>
      <vt:lpstr>Centrifugal Components – Drip Trays</vt:lpstr>
      <vt:lpstr>Typical Operational Cycle</vt:lpstr>
      <vt:lpstr>Typical Operational Cycle (cont.)</vt:lpstr>
      <vt:lpstr>Typical Operational Cycle (cont.)</vt:lpstr>
      <vt:lpstr>Continuous Centrifugals</vt:lpstr>
      <vt:lpstr>Continuous Centrifugals – Basic Operation</vt:lpstr>
      <vt:lpstr>Continuous Centrifugals – Basic Operation (cont.)</vt:lpstr>
      <vt:lpstr>Continuous Centrifugals – Basic Operation (cont.)</vt:lpstr>
      <vt:lpstr>Continuous Centrifugals – Basic Operation (cont.)</vt:lpstr>
      <vt:lpstr>Continuous Centrifugals – Basic Operation (cont.)</vt:lpstr>
      <vt:lpstr>Continuous Centrifugals – Basic Operation (cont.)</vt:lpstr>
      <vt:lpstr>Continuous Centrifugals – Basic Operation (cont.)</vt:lpstr>
      <vt:lpstr>Types of Continuous Centrifugals</vt:lpstr>
      <vt:lpstr>Types of Continuous Centrifugals (cont.)</vt:lpstr>
      <vt:lpstr>Machine Design</vt:lpstr>
      <vt:lpstr>Machine Design – The Basket</vt:lpstr>
      <vt:lpstr>Machine Design – The Basket (cont.)</vt:lpstr>
      <vt:lpstr>Machine Design – The Basket (cont.)</vt:lpstr>
      <vt:lpstr>Machine Design – Acceleration Cup</vt:lpstr>
      <vt:lpstr>Machine Design – Acceleration Cup (cont.)</vt:lpstr>
      <vt:lpstr>Machine Design – Screens</vt:lpstr>
      <vt:lpstr>Machine Design – Screens (cont.)</vt:lpstr>
      <vt:lpstr>Machine Design – Screens (cont.)</vt:lpstr>
      <vt:lpstr>Machine Design – Screens (cont.)</vt:lpstr>
      <vt:lpstr>Machine Design – Feed System</vt:lpstr>
      <vt:lpstr>Machine Design – Feed System (cont.)</vt:lpstr>
      <vt:lpstr>Machine Design – Feed System (cont.)</vt:lpstr>
      <vt:lpstr>Machine Design – Feed System (cont.)</vt:lpstr>
      <vt:lpstr>Machine Design – Sugar Collecting Monitoring Casing</vt:lpstr>
      <vt:lpstr>Machine Design – Molasses Collecting Monitor Casing</vt:lpstr>
      <vt:lpstr>The BMA Continuous Centifugal</vt:lpstr>
      <vt:lpstr>The BMA Continuous Centifugal (cont.)</vt:lpstr>
      <vt:lpstr>BMA Continuous Centifugal - Features</vt:lpstr>
      <vt:lpstr>BMA Continuous Centifugal – Features (cont.)</vt:lpstr>
      <vt:lpstr>BMA Continuous Centifugal – Features (cont.)</vt:lpstr>
      <vt:lpstr>The Drive System</vt:lpstr>
      <vt:lpstr>Continuous Centifugal Operation</vt:lpstr>
      <vt:lpstr>Flexibility of Continuous Centifugals</vt:lpstr>
      <vt:lpstr>Flexibility of Continuous Centifugals (cont.)</vt:lpstr>
      <vt:lpstr>Batch or Continuous?</vt:lpstr>
      <vt:lpstr>Batch or Continuous? (cont.)</vt:lpstr>
      <vt:lpstr>Relationship between Wash Water and Sugar Quality</vt:lpstr>
      <vt:lpstr>Different Makes of Continuous Centrifugal</vt:lpstr>
      <vt:lpstr>Centrifugal Performance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Dr Merida Roets</dc:creator>
  <cp:lastModifiedBy>User</cp:lastModifiedBy>
  <cp:revision>313</cp:revision>
  <dcterms:created xsi:type="dcterms:W3CDTF">2016-11-15T07:03:29Z</dcterms:created>
  <dcterms:modified xsi:type="dcterms:W3CDTF">2019-05-06T12:28:11Z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0x010100D883F3D944B9D242BC2B2B737E9F12DD</vt:lpwstr>
  </property>
</Properties>
</file>