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s/slide18.xml" ContentType="application/vnd.openxmlformats-officedocument.presentationml.slide+xml"/>
  <Override PartName="/ppt/slides/slide10.xml" ContentType="application/vnd.openxmlformats-officedocument.presentationml.slide+xml"/>
  <Override PartName="/ppt/slides/slide9.xml" ContentType="application/vnd.openxmlformats-officedocument.presentationml.slide+xml"/>
  <Override PartName="/ppt/slides/slide8.xml" ContentType="application/vnd.openxmlformats-officedocument.presentationml.slide+xml"/>
  <Override PartName="/ppt/slides/slide7.xml" ContentType="application/vnd.openxmlformats-officedocument.presentationml.slide+xml"/>
  <Override PartName="/ppt/slides/slide6.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9.xml" ContentType="application/vnd.openxmlformats-officedocument.presentationml.slide+xml"/>
  <Override PartName="/ppt/slides/slide16.xml" ContentType="application/vnd.openxmlformats-officedocument.presentationml.slide+xml"/>
  <Override PartName="/ppt/slides/slide15.xml" ContentType="application/vnd.openxmlformats-officedocument.presentationml.slide+xml"/>
  <Override PartName="/ppt/slides/slide14.xml" ContentType="application/vnd.openxmlformats-officedocument.presentationml.slide+xml"/>
  <Override PartName="/ppt/slides/slide5.xml" ContentType="application/vnd.openxmlformats-officedocument.presentationml.slide+xml"/>
  <Override PartName="/ppt/slides/slide4.xml" ContentType="application/vnd.openxmlformats-officedocument.presentationml.slide+xml"/>
  <Override PartName="/ppt/slides/slide3.xml" ContentType="application/vnd.openxmlformats-officedocument.presentationml.slide+xml"/>
  <Override PartName="/ppt/slides/slide1.xml" ContentType="application/vnd.openxmlformats-officedocument.presentationml.slide+xml"/>
  <Override PartName="/ppt/slides/slide17.xml" ContentType="application/vnd.openxmlformats-officedocument.presentationml.slide+xml"/>
  <Override PartName="/ppt/slides/slide2.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9.xml" ContentType="application/vnd.openxmlformats-officedocument.presentationml.slideLayout+xml"/>
  <Override PartName="/ppt/slideLayouts/slideLayout8.xml" ContentType="application/vnd.openxmlformats-officedocument.presentationml.slideLayout+xml"/>
  <Override PartName="/ppt/slideLayouts/slideLayout7.xml" ContentType="application/vnd.openxmlformats-officedocument.presentationml.slideLayout+xml"/>
  <Override PartName="/ppt/slideLayouts/slideLayout6.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1.xml" ContentType="application/vnd.openxmlformats-officedocument.presentationml.slideLayout+xml"/>
  <Override PartName="/ppt/theme/theme1.xml" ContentType="application/vnd.openxmlformats-officedocument.theme+xml"/>
  <Override PartName="/ppt/viewProps.xml" ContentType="application/vnd.openxmlformats-officedocument.presentationml.viewProps+xml"/>
  <Override PartName="/ppt/presProps.xml" ContentType="application/vnd.openxmlformats-officedocument.presentationml.presProps+xml"/>
  <Override PartName="/ppt/tableStyles.xml" ContentType="application/vnd.openxmlformats-officedocument.presentationml.tableStyles+xml"/>
  <Override PartName="/docProps/app.xml" ContentType="application/vnd.openxmlformats-officedocument.extended-propertie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383" r:id="rId2"/>
    <p:sldId id="373" r:id="rId3"/>
    <p:sldId id="587" r:id="rId4"/>
    <p:sldId id="572" r:id="rId5"/>
    <p:sldId id="567" r:id="rId6"/>
    <p:sldId id="588" r:id="rId7"/>
    <p:sldId id="589" r:id="rId8"/>
    <p:sldId id="590" r:id="rId9"/>
    <p:sldId id="591" r:id="rId10"/>
    <p:sldId id="592" r:id="rId11"/>
    <p:sldId id="593" r:id="rId12"/>
    <p:sldId id="594" r:id="rId13"/>
    <p:sldId id="595" r:id="rId14"/>
    <p:sldId id="596" r:id="rId15"/>
    <p:sldId id="597" r:id="rId16"/>
    <p:sldId id="598" r:id="rId17"/>
    <p:sldId id="599" r:id="rId18"/>
    <p:sldId id="600" r:id="rId19"/>
    <p:sldId id="601"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E171933-4619-4E11-9A3F-F7608DF75F80}" styleName="Medium Style 1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18603FDC-E32A-4AB5-989C-0864C3EAD2B8}" styleName="Themed Style 2 - Accent 2">
    <a:tblBg>
      <a:fillRef idx="3">
        <a:schemeClr val="accent2"/>
      </a:fillRef>
      <a:effectRef idx="3">
        <a:schemeClr val="accent2"/>
      </a:effectRef>
    </a:tblBg>
    <a:wholeTbl>
      <a:tcTxStyle>
        <a:fontRef idx="minor">
          <a:scrgbClr r="0" g="0" b="0"/>
        </a:fontRef>
        <a:schemeClr val="lt1"/>
      </a:tcTxStyle>
      <a:tcStyle>
        <a:tcBdr>
          <a:left>
            <a:lnRef idx="1">
              <a:schemeClr val="accent2">
                <a:tint val="50000"/>
              </a:schemeClr>
            </a:lnRef>
          </a:left>
          <a:right>
            <a:lnRef idx="1">
              <a:schemeClr val="accent2">
                <a:tint val="50000"/>
              </a:schemeClr>
            </a:lnRef>
          </a:right>
          <a:top>
            <a:lnRef idx="1">
              <a:schemeClr val="accent2">
                <a:tint val="50000"/>
              </a:schemeClr>
            </a:lnRef>
          </a:top>
          <a:bottom>
            <a:lnRef idx="1">
              <a:schemeClr val="accent2">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38B1855-1B75-4FBE-930C-398BA8C253C6}" styleName="Themed Style 2 - Ac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27F97BB-C833-4FB7-BDE5-3F7075034690}" styleName="Themed Style 2 - Accent 5">
    <a:tblBg>
      <a:fillRef idx="3">
        <a:schemeClr val="accent5"/>
      </a:fillRef>
      <a:effectRef idx="3">
        <a:schemeClr val="accent5"/>
      </a:effectRef>
    </a:tblBg>
    <a:wholeTbl>
      <a:tcTxStyle>
        <a:fontRef idx="minor">
          <a:scrgbClr r="0" g="0" b="0"/>
        </a:fontRef>
        <a:schemeClr val="lt1"/>
      </a:tcTxStyle>
      <a:tcStyle>
        <a:tcBdr>
          <a:left>
            <a:lnRef idx="1">
              <a:schemeClr val="accent5">
                <a:tint val="50000"/>
              </a:schemeClr>
            </a:lnRef>
          </a:left>
          <a:right>
            <a:lnRef idx="1">
              <a:schemeClr val="accent5">
                <a:tint val="50000"/>
              </a:schemeClr>
            </a:lnRef>
          </a:right>
          <a:top>
            <a:lnRef idx="1">
              <a:schemeClr val="accent5">
                <a:tint val="50000"/>
              </a:schemeClr>
            </a:lnRef>
          </a:top>
          <a:bottom>
            <a:lnRef idx="1">
              <a:schemeClr val="accent5">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9451" autoAdjust="0"/>
    <p:restoredTop sz="94582" autoAdjust="0"/>
  </p:normalViewPr>
  <p:slideViewPr>
    <p:cSldViewPr>
      <p:cViewPr>
        <p:scale>
          <a:sx n="66" d="100"/>
          <a:sy n="66" d="100"/>
        </p:scale>
        <p:origin x="-84"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customXml" Target="../customXml/item2.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customXml" Target="../customXml/item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 Id="rId27" Type="http://schemas.openxmlformats.org/officeDocument/2006/relationships/customXml" Target="../customXml/item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1" name="TextBox 10"/>
          <p:cNvSpPr txBox="1"/>
          <p:nvPr userDrawn="1"/>
        </p:nvSpPr>
        <p:spPr>
          <a:xfrm>
            <a:off x="395536" y="476672"/>
            <a:ext cx="5544616" cy="1754326"/>
          </a:xfrm>
          <a:prstGeom prst="rect">
            <a:avLst/>
          </a:prstGeom>
          <a:solidFill>
            <a:schemeClr val="bg1">
              <a:lumMod val="75000"/>
            </a:schemeClr>
          </a:solidFill>
          <a:scene3d>
            <a:camera prst="orthographicFront"/>
            <a:lightRig rig="threePt" dir="t"/>
          </a:scene3d>
          <a:sp3d>
            <a:bevelT/>
          </a:sp3d>
        </p:spPr>
        <p:txBody>
          <a:bodyPr wrap="square" rtlCol="0">
            <a:spAutoFit/>
          </a:bodyPr>
          <a:lstStyle/>
          <a:p>
            <a:pPr algn="ctr"/>
            <a:r>
              <a:rPr lang="it-IT" sz="3600" b="1" dirty="0" smtClean="0">
                <a:solidFill>
                  <a:srgbClr val="C00000"/>
                </a:solidFill>
                <a:latin typeface="+mj-lt"/>
              </a:rPr>
              <a:t>NQF 5: OCCUPATIONAL CERTIFICATE: SUGAR PROCESSING CONTROLLER</a:t>
            </a:r>
          </a:p>
        </p:txBody>
      </p:sp>
      <p:pic>
        <p:nvPicPr>
          <p:cNvPr id="1026" name="Picture 2"/>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07505" y="5501695"/>
            <a:ext cx="2160240" cy="133407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799242332"/>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Date Placeholder 3"/>
          <p:cNvSpPr>
            <a:spLocks noGrp="1"/>
          </p:cNvSpPr>
          <p:nvPr>
            <p:ph type="dt" sz="half" idx="10"/>
          </p:nvPr>
        </p:nvSpPr>
        <p:spPr/>
        <p:txBody>
          <a:bodyPr/>
          <a:lstStyle/>
          <a:p>
            <a:fld id="{1933D3F1-B886-4AA3-90B5-F60263DF2F6E}" type="datetimeFigureOut">
              <a:rPr lang="en-ZA" smtClean="0"/>
              <a:t>2019/05/06</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8CFF74FE-4481-45CF-9C4D-C8C0AA2C6835}" type="slidenum">
              <a:rPr lang="en-ZA" smtClean="0"/>
              <a:t>‹#›</a:t>
            </a:fld>
            <a:endParaRPr lang="en-ZA"/>
          </a:p>
        </p:txBody>
      </p:sp>
    </p:spTree>
    <p:extLst>
      <p:ext uri="{BB962C8B-B14F-4D97-AF65-F5344CB8AC3E}">
        <p14:creationId xmlns:p14="http://schemas.microsoft.com/office/powerpoint/2010/main" val="13491081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ZA"/>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Date Placeholder 3"/>
          <p:cNvSpPr>
            <a:spLocks noGrp="1"/>
          </p:cNvSpPr>
          <p:nvPr>
            <p:ph type="dt" sz="half" idx="10"/>
          </p:nvPr>
        </p:nvSpPr>
        <p:spPr/>
        <p:txBody>
          <a:bodyPr/>
          <a:lstStyle/>
          <a:p>
            <a:fld id="{1933D3F1-B886-4AA3-90B5-F60263DF2F6E}" type="datetimeFigureOut">
              <a:rPr lang="en-ZA" smtClean="0"/>
              <a:t>2019/05/06</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8CFF74FE-4481-45CF-9C4D-C8C0AA2C6835}" type="slidenum">
              <a:rPr lang="en-ZA" smtClean="0"/>
              <a:t>‹#›</a:t>
            </a:fld>
            <a:endParaRPr lang="en-ZA"/>
          </a:p>
        </p:txBody>
      </p:sp>
    </p:spTree>
    <p:extLst>
      <p:ext uri="{BB962C8B-B14F-4D97-AF65-F5344CB8AC3E}">
        <p14:creationId xmlns:p14="http://schemas.microsoft.com/office/powerpoint/2010/main" val="405833925"/>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Date Placeholder 3"/>
          <p:cNvSpPr>
            <a:spLocks noGrp="1"/>
          </p:cNvSpPr>
          <p:nvPr>
            <p:ph type="dt" sz="half" idx="10"/>
          </p:nvPr>
        </p:nvSpPr>
        <p:spPr/>
        <p:txBody>
          <a:bodyPr/>
          <a:lstStyle/>
          <a:p>
            <a:fld id="{1933D3F1-B886-4AA3-90B5-F60263DF2F6E}" type="datetimeFigureOut">
              <a:rPr lang="en-ZA" smtClean="0"/>
              <a:t>2019/05/06</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8CFF74FE-4481-45CF-9C4D-C8C0AA2C6835}" type="slidenum">
              <a:rPr lang="en-ZA" smtClean="0"/>
              <a:t>‹#›</a:t>
            </a:fld>
            <a:endParaRPr lang="en-ZA"/>
          </a:p>
        </p:txBody>
      </p:sp>
    </p:spTree>
    <p:extLst>
      <p:ext uri="{BB962C8B-B14F-4D97-AF65-F5344CB8AC3E}">
        <p14:creationId xmlns:p14="http://schemas.microsoft.com/office/powerpoint/2010/main" val="19658310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Z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933D3F1-B886-4AA3-90B5-F60263DF2F6E}" type="datetimeFigureOut">
              <a:rPr lang="en-ZA" smtClean="0"/>
              <a:t>2019/05/06</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8CFF74FE-4481-45CF-9C4D-C8C0AA2C6835}" type="slidenum">
              <a:rPr lang="en-ZA" smtClean="0"/>
              <a:t>‹#›</a:t>
            </a:fld>
            <a:endParaRPr lang="en-ZA"/>
          </a:p>
        </p:txBody>
      </p:sp>
    </p:spTree>
    <p:extLst>
      <p:ext uri="{BB962C8B-B14F-4D97-AF65-F5344CB8AC3E}">
        <p14:creationId xmlns:p14="http://schemas.microsoft.com/office/powerpoint/2010/main" val="25344596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A"/>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5" name="Date Placeholder 4"/>
          <p:cNvSpPr>
            <a:spLocks noGrp="1"/>
          </p:cNvSpPr>
          <p:nvPr>
            <p:ph type="dt" sz="half" idx="10"/>
          </p:nvPr>
        </p:nvSpPr>
        <p:spPr/>
        <p:txBody>
          <a:bodyPr/>
          <a:lstStyle/>
          <a:p>
            <a:fld id="{1933D3F1-B886-4AA3-90B5-F60263DF2F6E}" type="datetimeFigureOut">
              <a:rPr lang="en-ZA" smtClean="0"/>
              <a:t>2019/05/06</a:t>
            </a:fld>
            <a:endParaRPr lang="en-ZA"/>
          </a:p>
        </p:txBody>
      </p:sp>
      <p:sp>
        <p:nvSpPr>
          <p:cNvPr id="6" name="Footer Placeholder 5"/>
          <p:cNvSpPr>
            <a:spLocks noGrp="1"/>
          </p:cNvSpPr>
          <p:nvPr>
            <p:ph type="ftr" sz="quarter" idx="11"/>
          </p:nvPr>
        </p:nvSpPr>
        <p:spPr/>
        <p:txBody>
          <a:bodyPr/>
          <a:lstStyle/>
          <a:p>
            <a:endParaRPr lang="en-ZA"/>
          </a:p>
        </p:txBody>
      </p:sp>
      <p:sp>
        <p:nvSpPr>
          <p:cNvPr id="7" name="Slide Number Placeholder 6"/>
          <p:cNvSpPr>
            <a:spLocks noGrp="1"/>
          </p:cNvSpPr>
          <p:nvPr>
            <p:ph type="sldNum" sz="quarter" idx="12"/>
          </p:nvPr>
        </p:nvSpPr>
        <p:spPr/>
        <p:txBody>
          <a:bodyPr/>
          <a:lstStyle/>
          <a:p>
            <a:fld id="{8CFF74FE-4481-45CF-9C4D-C8C0AA2C6835}" type="slidenum">
              <a:rPr lang="en-ZA" smtClean="0"/>
              <a:t>‹#›</a:t>
            </a:fld>
            <a:endParaRPr lang="en-ZA"/>
          </a:p>
        </p:txBody>
      </p:sp>
    </p:spTree>
    <p:extLst>
      <p:ext uri="{BB962C8B-B14F-4D97-AF65-F5344CB8AC3E}">
        <p14:creationId xmlns:p14="http://schemas.microsoft.com/office/powerpoint/2010/main" val="36228753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Z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7" name="Date Placeholder 6"/>
          <p:cNvSpPr>
            <a:spLocks noGrp="1"/>
          </p:cNvSpPr>
          <p:nvPr>
            <p:ph type="dt" sz="half" idx="10"/>
          </p:nvPr>
        </p:nvSpPr>
        <p:spPr/>
        <p:txBody>
          <a:bodyPr/>
          <a:lstStyle/>
          <a:p>
            <a:fld id="{1933D3F1-B886-4AA3-90B5-F60263DF2F6E}" type="datetimeFigureOut">
              <a:rPr lang="en-ZA" smtClean="0"/>
              <a:t>2019/05/06</a:t>
            </a:fld>
            <a:endParaRPr lang="en-ZA"/>
          </a:p>
        </p:txBody>
      </p:sp>
      <p:sp>
        <p:nvSpPr>
          <p:cNvPr id="8" name="Footer Placeholder 7"/>
          <p:cNvSpPr>
            <a:spLocks noGrp="1"/>
          </p:cNvSpPr>
          <p:nvPr>
            <p:ph type="ftr" sz="quarter" idx="11"/>
          </p:nvPr>
        </p:nvSpPr>
        <p:spPr/>
        <p:txBody>
          <a:bodyPr/>
          <a:lstStyle/>
          <a:p>
            <a:endParaRPr lang="en-ZA"/>
          </a:p>
        </p:txBody>
      </p:sp>
      <p:sp>
        <p:nvSpPr>
          <p:cNvPr id="9" name="Slide Number Placeholder 8"/>
          <p:cNvSpPr>
            <a:spLocks noGrp="1"/>
          </p:cNvSpPr>
          <p:nvPr>
            <p:ph type="sldNum" sz="quarter" idx="12"/>
          </p:nvPr>
        </p:nvSpPr>
        <p:spPr/>
        <p:txBody>
          <a:bodyPr/>
          <a:lstStyle/>
          <a:p>
            <a:fld id="{8CFF74FE-4481-45CF-9C4D-C8C0AA2C6835}" type="slidenum">
              <a:rPr lang="en-ZA" smtClean="0"/>
              <a:t>‹#›</a:t>
            </a:fld>
            <a:endParaRPr lang="en-ZA"/>
          </a:p>
        </p:txBody>
      </p:sp>
    </p:spTree>
    <p:extLst>
      <p:ext uri="{BB962C8B-B14F-4D97-AF65-F5344CB8AC3E}">
        <p14:creationId xmlns:p14="http://schemas.microsoft.com/office/powerpoint/2010/main" val="28600800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A"/>
          </a:p>
        </p:txBody>
      </p:sp>
      <p:sp>
        <p:nvSpPr>
          <p:cNvPr id="3" name="Date Placeholder 2"/>
          <p:cNvSpPr>
            <a:spLocks noGrp="1"/>
          </p:cNvSpPr>
          <p:nvPr>
            <p:ph type="dt" sz="half" idx="10"/>
          </p:nvPr>
        </p:nvSpPr>
        <p:spPr/>
        <p:txBody>
          <a:bodyPr/>
          <a:lstStyle/>
          <a:p>
            <a:fld id="{1933D3F1-B886-4AA3-90B5-F60263DF2F6E}" type="datetimeFigureOut">
              <a:rPr lang="en-ZA" smtClean="0"/>
              <a:t>2019/05/06</a:t>
            </a:fld>
            <a:endParaRPr lang="en-ZA"/>
          </a:p>
        </p:txBody>
      </p:sp>
      <p:sp>
        <p:nvSpPr>
          <p:cNvPr id="4" name="Footer Placeholder 3"/>
          <p:cNvSpPr>
            <a:spLocks noGrp="1"/>
          </p:cNvSpPr>
          <p:nvPr>
            <p:ph type="ftr" sz="quarter" idx="11"/>
          </p:nvPr>
        </p:nvSpPr>
        <p:spPr/>
        <p:txBody>
          <a:bodyPr/>
          <a:lstStyle/>
          <a:p>
            <a:endParaRPr lang="en-ZA"/>
          </a:p>
        </p:txBody>
      </p:sp>
      <p:sp>
        <p:nvSpPr>
          <p:cNvPr id="5" name="Slide Number Placeholder 4"/>
          <p:cNvSpPr>
            <a:spLocks noGrp="1"/>
          </p:cNvSpPr>
          <p:nvPr>
            <p:ph type="sldNum" sz="quarter" idx="12"/>
          </p:nvPr>
        </p:nvSpPr>
        <p:spPr/>
        <p:txBody>
          <a:bodyPr/>
          <a:lstStyle/>
          <a:p>
            <a:fld id="{8CFF74FE-4481-45CF-9C4D-C8C0AA2C6835}" type="slidenum">
              <a:rPr lang="en-ZA" smtClean="0"/>
              <a:t>‹#›</a:t>
            </a:fld>
            <a:endParaRPr lang="en-ZA"/>
          </a:p>
        </p:txBody>
      </p:sp>
    </p:spTree>
    <p:extLst>
      <p:ext uri="{BB962C8B-B14F-4D97-AF65-F5344CB8AC3E}">
        <p14:creationId xmlns:p14="http://schemas.microsoft.com/office/powerpoint/2010/main" val="21366603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933D3F1-B886-4AA3-90B5-F60263DF2F6E}" type="datetimeFigureOut">
              <a:rPr lang="en-ZA" smtClean="0"/>
              <a:t>2019/05/06</a:t>
            </a:fld>
            <a:endParaRPr lang="en-ZA"/>
          </a:p>
        </p:txBody>
      </p:sp>
      <p:sp>
        <p:nvSpPr>
          <p:cNvPr id="3" name="Footer Placeholder 2"/>
          <p:cNvSpPr>
            <a:spLocks noGrp="1"/>
          </p:cNvSpPr>
          <p:nvPr>
            <p:ph type="ftr" sz="quarter" idx="11"/>
          </p:nvPr>
        </p:nvSpPr>
        <p:spPr/>
        <p:txBody>
          <a:bodyPr/>
          <a:lstStyle/>
          <a:p>
            <a:endParaRPr lang="en-ZA"/>
          </a:p>
        </p:txBody>
      </p:sp>
      <p:sp>
        <p:nvSpPr>
          <p:cNvPr id="4" name="Slide Number Placeholder 3"/>
          <p:cNvSpPr>
            <a:spLocks noGrp="1"/>
          </p:cNvSpPr>
          <p:nvPr>
            <p:ph type="sldNum" sz="quarter" idx="12"/>
          </p:nvPr>
        </p:nvSpPr>
        <p:spPr/>
        <p:txBody>
          <a:bodyPr/>
          <a:lstStyle/>
          <a:p>
            <a:fld id="{8CFF74FE-4481-45CF-9C4D-C8C0AA2C6835}" type="slidenum">
              <a:rPr lang="en-ZA" smtClean="0"/>
              <a:t>‹#›</a:t>
            </a:fld>
            <a:endParaRPr lang="en-ZA"/>
          </a:p>
        </p:txBody>
      </p:sp>
    </p:spTree>
    <p:extLst>
      <p:ext uri="{BB962C8B-B14F-4D97-AF65-F5344CB8AC3E}">
        <p14:creationId xmlns:p14="http://schemas.microsoft.com/office/powerpoint/2010/main" val="21992797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Z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933D3F1-B886-4AA3-90B5-F60263DF2F6E}" type="datetimeFigureOut">
              <a:rPr lang="en-ZA" smtClean="0"/>
              <a:t>2019/05/06</a:t>
            </a:fld>
            <a:endParaRPr lang="en-ZA"/>
          </a:p>
        </p:txBody>
      </p:sp>
      <p:sp>
        <p:nvSpPr>
          <p:cNvPr id="6" name="Footer Placeholder 5"/>
          <p:cNvSpPr>
            <a:spLocks noGrp="1"/>
          </p:cNvSpPr>
          <p:nvPr>
            <p:ph type="ftr" sz="quarter" idx="11"/>
          </p:nvPr>
        </p:nvSpPr>
        <p:spPr/>
        <p:txBody>
          <a:bodyPr/>
          <a:lstStyle/>
          <a:p>
            <a:endParaRPr lang="en-ZA"/>
          </a:p>
        </p:txBody>
      </p:sp>
      <p:sp>
        <p:nvSpPr>
          <p:cNvPr id="7" name="Slide Number Placeholder 6"/>
          <p:cNvSpPr>
            <a:spLocks noGrp="1"/>
          </p:cNvSpPr>
          <p:nvPr>
            <p:ph type="sldNum" sz="quarter" idx="12"/>
          </p:nvPr>
        </p:nvSpPr>
        <p:spPr/>
        <p:txBody>
          <a:bodyPr/>
          <a:lstStyle/>
          <a:p>
            <a:fld id="{8CFF74FE-4481-45CF-9C4D-C8C0AA2C6835}" type="slidenum">
              <a:rPr lang="en-ZA" smtClean="0"/>
              <a:t>‹#›</a:t>
            </a:fld>
            <a:endParaRPr lang="en-ZA"/>
          </a:p>
        </p:txBody>
      </p:sp>
    </p:spTree>
    <p:extLst>
      <p:ext uri="{BB962C8B-B14F-4D97-AF65-F5344CB8AC3E}">
        <p14:creationId xmlns:p14="http://schemas.microsoft.com/office/powerpoint/2010/main" val="11777520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Z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ZA"/>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933D3F1-B886-4AA3-90B5-F60263DF2F6E}" type="datetimeFigureOut">
              <a:rPr lang="en-ZA" smtClean="0"/>
              <a:t>2019/05/06</a:t>
            </a:fld>
            <a:endParaRPr lang="en-ZA"/>
          </a:p>
        </p:txBody>
      </p:sp>
      <p:sp>
        <p:nvSpPr>
          <p:cNvPr id="6" name="Footer Placeholder 5"/>
          <p:cNvSpPr>
            <a:spLocks noGrp="1"/>
          </p:cNvSpPr>
          <p:nvPr>
            <p:ph type="ftr" sz="quarter" idx="11"/>
          </p:nvPr>
        </p:nvSpPr>
        <p:spPr/>
        <p:txBody>
          <a:bodyPr/>
          <a:lstStyle/>
          <a:p>
            <a:endParaRPr lang="en-ZA"/>
          </a:p>
        </p:txBody>
      </p:sp>
      <p:sp>
        <p:nvSpPr>
          <p:cNvPr id="7" name="Slide Number Placeholder 6"/>
          <p:cNvSpPr>
            <a:spLocks noGrp="1"/>
          </p:cNvSpPr>
          <p:nvPr>
            <p:ph type="sldNum" sz="quarter" idx="12"/>
          </p:nvPr>
        </p:nvSpPr>
        <p:spPr/>
        <p:txBody>
          <a:bodyPr/>
          <a:lstStyle/>
          <a:p>
            <a:fld id="{8CFF74FE-4481-45CF-9C4D-C8C0AA2C6835}" type="slidenum">
              <a:rPr lang="en-ZA" smtClean="0"/>
              <a:t>‹#›</a:t>
            </a:fld>
            <a:endParaRPr lang="en-ZA"/>
          </a:p>
        </p:txBody>
      </p:sp>
    </p:spTree>
    <p:extLst>
      <p:ext uri="{BB962C8B-B14F-4D97-AF65-F5344CB8AC3E}">
        <p14:creationId xmlns:p14="http://schemas.microsoft.com/office/powerpoint/2010/main" val="8846223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l="-6000" r="-6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ZA"/>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933D3F1-B886-4AA3-90B5-F60263DF2F6E}" type="datetimeFigureOut">
              <a:rPr lang="en-ZA" smtClean="0"/>
              <a:t>2019/05/06</a:t>
            </a:fld>
            <a:endParaRPr lang="en-ZA"/>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ZA"/>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CFF74FE-4481-45CF-9C4D-C8C0AA2C6835}" type="slidenum">
              <a:rPr lang="en-ZA" smtClean="0"/>
              <a:t>‹#›</a:t>
            </a:fld>
            <a:endParaRPr lang="en-ZA"/>
          </a:p>
        </p:txBody>
      </p:sp>
    </p:spTree>
    <p:extLst>
      <p:ext uri="{BB962C8B-B14F-4D97-AF65-F5344CB8AC3E}">
        <p14:creationId xmlns:p14="http://schemas.microsoft.com/office/powerpoint/2010/main" val="48500821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p:cNvSpPr>
          <p:nvPr/>
        </p:nvSpPr>
        <p:spPr>
          <a:xfrm>
            <a:off x="1691680" y="2996952"/>
            <a:ext cx="7056784" cy="2232248"/>
          </a:xfrm>
          <a:prstGeom prst="rect">
            <a:avLst/>
          </a:prstGeom>
          <a:solidFill>
            <a:schemeClr val="bg1">
              <a:lumMod val="85000"/>
            </a:schemeClr>
          </a:solidFill>
          <a:scene3d>
            <a:camera prst="orthographicFront"/>
            <a:lightRig rig="threePt" dir="t"/>
          </a:scene3d>
          <a:sp3d>
            <a:bevelT/>
          </a:sp3d>
        </p:spPr>
        <p:txBody>
          <a:bodyPr>
            <a:normAutofit fontScale="92500"/>
          </a:bodyPr>
          <a:lstStyle>
            <a:lvl1pPr marL="0" indent="0" algn="r" defTabSz="914400" rtl="0" eaLnBrk="1" latinLnBrk="0" hangingPunct="1">
              <a:spcBef>
                <a:spcPct val="20000"/>
              </a:spcBef>
              <a:buFont typeface="Arial" panose="020B0604020202020204" pitchFamily="34" charset="0"/>
              <a:buNone/>
              <a:defRPr sz="2000" b="1" kern="1200">
                <a:solidFill>
                  <a:schemeClr val="accent2">
                    <a:lumMod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ctr"/>
            <a:endParaRPr lang="en-US" sz="2800" dirty="0" smtClean="0">
              <a:solidFill>
                <a:srgbClr val="C0504D">
                  <a:lumMod val="75000"/>
                </a:srgbClr>
              </a:solidFill>
            </a:endParaRPr>
          </a:p>
          <a:p>
            <a:pPr algn="ctr"/>
            <a:r>
              <a:rPr lang="en-US" sz="2800" dirty="0" smtClean="0">
                <a:solidFill>
                  <a:srgbClr val="C0504D">
                    <a:lumMod val="75000"/>
                  </a:srgbClr>
                </a:solidFill>
              </a:rPr>
              <a:t>KNOWLEDGE COMPONENT: MODULE 8: </a:t>
            </a:r>
          </a:p>
          <a:p>
            <a:pPr algn="ctr"/>
            <a:r>
              <a:rPr lang="en-US" sz="2800" dirty="0" smtClean="0">
                <a:solidFill>
                  <a:srgbClr val="C0504D">
                    <a:lumMod val="75000"/>
                  </a:srgbClr>
                </a:solidFill>
              </a:rPr>
              <a:t>CRYSTALLISATION, CENTRIFUGING AND DRYING: </a:t>
            </a:r>
            <a:endParaRPr lang="en-US" sz="2800" dirty="0" smtClean="0">
              <a:solidFill>
                <a:srgbClr val="C0504D">
                  <a:lumMod val="75000"/>
                </a:srgbClr>
              </a:solidFill>
            </a:endParaRPr>
          </a:p>
          <a:p>
            <a:pPr algn="ctr"/>
            <a:r>
              <a:rPr lang="en-US" sz="2800" dirty="0" smtClean="0">
                <a:solidFill>
                  <a:srgbClr val="C0504D">
                    <a:lumMod val="75000"/>
                  </a:srgbClr>
                </a:solidFill>
              </a:rPr>
              <a:t>KT 6: THEORY OF DRYING</a:t>
            </a:r>
            <a:endParaRPr lang="en-US" sz="2400" dirty="0" smtClean="0">
              <a:solidFill>
                <a:srgbClr val="C0504D">
                  <a:lumMod val="75000"/>
                </a:srgbClr>
              </a:solidFill>
            </a:endParaRPr>
          </a:p>
          <a:p>
            <a:endParaRPr lang="en-ZA" sz="2400" dirty="0">
              <a:solidFill>
                <a:srgbClr val="C0504D">
                  <a:lumMod val="75000"/>
                </a:srgbClr>
              </a:solidFill>
            </a:endParaRPr>
          </a:p>
        </p:txBody>
      </p:sp>
    </p:spTree>
    <p:extLst>
      <p:ext uri="{BB962C8B-B14F-4D97-AF65-F5344CB8AC3E}">
        <p14:creationId xmlns:p14="http://schemas.microsoft.com/office/powerpoint/2010/main" val="165909585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noGrp="1"/>
          </p:cNvSpPr>
          <p:nvPr>
            <p:ph type="title"/>
          </p:nvPr>
        </p:nvSpPr>
        <p:spPr>
          <a:prstGeom prst="rect">
            <a:avLst/>
          </a:prstGeom>
          <a:solidFill>
            <a:schemeClr val="bg1">
              <a:lumMod val="85000"/>
            </a:schemeClr>
          </a:solidFill>
          <a:scene3d>
            <a:camera prst="orthographicFront"/>
            <a:lightRig rig="threePt" dir="t"/>
          </a:scene3d>
          <a:sp3d>
            <a:bevelT/>
          </a:sp3d>
        </p:spPr>
        <p:txBody>
          <a:bodyPr>
            <a:noAutofit/>
          </a:bodyPr>
          <a:lstStyle>
            <a:lvl1pPr marL="0" indent="0" algn="r" defTabSz="914400" rtl="0" eaLnBrk="1" latinLnBrk="0" hangingPunct="1">
              <a:spcBef>
                <a:spcPct val="20000"/>
              </a:spcBef>
              <a:buFont typeface="Arial" panose="020B0604020202020204" pitchFamily="34" charset="0"/>
              <a:buNone/>
              <a:defRPr sz="2000" b="1" kern="1200">
                <a:solidFill>
                  <a:schemeClr val="accent2">
                    <a:lumMod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spcBef>
                <a:spcPts val="0"/>
              </a:spcBef>
            </a:pPr>
            <a:r>
              <a:rPr lang="en-US" sz="4400" dirty="0" smtClean="0"/>
              <a:t>Deterioration in Bulk Storage</a:t>
            </a:r>
            <a:endParaRPr lang="en-US" sz="4400" dirty="0"/>
          </a:p>
        </p:txBody>
      </p:sp>
      <p:sp>
        <p:nvSpPr>
          <p:cNvPr id="9" name="Content Placeholder 2"/>
          <p:cNvSpPr>
            <a:spLocks noGrp="1"/>
          </p:cNvSpPr>
          <p:nvPr>
            <p:ph idx="1"/>
          </p:nvPr>
        </p:nvSpPr>
        <p:spPr>
          <a:xfrm>
            <a:off x="251520" y="1600200"/>
            <a:ext cx="5328592" cy="4997152"/>
          </a:xfrm>
          <a:solidFill>
            <a:schemeClr val="bg1">
              <a:lumMod val="95000"/>
              <a:alpha val="75000"/>
            </a:schemeClr>
          </a:solidFill>
          <a:scene3d>
            <a:camera prst="orthographicFront"/>
            <a:lightRig rig="threePt" dir="t"/>
          </a:scene3d>
          <a:sp3d>
            <a:bevelT/>
          </a:sp3d>
        </p:spPr>
        <p:txBody>
          <a:bodyPr>
            <a:noAutofit/>
          </a:bodyPr>
          <a:lstStyle/>
          <a:p>
            <a:pPr>
              <a:spcBef>
                <a:spcPts val="0"/>
              </a:spcBef>
            </a:pPr>
            <a:r>
              <a:rPr lang="en-ZA" sz="2400" dirty="0"/>
              <a:t>It is generally recognised that little or no deterioration takes place in bulk piles. </a:t>
            </a:r>
            <a:endParaRPr lang="en-ZA" sz="2400" dirty="0" smtClean="0"/>
          </a:p>
          <a:p>
            <a:pPr>
              <a:spcBef>
                <a:spcPts val="0"/>
              </a:spcBef>
            </a:pPr>
            <a:r>
              <a:rPr lang="en-ZA" sz="2400" dirty="0" smtClean="0"/>
              <a:t>Bulk </a:t>
            </a:r>
            <a:r>
              <a:rPr lang="en-ZA" sz="2400" dirty="0"/>
              <a:t>sugar keeps better than bagged sugar during long periods. </a:t>
            </a:r>
            <a:endParaRPr lang="en-ZA" sz="2400" dirty="0" smtClean="0"/>
          </a:p>
          <a:p>
            <a:pPr>
              <a:spcBef>
                <a:spcPts val="0"/>
              </a:spcBef>
            </a:pPr>
            <a:r>
              <a:rPr lang="en-ZA" sz="2400" dirty="0" smtClean="0"/>
              <a:t>The </a:t>
            </a:r>
            <a:r>
              <a:rPr lang="en-ZA" sz="2400" dirty="0"/>
              <a:t>bulk sugar becomes moist on the surface at night when humidity is high and crusts over in the day when humidity is lower. </a:t>
            </a:r>
            <a:endParaRPr lang="en-ZA" sz="2400" dirty="0" smtClean="0"/>
          </a:p>
          <a:p>
            <a:pPr>
              <a:spcBef>
                <a:spcPts val="0"/>
              </a:spcBef>
            </a:pPr>
            <a:r>
              <a:rPr lang="en-ZA" sz="2400" dirty="0" smtClean="0"/>
              <a:t>The </a:t>
            </a:r>
            <a:r>
              <a:rPr lang="en-ZA" sz="2400" dirty="0"/>
              <a:t>opposite is true with bagged sugar where the bag acts like a wick. </a:t>
            </a:r>
            <a:endParaRPr lang="en-ZA" sz="2400" dirty="0" smtClean="0"/>
          </a:p>
          <a:p>
            <a:pPr>
              <a:spcBef>
                <a:spcPts val="0"/>
              </a:spcBef>
            </a:pPr>
            <a:r>
              <a:rPr lang="en-ZA" sz="2400" dirty="0" smtClean="0"/>
              <a:t>All </a:t>
            </a:r>
            <a:r>
              <a:rPr lang="en-ZA" sz="2400" dirty="0"/>
              <a:t>this presupposes a well-made raw sugar of suitable safety factor.</a:t>
            </a:r>
            <a:endParaRPr lang="en-US" sz="2400" dirty="0"/>
          </a:p>
        </p:txBody>
      </p:sp>
      <p:pic>
        <p:nvPicPr>
          <p:cNvPr id="2" name="Picture 1"/>
          <p:cNvPicPr>
            <a:picLocks noChangeAspect="1"/>
          </p:cNvPicPr>
          <p:nvPr/>
        </p:nvPicPr>
        <p:blipFill rotWithShape="1">
          <a:blip r:embed="rId2" cstate="print">
            <a:extLst>
              <a:ext uri="{28A0092B-C50C-407E-A947-70E740481C1C}">
                <a14:useLocalDpi xmlns:a14="http://schemas.microsoft.com/office/drawing/2010/main" val="0"/>
              </a:ext>
            </a:extLst>
          </a:blip>
          <a:srcRect l="10887" t="27353" r="37935" b="8590"/>
          <a:stretch/>
        </p:blipFill>
        <p:spPr>
          <a:xfrm>
            <a:off x="5384800" y="2636912"/>
            <a:ext cx="3536673" cy="2490011"/>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Tree>
    <p:extLst>
      <p:ext uri="{BB962C8B-B14F-4D97-AF65-F5344CB8AC3E}">
        <p14:creationId xmlns:p14="http://schemas.microsoft.com/office/powerpoint/2010/main" val="286498626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noGrp="1"/>
          </p:cNvSpPr>
          <p:nvPr>
            <p:ph type="title"/>
          </p:nvPr>
        </p:nvSpPr>
        <p:spPr>
          <a:prstGeom prst="rect">
            <a:avLst/>
          </a:prstGeom>
          <a:solidFill>
            <a:schemeClr val="bg1">
              <a:lumMod val="85000"/>
            </a:schemeClr>
          </a:solidFill>
          <a:scene3d>
            <a:camera prst="orthographicFront"/>
            <a:lightRig rig="threePt" dir="t"/>
          </a:scene3d>
          <a:sp3d>
            <a:bevelT/>
          </a:sp3d>
        </p:spPr>
        <p:txBody>
          <a:bodyPr>
            <a:noAutofit/>
          </a:bodyPr>
          <a:lstStyle>
            <a:lvl1pPr marL="0" indent="0" algn="r" defTabSz="914400" rtl="0" eaLnBrk="1" latinLnBrk="0" hangingPunct="1">
              <a:spcBef>
                <a:spcPct val="20000"/>
              </a:spcBef>
              <a:buFont typeface="Arial" panose="020B0604020202020204" pitchFamily="34" charset="0"/>
              <a:buNone/>
              <a:defRPr sz="2000" b="1" kern="1200">
                <a:solidFill>
                  <a:schemeClr val="accent2">
                    <a:lumMod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spcBef>
                <a:spcPts val="0"/>
              </a:spcBef>
            </a:pPr>
            <a:r>
              <a:rPr lang="en-US" sz="4000" dirty="0" smtClean="0"/>
              <a:t>Equilibrium Relative Humidity (ERM)</a:t>
            </a:r>
            <a:endParaRPr lang="en-US" sz="4000" dirty="0"/>
          </a:p>
        </p:txBody>
      </p:sp>
      <p:sp>
        <p:nvSpPr>
          <p:cNvPr id="9" name="Content Placeholder 2"/>
          <p:cNvSpPr>
            <a:spLocks noGrp="1"/>
          </p:cNvSpPr>
          <p:nvPr>
            <p:ph idx="1"/>
          </p:nvPr>
        </p:nvSpPr>
        <p:spPr>
          <a:xfrm>
            <a:off x="251520" y="1600200"/>
            <a:ext cx="6264696" cy="4997152"/>
          </a:xfrm>
          <a:solidFill>
            <a:schemeClr val="bg1">
              <a:lumMod val="95000"/>
              <a:alpha val="75000"/>
            </a:schemeClr>
          </a:solidFill>
          <a:scene3d>
            <a:camera prst="orthographicFront"/>
            <a:lightRig rig="threePt" dir="t"/>
          </a:scene3d>
          <a:sp3d>
            <a:bevelT/>
          </a:sp3d>
        </p:spPr>
        <p:txBody>
          <a:bodyPr>
            <a:noAutofit/>
          </a:bodyPr>
          <a:lstStyle/>
          <a:p>
            <a:r>
              <a:rPr lang="en-ZA" sz="2200" dirty="0"/>
              <a:t>ERH is used as an indicator/measure of the moisture absorptive qualities of different sugars.</a:t>
            </a:r>
            <a:endParaRPr lang="en-US" sz="2200" dirty="0"/>
          </a:p>
          <a:p>
            <a:r>
              <a:rPr lang="en-ZA" sz="2200" dirty="0" smtClean="0"/>
              <a:t>Present </a:t>
            </a:r>
            <a:r>
              <a:rPr lang="en-ZA" sz="2200" dirty="0"/>
              <a:t>evidence indicates that as the ERH of raw sugar rises above 65%, it is increasingly liable to give trouble in storage – both in deterioration and caking.</a:t>
            </a:r>
            <a:r>
              <a:rPr lang="en-US" sz="2200" dirty="0"/>
              <a:t> </a:t>
            </a:r>
            <a:endParaRPr lang="en-US" sz="2200" dirty="0" smtClean="0"/>
          </a:p>
          <a:p>
            <a:r>
              <a:rPr lang="en-ZA" sz="2200" dirty="0" smtClean="0"/>
              <a:t>Between </a:t>
            </a:r>
            <a:r>
              <a:rPr lang="en-ZA" sz="2200" dirty="0"/>
              <a:t>10 and </a:t>
            </a:r>
            <a:r>
              <a:rPr lang="en-ZA" sz="2200" dirty="0" smtClean="0"/>
              <a:t>30°C </a:t>
            </a:r>
            <a:r>
              <a:rPr lang="en-ZA" sz="2200" dirty="0"/>
              <a:t>the keeping qualities of sugar are independent of temperature. </a:t>
            </a:r>
            <a:endParaRPr lang="en-ZA" sz="2200" dirty="0" smtClean="0"/>
          </a:p>
          <a:p>
            <a:r>
              <a:rPr lang="en-ZA" sz="2200" dirty="0" smtClean="0"/>
              <a:t>Between </a:t>
            </a:r>
            <a:r>
              <a:rPr lang="en-ZA" sz="2200" dirty="0"/>
              <a:t>31 and 40°C and at humidity ranging from 50 – 78% it is only at the lowest </a:t>
            </a:r>
            <a:r>
              <a:rPr lang="en-ZA" sz="2200" dirty="0" err="1"/>
              <a:t>humidities</a:t>
            </a:r>
            <a:r>
              <a:rPr lang="en-ZA" sz="2200" dirty="0"/>
              <a:t> and temperatures that the safety factor is valid. </a:t>
            </a:r>
            <a:endParaRPr lang="en-ZA" sz="2200" dirty="0" smtClean="0"/>
          </a:p>
          <a:p>
            <a:r>
              <a:rPr lang="en-ZA" sz="2200" dirty="0" smtClean="0"/>
              <a:t>The </a:t>
            </a:r>
            <a:r>
              <a:rPr lang="en-ZA" sz="2200" dirty="0"/>
              <a:t>value of the critical humidity varies from 50 – 75% and is dependent largely on the reducing sugar content.</a:t>
            </a:r>
            <a:endParaRPr lang="en-US" sz="2200" dirty="0"/>
          </a:p>
        </p:txBody>
      </p:sp>
      <p:sp>
        <p:nvSpPr>
          <p:cNvPr id="5" name="Text Box 2"/>
          <p:cNvSpPr txBox="1">
            <a:spLocks noChangeArrowheads="1"/>
          </p:cNvSpPr>
          <p:nvPr/>
        </p:nvSpPr>
        <p:spPr bwMode="auto">
          <a:xfrm>
            <a:off x="6660232" y="2492896"/>
            <a:ext cx="2169160" cy="2399665"/>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rot="0" vert="horz" wrap="square" lIns="91440" tIns="45720" rIns="91440" bIns="45720" anchor="t" anchorCtr="0">
            <a:spAutoFit/>
          </a:bodyPr>
          <a:lstStyle/>
          <a:p>
            <a:pPr algn="just">
              <a:lnSpc>
                <a:spcPct val="150000"/>
              </a:lnSpc>
              <a:spcAft>
                <a:spcPts val="1200"/>
              </a:spcAft>
              <a:tabLst>
                <a:tab pos="457200" algn="l"/>
              </a:tabLst>
            </a:pPr>
            <a:r>
              <a:rPr lang="en-ZA" sz="1400">
                <a:effectLst/>
                <a:latin typeface="Arial"/>
                <a:ea typeface="Times New Roman"/>
                <a:cs typeface="Times New Roman"/>
              </a:rPr>
              <a:t>Equilibrium relative humidity is defined as that relative humidity of the atmosphere at which sugar neither absorbs nor loses moisture at constant temperature.</a:t>
            </a:r>
            <a:endParaRPr lang="en-US" sz="1100">
              <a:effectLst/>
              <a:ea typeface="Calibri"/>
              <a:cs typeface="Times New Roman"/>
            </a:endParaRPr>
          </a:p>
        </p:txBody>
      </p:sp>
    </p:spTree>
    <p:extLst>
      <p:ext uri="{BB962C8B-B14F-4D97-AF65-F5344CB8AC3E}">
        <p14:creationId xmlns:p14="http://schemas.microsoft.com/office/powerpoint/2010/main" val="212274397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noGrp="1"/>
          </p:cNvSpPr>
          <p:nvPr>
            <p:ph type="title"/>
          </p:nvPr>
        </p:nvSpPr>
        <p:spPr>
          <a:prstGeom prst="rect">
            <a:avLst/>
          </a:prstGeom>
          <a:solidFill>
            <a:schemeClr val="bg1">
              <a:lumMod val="85000"/>
            </a:schemeClr>
          </a:solidFill>
          <a:scene3d>
            <a:camera prst="orthographicFront"/>
            <a:lightRig rig="threePt" dir="t"/>
          </a:scene3d>
          <a:sp3d>
            <a:bevelT/>
          </a:sp3d>
        </p:spPr>
        <p:txBody>
          <a:bodyPr>
            <a:noAutofit/>
          </a:bodyPr>
          <a:lstStyle>
            <a:lvl1pPr marL="0" indent="0" algn="r" defTabSz="914400" rtl="0" eaLnBrk="1" latinLnBrk="0" hangingPunct="1">
              <a:spcBef>
                <a:spcPct val="20000"/>
              </a:spcBef>
              <a:buFont typeface="Arial" panose="020B0604020202020204" pitchFamily="34" charset="0"/>
              <a:buNone/>
              <a:defRPr sz="2000" b="1" kern="1200">
                <a:solidFill>
                  <a:schemeClr val="accent2">
                    <a:lumMod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spcBef>
                <a:spcPts val="0"/>
              </a:spcBef>
            </a:pPr>
            <a:r>
              <a:rPr lang="en-US" sz="3800" dirty="0" smtClean="0"/>
              <a:t>Changes in Storage other than POL loss</a:t>
            </a:r>
            <a:endParaRPr lang="en-US" sz="3800" dirty="0"/>
          </a:p>
        </p:txBody>
      </p:sp>
      <p:sp>
        <p:nvSpPr>
          <p:cNvPr id="9" name="Content Placeholder 2"/>
          <p:cNvSpPr>
            <a:spLocks noGrp="1"/>
          </p:cNvSpPr>
          <p:nvPr>
            <p:ph idx="1"/>
          </p:nvPr>
        </p:nvSpPr>
        <p:spPr>
          <a:xfrm>
            <a:off x="467544" y="1600200"/>
            <a:ext cx="8208912" cy="4997152"/>
          </a:xfrm>
          <a:solidFill>
            <a:schemeClr val="bg1">
              <a:lumMod val="95000"/>
              <a:alpha val="75000"/>
            </a:schemeClr>
          </a:solidFill>
          <a:scene3d>
            <a:camera prst="orthographicFront"/>
            <a:lightRig rig="threePt" dir="t"/>
          </a:scene3d>
          <a:sp3d>
            <a:bevelT/>
          </a:sp3d>
        </p:spPr>
        <p:txBody>
          <a:bodyPr>
            <a:noAutofit/>
          </a:bodyPr>
          <a:lstStyle/>
          <a:p>
            <a:pPr>
              <a:spcBef>
                <a:spcPts val="0"/>
              </a:spcBef>
            </a:pPr>
            <a:r>
              <a:rPr lang="en-ZA" sz="2800" dirty="0"/>
              <a:t>Increases in colour can be very significant. </a:t>
            </a:r>
            <a:endParaRPr lang="en-ZA" sz="2800" dirty="0" smtClean="0"/>
          </a:p>
          <a:p>
            <a:pPr>
              <a:spcBef>
                <a:spcPts val="0"/>
              </a:spcBef>
            </a:pPr>
            <a:r>
              <a:rPr lang="en-ZA" sz="2800" dirty="0" smtClean="0"/>
              <a:t>There </a:t>
            </a:r>
            <a:r>
              <a:rPr lang="en-ZA" sz="2800" dirty="0"/>
              <a:t>is a direct relationship between darkening and nitrogen content which is related to the </a:t>
            </a:r>
            <a:r>
              <a:rPr lang="en-ZA" sz="2800" dirty="0" err="1"/>
              <a:t>Maillard</a:t>
            </a:r>
            <a:r>
              <a:rPr lang="en-ZA" sz="2800" dirty="0"/>
              <a:t> or “browning reaction” between amino acids and degradation products or reducing sugars.</a:t>
            </a:r>
            <a:endParaRPr lang="en-US" sz="2800" dirty="0"/>
          </a:p>
          <a:p>
            <a:pPr>
              <a:spcBef>
                <a:spcPts val="0"/>
              </a:spcBef>
            </a:pPr>
            <a:r>
              <a:rPr lang="en-ZA" sz="2800" dirty="0"/>
              <a:t>The increase in colour during storage not only increases the colour in the molasses film surrounding the crystal but also increases the colour inside of the crystal.</a:t>
            </a:r>
            <a:endParaRPr lang="en-US" sz="2800" dirty="0"/>
          </a:p>
          <a:p>
            <a:pPr>
              <a:spcBef>
                <a:spcPts val="0"/>
              </a:spcBef>
            </a:pPr>
            <a:r>
              <a:rPr lang="en-ZA" sz="2800" dirty="0"/>
              <a:t>Raw sugars should be properly cooled before warehousing.</a:t>
            </a:r>
            <a:endParaRPr lang="en-US" sz="2800" dirty="0"/>
          </a:p>
        </p:txBody>
      </p:sp>
    </p:spTree>
    <p:extLst>
      <p:ext uri="{BB962C8B-B14F-4D97-AF65-F5344CB8AC3E}">
        <p14:creationId xmlns:p14="http://schemas.microsoft.com/office/powerpoint/2010/main" val="138121527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noGrp="1"/>
          </p:cNvSpPr>
          <p:nvPr>
            <p:ph type="title"/>
          </p:nvPr>
        </p:nvSpPr>
        <p:spPr>
          <a:prstGeom prst="rect">
            <a:avLst/>
          </a:prstGeom>
          <a:solidFill>
            <a:schemeClr val="bg1">
              <a:lumMod val="85000"/>
            </a:schemeClr>
          </a:solidFill>
          <a:scene3d>
            <a:camera prst="orthographicFront"/>
            <a:lightRig rig="threePt" dir="t"/>
          </a:scene3d>
          <a:sp3d>
            <a:bevelT/>
          </a:sp3d>
        </p:spPr>
        <p:txBody>
          <a:bodyPr>
            <a:noAutofit/>
          </a:bodyPr>
          <a:lstStyle>
            <a:lvl1pPr marL="0" indent="0" algn="r" defTabSz="914400" rtl="0" eaLnBrk="1" latinLnBrk="0" hangingPunct="1">
              <a:spcBef>
                <a:spcPct val="20000"/>
              </a:spcBef>
              <a:buFont typeface="Arial" panose="020B0604020202020204" pitchFamily="34" charset="0"/>
              <a:buNone/>
              <a:defRPr sz="2000" b="1" kern="1200">
                <a:solidFill>
                  <a:schemeClr val="accent2">
                    <a:lumMod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spcBef>
                <a:spcPts val="0"/>
              </a:spcBef>
            </a:pPr>
            <a:r>
              <a:rPr lang="en-US" sz="5400" dirty="0" smtClean="0"/>
              <a:t>Why Dry Sugar?</a:t>
            </a:r>
            <a:endParaRPr lang="en-US" sz="5400" dirty="0"/>
          </a:p>
        </p:txBody>
      </p:sp>
      <p:sp>
        <p:nvSpPr>
          <p:cNvPr id="9" name="Content Placeholder 2"/>
          <p:cNvSpPr>
            <a:spLocks noGrp="1"/>
          </p:cNvSpPr>
          <p:nvPr>
            <p:ph idx="1"/>
          </p:nvPr>
        </p:nvSpPr>
        <p:spPr>
          <a:xfrm>
            <a:off x="467544" y="1600200"/>
            <a:ext cx="8208912" cy="4997152"/>
          </a:xfrm>
          <a:solidFill>
            <a:schemeClr val="bg1">
              <a:lumMod val="95000"/>
              <a:alpha val="75000"/>
            </a:schemeClr>
          </a:solidFill>
          <a:scene3d>
            <a:camera prst="orthographicFront"/>
            <a:lightRig rig="threePt" dir="t"/>
          </a:scene3d>
          <a:sp3d>
            <a:bevelT/>
          </a:sp3d>
        </p:spPr>
        <p:txBody>
          <a:bodyPr>
            <a:noAutofit/>
          </a:bodyPr>
          <a:lstStyle/>
          <a:p>
            <a:pPr>
              <a:spcBef>
                <a:spcPts val="0"/>
              </a:spcBef>
            </a:pPr>
            <a:r>
              <a:rPr lang="en-US" sz="4000" dirty="0" smtClean="0"/>
              <a:t>Reduce microbiological activity</a:t>
            </a:r>
          </a:p>
          <a:p>
            <a:pPr>
              <a:spcBef>
                <a:spcPts val="0"/>
              </a:spcBef>
            </a:pPr>
            <a:endParaRPr lang="en-US" sz="4000" dirty="0"/>
          </a:p>
          <a:p>
            <a:pPr>
              <a:spcBef>
                <a:spcPts val="0"/>
              </a:spcBef>
            </a:pPr>
            <a:endParaRPr lang="en-US" sz="4000" dirty="0" smtClean="0"/>
          </a:p>
          <a:p>
            <a:pPr>
              <a:spcBef>
                <a:spcPts val="0"/>
              </a:spcBef>
            </a:pPr>
            <a:endParaRPr lang="en-US" sz="4000" dirty="0" smtClean="0"/>
          </a:p>
          <a:p>
            <a:pPr>
              <a:spcBef>
                <a:spcPts val="0"/>
              </a:spcBef>
            </a:pPr>
            <a:r>
              <a:rPr lang="en-US" sz="4000" dirty="0" smtClean="0"/>
              <a:t>Prevent caking by:</a:t>
            </a:r>
          </a:p>
          <a:p>
            <a:pPr lvl="1">
              <a:spcBef>
                <a:spcPts val="0"/>
              </a:spcBef>
            </a:pPr>
            <a:r>
              <a:rPr lang="en-US" sz="4000" dirty="0" smtClean="0"/>
              <a:t>Drying </a:t>
            </a:r>
          </a:p>
          <a:p>
            <a:pPr lvl="1">
              <a:spcBef>
                <a:spcPts val="0"/>
              </a:spcBef>
            </a:pPr>
            <a:r>
              <a:rPr lang="en-US" sz="4000" dirty="0" smtClean="0"/>
              <a:t>Cooling</a:t>
            </a:r>
            <a:endParaRPr lang="en-US" sz="4000" dirty="0"/>
          </a:p>
        </p:txBody>
      </p:sp>
      <p:pic>
        <p:nvPicPr>
          <p:cNvPr id="1536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43608" y="2732839"/>
            <a:ext cx="6984776" cy="98419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83871773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noGrp="1"/>
          </p:cNvSpPr>
          <p:nvPr>
            <p:ph type="title"/>
          </p:nvPr>
        </p:nvSpPr>
        <p:spPr>
          <a:prstGeom prst="rect">
            <a:avLst/>
          </a:prstGeom>
          <a:solidFill>
            <a:schemeClr val="bg1">
              <a:lumMod val="85000"/>
            </a:schemeClr>
          </a:solidFill>
          <a:scene3d>
            <a:camera prst="orthographicFront"/>
            <a:lightRig rig="threePt" dir="t"/>
          </a:scene3d>
          <a:sp3d>
            <a:bevelT/>
          </a:sp3d>
        </p:spPr>
        <p:txBody>
          <a:bodyPr>
            <a:noAutofit/>
          </a:bodyPr>
          <a:lstStyle>
            <a:lvl1pPr marL="0" indent="0" algn="r" defTabSz="914400" rtl="0" eaLnBrk="1" latinLnBrk="0" hangingPunct="1">
              <a:spcBef>
                <a:spcPct val="20000"/>
              </a:spcBef>
              <a:buFont typeface="Arial" panose="020B0604020202020204" pitchFamily="34" charset="0"/>
              <a:buNone/>
              <a:defRPr sz="2000" b="1" kern="1200">
                <a:solidFill>
                  <a:schemeClr val="accent2">
                    <a:lumMod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spcBef>
                <a:spcPts val="0"/>
              </a:spcBef>
            </a:pPr>
            <a:r>
              <a:rPr lang="en-US" sz="5400" dirty="0" smtClean="0"/>
              <a:t>Sugar Drying Theory</a:t>
            </a:r>
            <a:endParaRPr lang="en-US" sz="5400" dirty="0"/>
          </a:p>
        </p:txBody>
      </p:sp>
      <p:sp>
        <p:nvSpPr>
          <p:cNvPr id="9" name="Content Placeholder 2"/>
          <p:cNvSpPr>
            <a:spLocks noGrp="1"/>
          </p:cNvSpPr>
          <p:nvPr>
            <p:ph idx="1"/>
          </p:nvPr>
        </p:nvSpPr>
        <p:spPr>
          <a:xfrm>
            <a:off x="467544" y="1600200"/>
            <a:ext cx="8208912" cy="4997152"/>
          </a:xfrm>
          <a:solidFill>
            <a:schemeClr val="bg1">
              <a:lumMod val="95000"/>
              <a:alpha val="75000"/>
            </a:schemeClr>
          </a:solidFill>
          <a:scene3d>
            <a:camera prst="orthographicFront"/>
            <a:lightRig rig="threePt" dir="t"/>
          </a:scene3d>
          <a:sp3d>
            <a:bevelT/>
          </a:sp3d>
        </p:spPr>
        <p:txBody>
          <a:bodyPr>
            <a:noAutofit/>
          </a:bodyPr>
          <a:lstStyle/>
          <a:p>
            <a:pPr marL="0" indent="0">
              <a:buNone/>
            </a:pPr>
            <a:r>
              <a:rPr lang="en-ZA" dirty="0" smtClean="0"/>
              <a:t>What is wet sugar?</a:t>
            </a:r>
          </a:p>
          <a:p>
            <a:r>
              <a:rPr lang="en-ZA" dirty="0" smtClean="0"/>
              <a:t>Sugar </a:t>
            </a:r>
            <a:r>
              <a:rPr lang="en-ZA" dirty="0"/>
              <a:t>discharged from centrifugal has:</a:t>
            </a:r>
            <a:endParaRPr lang="en-US" dirty="0"/>
          </a:p>
          <a:p>
            <a:pPr lvl="1"/>
            <a:r>
              <a:rPr lang="en-ZA" sz="3200" dirty="0"/>
              <a:t>Inherent Moisture: </a:t>
            </a:r>
            <a:endParaRPr lang="en-ZA" sz="3200" dirty="0" smtClean="0"/>
          </a:p>
          <a:p>
            <a:pPr lvl="2"/>
            <a:r>
              <a:rPr lang="en-ZA" sz="3200" dirty="0" smtClean="0"/>
              <a:t>Moisture </a:t>
            </a:r>
            <a:r>
              <a:rPr lang="en-ZA" sz="3200" dirty="0"/>
              <a:t>occluded in the crystals.</a:t>
            </a:r>
            <a:endParaRPr lang="en-US" sz="3200" dirty="0"/>
          </a:p>
          <a:p>
            <a:pPr lvl="1"/>
            <a:r>
              <a:rPr lang="en-ZA" sz="3200" dirty="0"/>
              <a:t>Surface Moisture: </a:t>
            </a:r>
            <a:endParaRPr lang="en-ZA" sz="3200" dirty="0" smtClean="0"/>
          </a:p>
          <a:p>
            <a:pPr lvl="2"/>
            <a:r>
              <a:rPr lang="en-ZA" sz="3200" dirty="0" smtClean="0"/>
              <a:t>Saturated </a:t>
            </a:r>
            <a:r>
              <a:rPr lang="en-ZA" sz="3200" dirty="0"/>
              <a:t>“molasses” (sucrose) solution on the crystal surface.</a:t>
            </a:r>
            <a:endParaRPr lang="en-US" sz="3200" dirty="0"/>
          </a:p>
          <a:p>
            <a:r>
              <a:rPr lang="en-ZA" dirty="0"/>
              <a:t>Drying is concerned with removing the Surface Moisture.</a:t>
            </a:r>
            <a:endParaRPr lang="en-US" dirty="0"/>
          </a:p>
        </p:txBody>
      </p:sp>
    </p:spTree>
    <p:extLst>
      <p:ext uri="{BB962C8B-B14F-4D97-AF65-F5344CB8AC3E}">
        <p14:creationId xmlns:p14="http://schemas.microsoft.com/office/powerpoint/2010/main" val="99493774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noGrp="1"/>
          </p:cNvSpPr>
          <p:nvPr>
            <p:ph type="title"/>
          </p:nvPr>
        </p:nvSpPr>
        <p:spPr>
          <a:prstGeom prst="rect">
            <a:avLst/>
          </a:prstGeom>
          <a:solidFill>
            <a:schemeClr val="bg1">
              <a:lumMod val="85000"/>
            </a:schemeClr>
          </a:solidFill>
          <a:scene3d>
            <a:camera prst="orthographicFront"/>
            <a:lightRig rig="threePt" dir="t"/>
          </a:scene3d>
          <a:sp3d>
            <a:bevelT/>
          </a:sp3d>
        </p:spPr>
        <p:txBody>
          <a:bodyPr>
            <a:noAutofit/>
          </a:bodyPr>
          <a:lstStyle>
            <a:lvl1pPr marL="0" indent="0" algn="r" defTabSz="914400" rtl="0" eaLnBrk="1" latinLnBrk="0" hangingPunct="1">
              <a:spcBef>
                <a:spcPct val="20000"/>
              </a:spcBef>
              <a:buFont typeface="Arial" panose="020B0604020202020204" pitchFamily="34" charset="0"/>
              <a:buNone/>
              <a:defRPr sz="2000" b="1" kern="1200">
                <a:solidFill>
                  <a:schemeClr val="accent2">
                    <a:lumMod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spcBef>
                <a:spcPts val="0"/>
              </a:spcBef>
            </a:pPr>
            <a:r>
              <a:rPr lang="en-US" sz="5400" dirty="0" smtClean="0"/>
              <a:t>Drying Stages</a:t>
            </a:r>
            <a:endParaRPr lang="en-US" sz="5400" dirty="0"/>
          </a:p>
        </p:txBody>
      </p:sp>
      <p:sp>
        <p:nvSpPr>
          <p:cNvPr id="9" name="Content Placeholder 2"/>
          <p:cNvSpPr>
            <a:spLocks noGrp="1"/>
          </p:cNvSpPr>
          <p:nvPr>
            <p:ph idx="1"/>
          </p:nvPr>
        </p:nvSpPr>
        <p:spPr>
          <a:xfrm>
            <a:off x="467544" y="1600200"/>
            <a:ext cx="8208912" cy="4997152"/>
          </a:xfrm>
          <a:solidFill>
            <a:schemeClr val="bg1">
              <a:lumMod val="95000"/>
              <a:alpha val="75000"/>
            </a:schemeClr>
          </a:solidFill>
          <a:scene3d>
            <a:camera prst="orthographicFront"/>
            <a:lightRig rig="threePt" dir="t"/>
          </a:scene3d>
          <a:sp3d>
            <a:bevelT/>
          </a:sp3d>
        </p:spPr>
        <p:txBody>
          <a:bodyPr>
            <a:noAutofit/>
          </a:bodyPr>
          <a:lstStyle/>
          <a:p>
            <a:pPr marL="0" indent="0">
              <a:spcBef>
                <a:spcPts val="0"/>
              </a:spcBef>
              <a:buNone/>
            </a:pPr>
            <a:r>
              <a:rPr lang="en-ZA" sz="2000" b="1" dirty="0"/>
              <a:t>Classical Theory</a:t>
            </a:r>
            <a:endParaRPr lang="en-US" sz="2000" dirty="0"/>
          </a:p>
          <a:p>
            <a:pPr>
              <a:spcBef>
                <a:spcPts val="0"/>
              </a:spcBef>
            </a:pPr>
            <a:r>
              <a:rPr lang="en-ZA" sz="2000" dirty="0"/>
              <a:t>Constant-rate period: </a:t>
            </a:r>
            <a:endParaRPr lang="en-ZA" sz="2000" dirty="0" smtClean="0"/>
          </a:p>
          <a:p>
            <a:pPr lvl="1">
              <a:spcBef>
                <a:spcPts val="0"/>
              </a:spcBef>
            </a:pPr>
            <a:r>
              <a:rPr lang="en-ZA" sz="2000" dirty="0" smtClean="0"/>
              <a:t>Moisture </a:t>
            </a:r>
            <a:r>
              <a:rPr lang="en-ZA" sz="2000" dirty="0"/>
              <a:t>evaporates from the surface.</a:t>
            </a:r>
            <a:endParaRPr lang="en-US" sz="2000" dirty="0"/>
          </a:p>
          <a:p>
            <a:pPr>
              <a:spcBef>
                <a:spcPts val="0"/>
              </a:spcBef>
            </a:pPr>
            <a:r>
              <a:rPr lang="en-ZA" sz="2000" dirty="0"/>
              <a:t>Falling-rate period: </a:t>
            </a:r>
            <a:endParaRPr lang="en-ZA" sz="2000" dirty="0" smtClean="0"/>
          </a:p>
          <a:p>
            <a:pPr lvl="1">
              <a:spcBef>
                <a:spcPts val="0"/>
              </a:spcBef>
            </a:pPr>
            <a:r>
              <a:rPr lang="en-ZA" sz="2000" dirty="0" smtClean="0"/>
              <a:t>Moisture </a:t>
            </a:r>
            <a:r>
              <a:rPr lang="en-ZA" sz="2000" dirty="0"/>
              <a:t>migrates to the surface and evaporates.</a:t>
            </a:r>
            <a:endParaRPr lang="en-US" sz="2000" dirty="0"/>
          </a:p>
          <a:p>
            <a:pPr>
              <a:spcBef>
                <a:spcPts val="0"/>
              </a:spcBef>
            </a:pPr>
            <a:r>
              <a:rPr lang="en-ZA" sz="2000" b="1" dirty="0"/>
              <a:t>Applied to sugar </a:t>
            </a:r>
            <a:endParaRPr lang="en-US" sz="2000" dirty="0"/>
          </a:p>
          <a:p>
            <a:pPr lvl="0">
              <a:spcBef>
                <a:spcPts val="0"/>
              </a:spcBef>
            </a:pPr>
            <a:r>
              <a:rPr lang="en-ZA" sz="2000" dirty="0"/>
              <a:t>Constant-rate period:</a:t>
            </a:r>
            <a:endParaRPr lang="en-US" sz="2000" dirty="0"/>
          </a:p>
          <a:p>
            <a:pPr lvl="1">
              <a:spcBef>
                <a:spcPts val="0"/>
              </a:spcBef>
            </a:pPr>
            <a:r>
              <a:rPr lang="en-ZA" sz="2000" dirty="0"/>
              <a:t>Moisture evaporates from the surface supersaturating the solution and causing crystallisation.</a:t>
            </a:r>
            <a:endParaRPr lang="en-US" sz="2000" dirty="0"/>
          </a:p>
          <a:p>
            <a:pPr lvl="0">
              <a:spcBef>
                <a:spcPts val="0"/>
              </a:spcBef>
            </a:pPr>
            <a:r>
              <a:rPr lang="en-ZA" sz="2000" dirty="0"/>
              <a:t>Falling-rate period:</a:t>
            </a:r>
            <a:endParaRPr lang="en-US" sz="2000" dirty="0"/>
          </a:p>
          <a:p>
            <a:pPr lvl="1">
              <a:spcBef>
                <a:spcPts val="0"/>
              </a:spcBef>
            </a:pPr>
            <a:r>
              <a:rPr lang="en-ZA" sz="2000" dirty="0"/>
              <a:t>Increased supersaturation slows evaporation (</a:t>
            </a:r>
            <a:r>
              <a:rPr lang="en-ZA" sz="2000" dirty="0" err="1"/>
              <a:t>Raoult’s</a:t>
            </a:r>
            <a:r>
              <a:rPr lang="en-ZA" sz="2000" dirty="0"/>
              <a:t> Law)</a:t>
            </a:r>
            <a:endParaRPr lang="en-US" sz="2000" dirty="0"/>
          </a:p>
          <a:p>
            <a:pPr lvl="1">
              <a:spcBef>
                <a:spcPts val="0"/>
              </a:spcBef>
            </a:pPr>
            <a:r>
              <a:rPr lang="en-ZA" sz="2000" dirty="0"/>
              <a:t>Crystallisation begins forming an amorphous sugar layer on the crystal which hinders evaporation increasingly as the layer grows.</a:t>
            </a:r>
            <a:endParaRPr lang="en-US" sz="2000" dirty="0"/>
          </a:p>
          <a:p>
            <a:pPr>
              <a:spcBef>
                <a:spcPts val="0"/>
              </a:spcBef>
            </a:pPr>
            <a:r>
              <a:rPr lang="en-ZA" sz="2000" dirty="0"/>
              <a:t>Moisture available on the surface is called FREE MOISTURE.</a:t>
            </a:r>
            <a:endParaRPr lang="en-US" sz="2000" dirty="0"/>
          </a:p>
          <a:p>
            <a:pPr>
              <a:spcBef>
                <a:spcPts val="0"/>
              </a:spcBef>
            </a:pPr>
            <a:r>
              <a:rPr lang="en-ZA" sz="2000" dirty="0"/>
              <a:t>Moisture trapped under the layer is called BOUND MOISTURE</a:t>
            </a:r>
            <a:endParaRPr lang="en-US" sz="2000" dirty="0"/>
          </a:p>
        </p:txBody>
      </p:sp>
    </p:spTree>
    <p:extLst>
      <p:ext uri="{BB962C8B-B14F-4D97-AF65-F5344CB8AC3E}">
        <p14:creationId xmlns:p14="http://schemas.microsoft.com/office/powerpoint/2010/main" val="50369845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noGrp="1"/>
          </p:cNvSpPr>
          <p:nvPr>
            <p:ph type="title"/>
          </p:nvPr>
        </p:nvSpPr>
        <p:spPr>
          <a:prstGeom prst="rect">
            <a:avLst/>
          </a:prstGeom>
          <a:solidFill>
            <a:schemeClr val="bg1">
              <a:lumMod val="85000"/>
            </a:schemeClr>
          </a:solidFill>
          <a:scene3d>
            <a:camera prst="orthographicFront"/>
            <a:lightRig rig="threePt" dir="t"/>
          </a:scene3d>
          <a:sp3d>
            <a:bevelT/>
          </a:sp3d>
        </p:spPr>
        <p:txBody>
          <a:bodyPr>
            <a:noAutofit/>
          </a:bodyPr>
          <a:lstStyle>
            <a:lvl1pPr marL="0" indent="0" algn="r" defTabSz="914400" rtl="0" eaLnBrk="1" latinLnBrk="0" hangingPunct="1">
              <a:spcBef>
                <a:spcPct val="20000"/>
              </a:spcBef>
              <a:buFont typeface="Arial" panose="020B0604020202020204" pitchFamily="34" charset="0"/>
              <a:buNone/>
              <a:defRPr sz="2000" b="1" kern="1200">
                <a:solidFill>
                  <a:schemeClr val="accent2">
                    <a:lumMod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spcBef>
                <a:spcPts val="0"/>
              </a:spcBef>
            </a:pPr>
            <a:r>
              <a:rPr lang="en-US" sz="5400" dirty="0" smtClean="0"/>
              <a:t>Drying Stages (cont.)</a:t>
            </a:r>
            <a:endParaRPr lang="en-US" sz="5400" dirty="0"/>
          </a:p>
        </p:txBody>
      </p:sp>
      <p:pic>
        <p:nvPicPr>
          <p:cNvPr id="1638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13582" y="1700808"/>
            <a:ext cx="5034682" cy="48305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98908207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noGrp="1"/>
          </p:cNvSpPr>
          <p:nvPr>
            <p:ph type="title"/>
          </p:nvPr>
        </p:nvSpPr>
        <p:spPr>
          <a:prstGeom prst="rect">
            <a:avLst/>
          </a:prstGeom>
          <a:solidFill>
            <a:schemeClr val="bg1">
              <a:lumMod val="85000"/>
            </a:schemeClr>
          </a:solidFill>
          <a:scene3d>
            <a:camera prst="orthographicFront"/>
            <a:lightRig rig="threePt" dir="t"/>
          </a:scene3d>
          <a:sp3d>
            <a:bevelT/>
          </a:sp3d>
        </p:spPr>
        <p:txBody>
          <a:bodyPr>
            <a:noAutofit/>
          </a:bodyPr>
          <a:lstStyle>
            <a:lvl1pPr marL="0" indent="0" algn="r" defTabSz="914400" rtl="0" eaLnBrk="1" latinLnBrk="0" hangingPunct="1">
              <a:spcBef>
                <a:spcPct val="20000"/>
              </a:spcBef>
              <a:buFont typeface="Arial" panose="020B0604020202020204" pitchFamily="34" charset="0"/>
              <a:buNone/>
              <a:defRPr sz="2000" b="1" kern="1200">
                <a:solidFill>
                  <a:schemeClr val="accent2">
                    <a:lumMod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spcBef>
                <a:spcPts val="0"/>
              </a:spcBef>
            </a:pPr>
            <a:r>
              <a:rPr lang="en-US" sz="5400" dirty="0" smtClean="0"/>
              <a:t>Drying Mechanism</a:t>
            </a:r>
            <a:endParaRPr lang="en-US" sz="5400" dirty="0"/>
          </a:p>
        </p:txBody>
      </p:sp>
      <p:sp>
        <p:nvSpPr>
          <p:cNvPr id="9" name="Content Placeholder 2"/>
          <p:cNvSpPr>
            <a:spLocks noGrp="1"/>
          </p:cNvSpPr>
          <p:nvPr>
            <p:ph idx="1"/>
          </p:nvPr>
        </p:nvSpPr>
        <p:spPr>
          <a:xfrm>
            <a:off x="467544" y="1600200"/>
            <a:ext cx="8208912" cy="4997152"/>
          </a:xfrm>
          <a:solidFill>
            <a:schemeClr val="bg1">
              <a:lumMod val="95000"/>
              <a:alpha val="75000"/>
            </a:schemeClr>
          </a:solidFill>
          <a:scene3d>
            <a:camera prst="orthographicFront"/>
            <a:lightRig rig="threePt" dir="t"/>
          </a:scene3d>
          <a:sp3d>
            <a:bevelT/>
          </a:sp3d>
        </p:spPr>
        <p:txBody>
          <a:bodyPr>
            <a:noAutofit/>
          </a:bodyPr>
          <a:lstStyle/>
          <a:p>
            <a:pPr marL="17463" lvl="2" indent="0">
              <a:buNone/>
            </a:pPr>
            <a:r>
              <a:rPr lang="en-US" b="1" dirty="0"/>
              <a:t>Evaporation</a:t>
            </a:r>
          </a:p>
          <a:p>
            <a:pPr marL="363538" indent="-346075"/>
            <a:r>
              <a:rPr lang="en-ZA" sz="2400" dirty="0"/>
              <a:t>Free water in the exposed surface film evaporates if the partial pressure of water in surrounding air is low enough.</a:t>
            </a:r>
            <a:endParaRPr lang="en-US" sz="2400" dirty="0"/>
          </a:p>
          <a:p>
            <a:pPr marL="17463" lvl="2" indent="0">
              <a:buNone/>
            </a:pPr>
            <a:r>
              <a:rPr lang="en-US" b="1" dirty="0"/>
              <a:t>Diffusion</a:t>
            </a:r>
          </a:p>
          <a:p>
            <a:pPr marL="363538" indent="-346075"/>
            <a:r>
              <a:rPr lang="en-ZA" sz="2400" dirty="0"/>
              <a:t>Bound water diffuses through the amorphous layer due to water concentration gradient.</a:t>
            </a:r>
            <a:endParaRPr lang="en-US" sz="2400" dirty="0"/>
          </a:p>
          <a:p>
            <a:pPr marL="17463" lvl="2" indent="0">
              <a:buNone/>
            </a:pPr>
            <a:r>
              <a:rPr lang="en-US" b="1" dirty="0" err="1"/>
              <a:t>Crystallisation</a:t>
            </a:r>
            <a:endParaRPr lang="en-US" b="1" dirty="0"/>
          </a:p>
          <a:p>
            <a:pPr marL="363538" indent="-346075"/>
            <a:r>
              <a:rPr lang="en-ZA" sz="2400" dirty="0"/>
              <a:t>Sucrose in the bound film crystallises due to supersaturation making water available for diffusion.</a:t>
            </a:r>
            <a:endParaRPr lang="en-US" sz="2400" dirty="0"/>
          </a:p>
          <a:p>
            <a:pPr marL="363538" indent="-346075"/>
            <a:r>
              <a:rPr lang="en-ZA" sz="2400" dirty="0" smtClean="0"/>
              <a:t>Rapid </a:t>
            </a:r>
            <a:r>
              <a:rPr lang="en-ZA" sz="2400" dirty="0"/>
              <a:t>drying: Crystallisation occurs on amorphous layer.</a:t>
            </a:r>
            <a:endParaRPr lang="en-US" sz="2400" dirty="0"/>
          </a:p>
          <a:p>
            <a:pPr marL="363538" indent="-346075"/>
            <a:r>
              <a:rPr lang="en-ZA" sz="2400" dirty="0"/>
              <a:t>Slow drying: Crystallisation takes place on crystal surface.</a:t>
            </a:r>
            <a:endParaRPr lang="en-US" sz="2400" dirty="0"/>
          </a:p>
        </p:txBody>
      </p:sp>
    </p:spTree>
    <p:extLst>
      <p:ext uri="{BB962C8B-B14F-4D97-AF65-F5344CB8AC3E}">
        <p14:creationId xmlns:p14="http://schemas.microsoft.com/office/powerpoint/2010/main" val="98291705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noGrp="1"/>
          </p:cNvSpPr>
          <p:nvPr>
            <p:ph type="title"/>
          </p:nvPr>
        </p:nvSpPr>
        <p:spPr>
          <a:prstGeom prst="rect">
            <a:avLst/>
          </a:prstGeom>
          <a:solidFill>
            <a:schemeClr val="bg1">
              <a:lumMod val="85000"/>
            </a:schemeClr>
          </a:solidFill>
          <a:scene3d>
            <a:camera prst="orthographicFront"/>
            <a:lightRig rig="threePt" dir="t"/>
          </a:scene3d>
          <a:sp3d>
            <a:bevelT/>
          </a:sp3d>
        </p:spPr>
        <p:txBody>
          <a:bodyPr>
            <a:noAutofit/>
          </a:bodyPr>
          <a:lstStyle>
            <a:lvl1pPr marL="0" indent="0" algn="r" defTabSz="914400" rtl="0" eaLnBrk="1" latinLnBrk="0" hangingPunct="1">
              <a:spcBef>
                <a:spcPct val="20000"/>
              </a:spcBef>
              <a:buFont typeface="Arial" panose="020B0604020202020204" pitchFamily="34" charset="0"/>
              <a:buNone/>
              <a:defRPr sz="2000" b="1" kern="1200">
                <a:solidFill>
                  <a:schemeClr val="accent2">
                    <a:lumMod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spcBef>
                <a:spcPts val="0"/>
              </a:spcBef>
            </a:pPr>
            <a:r>
              <a:rPr lang="en-US" sz="5400" dirty="0" smtClean="0"/>
              <a:t>Moisture Analysis</a:t>
            </a:r>
            <a:endParaRPr lang="en-US" sz="5400" dirty="0"/>
          </a:p>
        </p:txBody>
      </p:sp>
      <p:sp>
        <p:nvSpPr>
          <p:cNvPr id="9" name="Content Placeholder 2"/>
          <p:cNvSpPr>
            <a:spLocks noGrp="1"/>
          </p:cNvSpPr>
          <p:nvPr>
            <p:ph idx="1"/>
          </p:nvPr>
        </p:nvSpPr>
        <p:spPr>
          <a:xfrm>
            <a:off x="467544" y="1600200"/>
            <a:ext cx="8208912" cy="4997152"/>
          </a:xfrm>
          <a:solidFill>
            <a:schemeClr val="bg1">
              <a:lumMod val="95000"/>
              <a:alpha val="75000"/>
            </a:schemeClr>
          </a:solidFill>
          <a:scene3d>
            <a:camera prst="orthographicFront"/>
            <a:lightRig rig="threePt" dir="t"/>
          </a:scene3d>
          <a:sp3d>
            <a:bevelT/>
          </a:sp3d>
        </p:spPr>
        <p:txBody>
          <a:bodyPr>
            <a:noAutofit/>
          </a:bodyPr>
          <a:lstStyle/>
          <a:p>
            <a:pPr marL="0" lvl="2" indent="0">
              <a:spcBef>
                <a:spcPts val="0"/>
              </a:spcBef>
              <a:buNone/>
            </a:pPr>
            <a:r>
              <a:rPr lang="en-US" sz="2600" b="1" dirty="0"/>
              <a:t>Oven drying</a:t>
            </a:r>
          </a:p>
          <a:p>
            <a:pPr marL="360363" lvl="0" indent="-360363">
              <a:spcBef>
                <a:spcPts val="0"/>
              </a:spcBef>
            </a:pPr>
            <a:r>
              <a:rPr lang="en-ZA" sz="2600" dirty="0"/>
              <a:t>Drying for 3 hours at 105°C – measures Free and some bound moisture.</a:t>
            </a:r>
            <a:endParaRPr lang="en-US" sz="2600" dirty="0"/>
          </a:p>
          <a:p>
            <a:pPr marL="360363" lvl="0" indent="-360363">
              <a:spcBef>
                <a:spcPts val="0"/>
              </a:spcBef>
            </a:pPr>
            <a:r>
              <a:rPr lang="en-ZA" sz="2600" dirty="0"/>
              <a:t>Used for analysis of raw and refined sugars.</a:t>
            </a:r>
            <a:endParaRPr lang="en-US" sz="2600" dirty="0"/>
          </a:p>
          <a:p>
            <a:pPr marL="360363" lvl="0" indent="-360363">
              <a:spcBef>
                <a:spcPts val="0"/>
              </a:spcBef>
            </a:pPr>
            <a:r>
              <a:rPr lang="en-ZA" sz="2600" dirty="0"/>
              <a:t>Drying for several hours / several days: Measures Free and Bound</a:t>
            </a:r>
            <a:r>
              <a:rPr lang="en-ZA" sz="2600" b="1" dirty="0"/>
              <a:t> </a:t>
            </a:r>
            <a:r>
              <a:rPr lang="en-ZA" sz="2600" dirty="0"/>
              <a:t>Moisture.</a:t>
            </a:r>
            <a:endParaRPr lang="en-US" sz="2600" dirty="0"/>
          </a:p>
          <a:p>
            <a:pPr marL="0" lvl="2" indent="0">
              <a:spcBef>
                <a:spcPts val="0"/>
              </a:spcBef>
              <a:buNone/>
            </a:pPr>
            <a:r>
              <a:rPr lang="en-US" sz="2600" b="1" dirty="0"/>
              <a:t>Karl-Fischer Titration</a:t>
            </a:r>
          </a:p>
          <a:p>
            <a:pPr marL="360363" lvl="0" indent="-360363">
              <a:spcBef>
                <a:spcPts val="0"/>
              </a:spcBef>
            </a:pPr>
            <a:r>
              <a:rPr lang="en-ZA" sz="2600" dirty="0"/>
              <a:t>Using methanol: Measures free and bound moisture</a:t>
            </a:r>
            <a:endParaRPr lang="en-US" sz="2600" dirty="0"/>
          </a:p>
          <a:p>
            <a:pPr marL="360363" lvl="0" indent="-360363">
              <a:spcBef>
                <a:spcPts val="0"/>
              </a:spcBef>
            </a:pPr>
            <a:r>
              <a:rPr lang="en-ZA" sz="2600" dirty="0"/>
              <a:t>Using </a:t>
            </a:r>
            <a:r>
              <a:rPr lang="en-ZA" sz="2600" dirty="0" err="1" smtClean="0"/>
              <a:t>formamide</a:t>
            </a:r>
            <a:r>
              <a:rPr lang="en-ZA" sz="2600" dirty="0"/>
              <a:t>:</a:t>
            </a:r>
            <a:r>
              <a:rPr lang="en-ZA" sz="2600" dirty="0" smtClean="0"/>
              <a:t> </a:t>
            </a:r>
            <a:r>
              <a:rPr lang="en-ZA" sz="2600" dirty="0"/>
              <a:t>Measures Free, bound and inherent moisture (occluded moisture).</a:t>
            </a:r>
            <a:endParaRPr lang="en-US" sz="2600" dirty="0"/>
          </a:p>
          <a:p>
            <a:pPr marL="360363" lvl="0" indent="-360363">
              <a:spcBef>
                <a:spcPts val="0"/>
              </a:spcBef>
            </a:pPr>
            <a:r>
              <a:rPr lang="en-ZA" sz="2600" dirty="0"/>
              <a:t>Used to analyse refined sugar that has been conditioned.</a:t>
            </a:r>
            <a:endParaRPr lang="en-US" sz="2600" dirty="0"/>
          </a:p>
        </p:txBody>
      </p:sp>
    </p:spTree>
    <p:extLst>
      <p:ext uri="{BB962C8B-B14F-4D97-AF65-F5344CB8AC3E}">
        <p14:creationId xmlns:p14="http://schemas.microsoft.com/office/powerpoint/2010/main" val="323823326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noGrp="1"/>
          </p:cNvSpPr>
          <p:nvPr>
            <p:ph type="title"/>
          </p:nvPr>
        </p:nvSpPr>
        <p:spPr>
          <a:prstGeom prst="rect">
            <a:avLst/>
          </a:prstGeom>
          <a:solidFill>
            <a:schemeClr val="bg1">
              <a:lumMod val="85000"/>
            </a:schemeClr>
          </a:solidFill>
          <a:scene3d>
            <a:camera prst="orthographicFront"/>
            <a:lightRig rig="threePt" dir="t"/>
          </a:scene3d>
          <a:sp3d>
            <a:bevelT/>
          </a:sp3d>
        </p:spPr>
        <p:txBody>
          <a:bodyPr>
            <a:noAutofit/>
          </a:bodyPr>
          <a:lstStyle>
            <a:lvl1pPr marL="0" indent="0" algn="r" defTabSz="914400" rtl="0" eaLnBrk="1" latinLnBrk="0" hangingPunct="1">
              <a:spcBef>
                <a:spcPct val="20000"/>
              </a:spcBef>
              <a:buFont typeface="Arial" panose="020B0604020202020204" pitchFamily="34" charset="0"/>
              <a:buNone/>
              <a:defRPr sz="2000" b="1" kern="1200">
                <a:solidFill>
                  <a:schemeClr val="accent2">
                    <a:lumMod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spcBef>
                <a:spcPts val="0"/>
              </a:spcBef>
            </a:pPr>
            <a:r>
              <a:rPr lang="en-US" sz="5400" dirty="0" smtClean="0"/>
              <a:t>Typical Figures</a:t>
            </a:r>
            <a:endParaRPr lang="en-US" sz="5400" dirty="0"/>
          </a:p>
        </p:txBody>
      </p:sp>
      <p:sp>
        <p:nvSpPr>
          <p:cNvPr id="9" name="Content Placeholder 2"/>
          <p:cNvSpPr>
            <a:spLocks noGrp="1"/>
          </p:cNvSpPr>
          <p:nvPr>
            <p:ph idx="1"/>
          </p:nvPr>
        </p:nvSpPr>
        <p:spPr>
          <a:xfrm>
            <a:off x="467544" y="1600200"/>
            <a:ext cx="8208912" cy="4997152"/>
          </a:xfrm>
          <a:solidFill>
            <a:schemeClr val="bg1">
              <a:lumMod val="95000"/>
              <a:alpha val="75000"/>
            </a:schemeClr>
          </a:solidFill>
          <a:scene3d>
            <a:camera prst="orthographicFront"/>
            <a:lightRig rig="threePt" dir="t"/>
          </a:scene3d>
          <a:sp3d>
            <a:bevelT/>
          </a:sp3d>
        </p:spPr>
        <p:txBody>
          <a:bodyPr>
            <a:noAutofit/>
          </a:bodyPr>
          <a:lstStyle/>
          <a:p>
            <a:pPr marL="0" indent="0">
              <a:buNone/>
            </a:pPr>
            <a:r>
              <a:rPr lang="en-ZA" sz="2400" b="1" dirty="0"/>
              <a:t>Raw Sugar:</a:t>
            </a:r>
            <a:endParaRPr lang="en-US" sz="2400" dirty="0"/>
          </a:p>
          <a:p>
            <a:r>
              <a:rPr lang="en-ZA" sz="2400" u="sng" dirty="0"/>
              <a:t>Wet</a:t>
            </a:r>
            <a:r>
              <a:rPr lang="en-ZA" sz="2400" dirty="0"/>
              <a:t>: </a:t>
            </a:r>
            <a:r>
              <a:rPr lang="en-ZA" sz="2400" dirty="0" smtClean="0"/>
              <a:t> 	Moisture</a:t>
            </a:r>
            <a:r>
              <a:rPr lang="en-ZA" sz="2400" dirty="0"/>
              <a:t>	</a:t>
            </a:r>
            <a:r>
              <a:rPr lang="en-ZA" sz="2400" dirty="0" smtClean="0"/>
              <a:t>0.5</a:t>
            </a:r>
            <a:r>
              <a:rPr lang="en-ZA" sz="2400" dirty="0"/>
              <a:t>% - 1.00%</a:t>
            </a:r>
            <a:endParaRPr lang="en-US" sz="2400" dirty="0"/>
          </a:p>
          <a:p>
            <a:pPr marL="0" indent="0">
              <a:buNone/>
            </a:pPr>
            <a:r>
              <a:rPr lang="en-ZA" sz="2400" dirty="0"/>
              <a:t>	</a:t>
            </a:r>
            <a:r>
              <a:rPr lang="en-ZA" sz="2400" dirty="0" smtClean="0"/>
              <a:t>	Temperature</a:t>
            </a:r>
            <a:r>
              <a:rPr lang="en-ZA" sz="2400" dirty="0"/>
              <a:t>	60°C</a:t>
            </a:r>
            <a:endParaRPr lang="en-US" sz="2400" dirty="0"/>
          </a:p>
          <a:p>
            <a:r>
              <a:rPr lang="en-ZA" sz="2400" u="sng" dirty="0"/>
              <a:t>Dry</a:t>
            </a:r>
            <a:r>
              <a:rPr lang="en-ZA" sz="2400" dirty="0"/>
              <a:t>: 	Moisture	</a:t>
            </a:r>
            <a:r>
              <a:rPr lang="en-ZA" sz="2400" dirty="0" smtClean="0"/>
              <a:t>0.1</a:t>
            </a:r>
            <a:r>
              <a:rPr lang="en-ZA" sz="2400" dirty="0"/>
              <a:t>%</a:t>
            </a:r>
            <a:endParaRPr lang="en-US" sz="2400" dirty="0"/>
          </a:p>
          <a:p>
            <a:pPr marL="0" indent="0">
              <a:buNone/>
            </a:pPr>
            <a:r>
              <a:rPr lang="en-ZA" sz="2400" dirty="0"/>
              <a:t>	</a:t>
            </a:r>
            <a:r>
              <a:rPr lang="en-ZA" sz="2400" dirty="0" smtClean="0"/>
              <a:t>	Temperature</a:t>
            </a:r>
            <a:r>
              <a:rPr lang="en-ZA" sz="2400" dirty="0"/>
              <a:t>	40°C</a:t>
            </a:r>
            <a:endParaRPr lang="en-US" sz="2400" dirty="0"/>
          </a:p>
          <a:p>
            <a:pPr marL="0" indent="0">
              <a:buNone/>
            </a:pPr>
            <a:r>
              <a:rPr lang="en-ZA" sz="2400" b="1" dirty="0"/>
              <a:t>Refined Sugar</a:t>
            </a:r>
            <a:endParaRPr lang="en-US" sz="2400" dirty="0"/>
          </a:p>
          <a:p>
            <a:r>
              <a:rPr lang="en-ZA" sz="2400" u="sng" dirty="0"/>
              <a:t>Wet</a:t>
            </a:r>
            <a:r>
              <a:rPr lang="en-ZA" sz="2400" dirty="0"/>
              <a:t>: 	</a:t>
            </a:r>
            <a:r>
              <a:rPr lang="en-ZA" sz="2400" dirty="0" smtClean="0"/>
              <a:t>Moisture</a:t>
            </a:r>
            <a:r>
              <a:rPr lang="en-ZA" sz="2400" dirty="0"/>
              <a:t>	0.5% - 1.00%</a:t>
            </a:r>
            <a:endParaRPr lang="en-US" sz="2400" dirty="0"/>
          </a:p>
          <a:p>
            <a:pPr marL="0" indent="0">
              <a:buNone/>
            </a:pPr>
            <a:r>
              <a:rPr lang="en-ZA" sz="2400" b="1" dirty="0"/>
              <a:t>	</a:t>
            </a:r>
            <a:r>
              <a:rPr lang="en-ZA" sz="2400" b="1" dirty="0" smtClean="0"/>
              <a:t>	</a:t>
            </a:r>
            <a:r>
              <a:rPr lang="en-ZA" sz="2400" dirty="0" smtClean="0"/>
              <a:t>Temperature</a:t>
            </a:r>
            <a:r>
              <a:rPr lang="en-ZA" sz="2400" dirty="0"/>
              <a:t>	70°C</a:t>
            </a:r>
            <a:endParaRPr lang="en-US" sz="2400" dirty="0"/>
          </a:p>
          <a:p>
            <a:r>
              <a:rPr lang="en-ZA" sz="2400" u="sng" dirty="0"/>
              <a:t>Dry</a:t>
            </a:r>
            <a:r>
              <a:rPr lang="en-ZA" sz="2400" dirty="0"/>
              <a:t>: 	</a:t>
            </a:r>
            <a:r>
              <a:rPr lang="en-ZA" sz="2400" dirty="0" smtClean="0"/>
              <a:t>Moisture</a:t>
            </a:r>
            <a:r>
              <a:rPr lang="en-ZA" sz="2400" dirty="0"/>
              <a:t>	0.03%</a:t>
            </a:r>
            <a:endParaRPr lang="en-US" sz="2400" dirty="0"/>
          </a:p>
          <a:p>
            <a:pPr marL="0" indent="0">
              <a:buNone/>
            </a:pPr>
            <a:r>
              <a:rPr lang="en-ZA" sz="2400" dirty="0"/>
              <a:t>	</a:t>
            </a:r>
            <a:r>
              <a:rPr lang="en-ZA" sz="2400" dirty="0" smtClean="0"/>
              <a:t>	Temperature</a:t>
            </a:r>
            <a:r>
              <a:rPr lang="en-ZA" sz="2400" dirty="0"/>
              <a:t>	50°C</a:t>
            </a:r>
            <a:endParaRPr lang="en-US" sz="2400" dirty="0"/>
          </a:p>
        </p:txBody>
      </p:sp>
    </p:spTree>
    <p:extLst>
      <p:ext uri="{BB962C8B-B14F-4D97-AF65-F5344CB8AC3E}">
        <p14:creationId xmlns:p14="http://schemas.microsoft.com/office/powerpoint/2010/main" val="375781463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noGrp="1"/>
          </p:cNvSpPr>
          <p:nvPr>
            <p:ph type="title"/>
          </p:nvPr>
        </p:nvSpPr>
        <p:spPr>
          <a:prstGeom prst="rect">
            <a:avLst/>
          </a:prstGeom>
          <a:solidFill>
            <a:schemeClr val="bg1">
              <a:lumMod val="85000"/>
            </a:schemeClr>
          </a:solidFill>
          <a:scene3d>
            <a:camera prst="orthographicFront"/>
            <a:lightRig rig="threePt" dir="t"/>
          </a:scene3d>
          <a:sp3d>
            <a:bevelT/>
          </a:sp3d>
        </p:spPr>
        <p:txBody>
          <a:bodyPr>
            <a:noAutofit/>
          </a:bodyPr>
          <a:lstStyle>
            <a:lvl1pPr marL="0" indent="0" algn="r" defTabSz="914400" rtl="0" eaLnBrk="1" latinLnBrk="0" hangingPunct="1">
              <a:spcBef>
                <a:spcPct val="20000"/>
              </a:spcBef>
              <a:buFont typeface="Arial" panose="020B0604020202020204" pitchFamily="34" charset="0"/>
              <a:buNone/>
              <a:defRPr sz="2000" b="1" kern="1200">
                <a:solidFill>
                  <a:schemeClr val="accent2">
                    <a:lumMod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spcBef>
                <a:spcPts val="0"/>
              </a:spcBef>
            </a:pPr>
            <a:r>
              <a:rPr lang="en-US" sz="4400" dirty="0" smtClean="0"/>
              <a:t>Introduction </a:t>
            </a:r>
            <a:endParaRPr lang="en-US" sz="4400" dirty="0"/>
          </a:p>
        </p:txBody>
      </p:sp>
      <p:sp>
        <p:nvSpPr>
          <p:cNvPr id="9" name="Content Placeholder 2"/>
          <p:cNvSpPr>
            <a:spLocks noGrp="1"/>
          </p:cNvSpPr>
          <p:nvPr>
            <p:ph idx="1"/>
          </p:nvPr>
        </p:nvSpPr>
        <p:spPr>
          <a:xfrm>
            <a:off x="467544" y="1600200"/>
            <a:ext cx="8136904" cy="4997152"/>
          </a:xfrm>
          <a:solidFill>
            <a:schemeClr val="bg1">
              <a:lumMod val="95000"/>
              <a:alpha val="75000"/>
            </a:schemeClr>
          </a:solidFill>
          <a:scene3d>
            <a:camera prst="orthographicFront"/>
            <a:lightRig rig="threePt" dir="t"/>
          </a:scene3d>
          <a:sp3d>
            <a:bevelT/>
          </a:sp3d>
        </p:spPr>
        <p:txBody>
          <a:bodyPr>
            <a:noAutofit/>
          </a:bodyPr>
          <a:lstStyle/>
          <a:p>
            <a:pPr>
              <a:spcBef>
                <a:spcPts val="0"/>
              </a:spcBef>
            </a:pPr>
            <a:r>
              <a:rPr lang="en-ZA" sz="2200" dirty="0"/>
              <a:t>The moisture content of the sugar leaving the centrifugal is too high for convenient handling and storage. </a:t>
            </a:r>
            <a:endParaRPr lang="en-ZA" sz="2200" dirty="0" smtClean="0"/>
          </a:p>
          <a:p>
            <a:pPr>
              <a:spcBef>
                <a:spcPts val="0"/>
              </a:spcBef>
            </a:pPr>
            <a:r>
              <a:rPr lang="en-ZA" sz="2200" dirty="0" smtClean="0"/>
              <a:t>The </a:t>
            </a:r>
            <a:r>
              <a:rPr lang="en-ZA" sz="2200" dirty="0"/>
              <a:t>moisture content must be reduced to a value low enough to prevent the growth of micro-organisms which would cause deterioration and loss of sugar during storage.</a:t>
            </a:r>
            <a:endParaRPr lang="en-US" sz="2200" dirty="0"/>
          </a:p>
          <a:p>
            <a:pPr>
              <a:spcBef>
                <a:spcPts val="0"/>
              </a:spcBef>
            </a:pPr>
            <a:r>
              <a:rPr lang="en-ZA" sz="2200" dirty="0"/>
              <a:t>A sugar will not deteriorate in storage if it:</a:t>
            </a:r>
            <a:endParaRPr lang="en-US" sz="2200" dirty="0"/>
          </a:p>
          <a:p>
            <a:pPr lvl="1">
              <a:spcBef>
                <a:spcPts val="0"/>
              </a:spcBef>
            </a:pPr>
            <a:r>
              <a:rPr lang="en-ZA" sz="2200" dirty="0"/>
              <a:t>Is comparatively free from insoluble matter</a:t>
            </a:r>
            <a:endParaRPr lang="en-US" sz="2200" dirty="0"/>
          </a:p>
          <a:p>
            <a:pPr lvl="1">
              <a:spcBef>
                <a:spcPts val="0"/>
              </a:spcBef>
            </a:pPr>
            <a:r>
              <a:rPr lang="en-ZA" sz="2200" dirty="0"/>
              <a:t>Has hard uniform and fair sized grain free from conglomerates</a:t>
            </a:r>
            <a:endParaRPr lang="en-US" sz="2200" dirty="0"/>
          </a:p>
          <a:p>
            <a:pPr lvl="1">
              <a:spcBef>
                <a:spcPts val="0"/>
              </a:spcBef>
            </a:pPr>
            <a:r>
              <a:rPr lang="en-ZA" sz="2200" dirty="0"/>
              <a:t>Has a moisture  content in relation to its pol to conform to certain “factors of safety”</a:t>
            </a:r>
            <a:endParaRPr lang="en-US" sz="2200" dirty="0"/>
          </a:p>
          <a:p>
            <a:pPr lvl="1">
              <a:spcBef>
                <a:spcPts val="0"/>
              </a:spcBef>
            </a:pPr>
            <a:r>
              <a:rPr lang="en-ZA" sz="2200" dirty="0"/>
              <a:t>Is an “unwashed sugar” (i.e. the crystals are surrounded by their original film of molasses)?</a:t>
            </a:r>
            <a:endParaRPr lang="en-US" sz="2200" dirty="0"/>
          </a:p>
          <a:p>
            <a:pPr lvl="1">
              <a:spcBef>
                <a:spcPts val="0"/>
              </a:spcBef>
            </a:pPr>
            <a:r>
              <a:rPr lang="en-ZA" sz="2200" dirty="0"/>
              <a:t>It has been manufactured under sanitary conditions to keep contamination by fungi, yeasts and bacteria to a minimum.</a:t>
            </a:r>
            <a:endParaRPr lang="en-US" sz="2200" dirty="0"/>
          </a:p>
        </p:txBody>
      </p:sp>
    </p:spTree>
    <p:extLst>
      <p:ext uri="{BB962C8B-B14F-4D97-AF65-F5344CB8AC3E}">
        <p14:creationId xmlns:p14="http://schemas.microsoft.com/office/powerpoint/2010/main" val="397007669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noGrp="1"/>
          </p:cNvSpPr>
          <p:nvPr>
            <p:ph type="title"/>
          </p:nvPr>
        </p:nvSpPr>
        <p:spPr>
          <a:prstGeom prst="rect">
            <a:avLst/>
          </a:prstGeom>
          <a:solidFill>
            <a:schemeClr val="bg1">
              <a:lumMod val="85000"/>
            </a:schemeClr>
          </a:solidFill>
          <a:scene3d>
            <a:camera prst="orthographicFront"/>
            <a:lightRig rig="threePt" dir="t"/>
          </a:scene3d>
          <a:sp3d>
            <a:bevelT/>
          </a:sp3d>
        </p:spPr>
        <p:txBody>
          <a:bodyPr>
            <a:noAutofit/>
          </a:bodyPr>
          <a:lstStyle>
            <a:lvl1pPr marL="0" indent="0" algn="r" defTabSz="914400" rtl="0" eaLnBrk="1" latinLnBrk="0" hangingPunct="1">
              <a:spcBef>
                <a:spcPct val="20000"/>
              </a:spcBef>
              <a:buFont typeface="Arial" panose="020B0604020202020204" pitchFamily="34" charset="0"/>
              <a:buNone/>
              <a:defRPr sz="2000" b="1" kern="1200">
                <a:solidFill>
                  <a:schemeClr val="accent2">
                    <a:lumMod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spcBef>
                <a:spcPts val="0"/>
              </a:spcBef>
            </a:pPr>
            <a:r>
              <a:rPr lang="en-US" sz="4000" dirty="0" smtClean="0"/>
              <a:t>Moisture Content and Safety Factors</a:t>
            </a:r>
            <a:endParaRPr lang="en-US" sz="4000" dirty="0"/>
          </a:p>
        </p:txBody>
      </p:sp>
      <p:sp>
        <p:nvSpPr>
          <p:cNvPr id="9" name="Content Placeholder 2"/>
          <p:cNvSpPr>
            <a:spLocks noGrp="1"/>
          </p:cNvSpPr>
          <p:nvPr>
            <p:ph idx="1"/>
          </p:nvPr>
        </p:nvSpPr>
        <p:spPr>
          <a:xfrm>
            <a:off x="251520" y="1600200"/>
            <a:ext cx="8568952" cy="4997152"/>
          </a:xfrm>
          <a:solidFill>
            <a:schemeClr val="bg1">
              <a:lumMod val="95000"/>
              <a:alpha val="75000"/>
            </a:schemeClr>
          </a:solidFill>
          <a:scene3d>
            <a:camera prst="orthographicFront"/>
            <a:lightRig rig="threePt" dir="t"/>
          </a:scene3d>
          <a:sp3d>
            <a:bevelT/>
          </a:sp3d>
        </p:spPr>
        <p:txBody>
          <a:bodyPr>
            <a:noAutofit/>
          </a:bodyPr>
          <a:lstStyle/>
          <a:p>
            <a:r>
              <a:rPr lang="en-ZA" sz="2000" dirty="0"/>
              <a:t>The commercial sugar leaving the centrifugal, which is to be packed for sale or export, generally has a moisture content of 0,5 – 2%. </a:t>
            </a:r>
            <a:endParaRPr lang="en-ZA" sz="2000" dirty="0" smtClean="0"/>
          </a:p>
          <a:p>
            <a:r>
              <a:rPr lang="en-ZA" sz="2000" dirty="0" smtClean="0"/>
              <a:t>Moisture </a:t>
            </a:r>
            <a:r>
              <a:rPr lang="en-ZA" sz="2000" dirty="0"/>
              <a:t>is very detrimental to the keeping qualities of the sugar when it exceeds a certain limit and particularly when it rises above 1%.</a:t>
            </a:r>
            <a:endParaRPr lang="en-US" sz="2000" dirty="0"/>
          </a:p>
          <a:p>
            <a:r>
              <a:rPr lang="en-ZA" sz="2000" dirty="0"/>
              <a:t>Since the micro-organisms that cause deterioration cannot develop in solutions of high density, the ratio of non-sucrose (non-pol) to the water in the molasses film surrounding the crystals is the determining factor in sugars of normal composition</a:t>
            </a:r>
            <a:r>
              <a:rPr lang="en-ZA" sz="2000" dirty="0" smtClean="0"/>
              <a:t>.</a:t>
            </a:r>
          </a:p>
          <a:p>
            <a:endParaRPr lang="en-ZA" sz="2000" dirty="0" smtClean="0"/>
          </a:p>
          <a:p>
            <a:endParaRPr lang="en-ZA" sz="2000" dirty="0"/>
          </a:p>
          <a:p>
            <a:endParaRPr lang="en-ZA" sz="2000" dirty="0" smtClean="0"/>
          </a:p>
          <a:p>
            <a:r>
              <a:rPr lang="en-ZA" sz="2000" dirty="0" smtClean="0"/>
              <a:t>The </a:t>
            </a:r>
            <a:r>
              <a:rPr lang="en-ZA" sz="2000" dirty="0"/>
              <a:t>safety factor should be less than 0.23.</a:t>
            </a:r>
            <a:endParaRPr lang="en-US" sz="2000" dirty="0"/>
          </a:p>
          <a:p>
            <a:r>
              <a:rPr lang="en-ZA" sz="2000" dirty="0"/>
              <a:t>The safety factor/limit depends on the proportion of impurities present in the sugar. A given % of water is more detrimental with a sugar of higher purity</a:t>
            </a:r>
            <a:r>
              <a:rPr lang="en-ZA" sz="2000" dirty="0" smtClean="0"/>
              <a:t>.</a:t>
            </a:r>
            <a:endParaRPr lang="en-US" sz="2000" dirty="0"/>
          </a:p>
        </p:txBody>
      </p:sp>
      <p:pic>
        <p:nvPicPr>
          <p:cNvPr id="12291" name="Picture 3"/>
          <p:cNvPicPr>
            <a:picLocks noChangeAspect="1" noChangeArrowheads="1"/>
          </p:cNvPicPr>
          <p:nvPr/>
        </p:nvPicPr>
        <p:blipFill rotWithShape="1">
          <a:blip r:embed="rId2">
            <a:extLst>
              <a:ext uri="{28A0092B-C50C-407E-A947-70E740481C1C}">
                <a14:useLocalDpi xmlns:a14="http://schemas.microsoft.com/office/drawing/2010/main" val="0"/>
              </a:ext>
            </a:extLst>
          </a:blip>
          <a:srcRect t="9995" b="12455"/>
          <a:stretch/>
        </p:blipFill>
        <p:spPr bwMode="auto">
          <a:xfrm>
            <a:off x="1979712" y="4329878"/>
            <a:ext cx="5138737" cy="8273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55871221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noGrp="1"/>
          </p:cNvSpPr>
          <p:nvPr>
            <p:ph type="title"/>
          </p:nvPr>
        </p:nvSpPr>
        <p:spPr>
          <a:prstGeom prst="rect">
            <a:avLst/>
          </a:prstGeom>
          <a:solidFill>
            <a:schemeClr val="bg1">
              <a:lumMod val="85000"/>
            </a:schemeClr>
          </a:solidFill>
          <a:scene3d>
            <a:camera prst="orthographicFront"/>
            <a:lightRig rig="threePt" dir="t"/>
          </a:scene3d>
          <a:sp3d>
            <a:bevelT/>
          </a:sp3d>
        </p:spPr>
        <p:txBody>
          <a:bodyPr>
            <a:noAutofit/>
          </a:bodyPr>
          <a:lstStyle>
            <a:lvl1pPr marL="0" indent="0" algn="r" defTabSz="914400" rtl="0" eaLnBrk="1" latinLnBrk="0" hangingPunct="1">
              <a:spcBef>
                <a:spcPct val="20000"/>
              </a:spcBef>
              <a:buFont typeface="Arial" panose="020B0604020202020204" pitchFamily="34" charset="0"/>
              <a:buNone/>
              <a:defRPr sz="2000" b="1" kern="1200">
                <a:solidFill>
                  <a:schemeClr val="accent2">
                    <a:lumMod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spcBef>
                <a:spcPts val="0"/>
              </a:spcBef>
            </a:pPr>
            <a:r>
              <a:rPr lang="en-US" sz="4000" dirty="0" smtClean="0"/>
              <a:t>Comparing Raw and Refined Sugars</a:t>
            </a:r>
            <a:endParaRPr lang="en-US" sz="4000" dirty="0"/>
          </a:p>
        </p:txBody>
      </p:sp>
      <p:sp>
        <p:nvSpPr>
          <p:cNvPr id="9" name="Content Placeholder 2"/>
          <p:cNvSpPr>
            <a:spLocks noGrp="1"/>
          </p:cNvSpPr>
          <p:nvPr>
            <p:ph idx="1"/>
          </p:nvPr>
        </p:nvSpPr>
        <p:spPr>
          <a:xfrm>
            <a:off x="251520" y="1600200"/>
            <a:ext cx="8568952" cy="4997152"/>
          </a:xfrm>
          <a:solidFill>
            <a:schemeClr val="bg1">
              <a:lumMod val="95000"/>
              <a:alpha val="75000"/>
            </a:schemeClr>
          </a:solidFill>
          <a:scene3d>
            <a:camera prst="orthographicFront"/>
            <a:lightRig rig="threePt" dir="t"/>
          </a:scene3d>
          <a:sp3d>
            <a:bevelT/>
          </a:sp3d>
        </p:spPr>
        <p:txBody>
          <a:bodyPr>
            <a:noAutofit/>
          </a:bodyPr>
          <a:lstStyle/>
          <a:p>
            <a:pPr marL="0" indent="0">
              <a:buNone/>
            </a:pPr>
            <a:r>
              <a:rPr lang="en-ZA" sz="2400" b="1" dirty="0" smtClean="0"/>
              <a:t>Why </a:t>
            </a:r>
            <a:r>
              <a:rPr lang="en-ZA" sz="2400" b="1" dirty="0"/>
              <a:t>is a given moisture % more detrimental to the keeping quality of a refined sugar than for a raw sugar</a:t>
            </a:r>
            <a:r>
              <a:rPr lang="en-ZA" sz="2400" b="1" dirty="0" smtClean="0"/>
              <a:t>?</a:t>
            </a:r>
            <a:endParaRPr lang="en-US" sz="2400" dirty="0"/>
          </a:p>
        </p:txBody>
      </p:sp>
      <p:pic>
        <p:nvPicPr>
          <p:cNvPr id="6" name="Picture 5" descr="C:\Users\Scientific Roets\Pictures\Raw sugars.jpg"/>
          <p:cNvPicPr/>
          <p:nvPr/>
        </p:nvPicPr>
        <p:blipFill rotWithShape="1">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l="59914" t="20465" r="2549" b="51237"/>
          <a:stretch/>
        </p:blipFill>
        <p:spPr bwMode="auto">
          <a:xfrm rot="1027146">
            <a:off x="5877614" y="2399314"/>
            <a:ext cx="1852269" cy="1810886"/>
          </a:xfrm>
          <a:prstGeom prst="rect">
            <a:avLst/>
          </a:prstGeom>
          <a:noFill/>
          <a:ln>
            <a:noFill/>
          </a:ln>
          <a:extLst>
            <a:ext uri="{53640926-AAD7-44D8-BBD7-CCE9431645EC}">
              <a14:shadowObscured xmlns:a14="http://schemas.microsoft.com/office/drawing/2010/main"/>
            </a:ext>
          </a:extLst>
        </p:spPr>
      </p:pic>
      <p:graphicFrame>
        <p:nvGraphicFramePr>
          <p:cNvPr id="2" name="Table 1"/>
          <p:cNvGraphicFramePr>
            <a:graphicFrameLocks noGrp="1"/>
          </p:cNvGraphicFramePr>
          <p:nvPr>
            <p:extLst>
              <p:ext uri="{D42A27DB-BD31-4B8C-83A1-F6EECF244321}">
                <p14:modId xmlns:p14="http://schemas.microsoft.com/office/powerpoint/2010/main" val="4128573723"/>
              </p:ext>
            </p:extLst>
          </p:nvPr>
        </p:nvGraphicFramePr>
        <p:xfrm>
          <a:off x="467544" y="3789040"/>
          <a:ext cx="8136904" cy="2438400"/>
        </p:xfrm>
        <a:graphic>
          <a:graphicData uri="http://schemas.openxmlformats.org/drawingml/2006/table">
            <a:tbl>
              <a:tblPr firstRow="1" firstCol="1" bandRow="1">
                <a:tableStyleId>{638B1855-1B75-4FBE-930C-398BA8C253C6}</a:tableStyleId>
              </a:tblPr>
              <a:tblGrid>
                <a:gridCol w="3992792"/>
                <a:gridCol w="4144112"/>
              </a:tblGrid>
              <a:tr h="349324">
                <a:tc>
                  <a:txBody>
                    <a:bodyPr/>
                    <a:lstStyle/>
                    <a:p>
                      <a:pPr algn="ctr">
                        <a:spcBef>
                          <a:spcPts val="600"/>
                        </a:spcBef>
                        <a:spcAft>
                          <a:spcPts val="600"/>
                        </a:spcAft>
                        <a:tabLst>
                          <a:tab pos="457200" algn="l"/>
                          <a:tab pos="914400" algn="l"/>
                          <a:tab pos="1371600" algn="l"/>
                          <a:tab pos="1828800" algn="l"/>
                          <a:tab pos="2286000" algn="l"/>
                          <a:tab pos="2743200" algn="l"/>
                          <a:tab pos="3200400" algn="l"/>
                          <a:tab pos="3657600" algn="l"/>
                          <a:tab pos="4114800" algn="l"/>
                          <a:tab pos="4572000" algn="l"/>
                          <a:tab pos="5278755" algn="r"/>
                        </a:tabLst>
                      </a:pPr>
                      <a:r>
                        <a:rPr lang="en-ZA" sz="1600" b="1" dirty="0">
                          <a:effectLst/>
                        </a:rPr>
                        <a:t>Surrounded by its original molasses layer</a:t>
                      </a:r>
                      <a:endParaRPr lang="en-US" sz="1600" b="1" dirty="0">
                        <a:effectLst/>
                        <a:latin typeface="Calibri"/>
                        <a:ea typeface="Calibri"/>
                        <a:cs typeface="Times New Roman"/>
                      </a:endParaRPr>
                    </a:p>
                  </a:txBody>
                  <a:tcPr marL="68580" marR="68580" marT="0" marB="0" anchor="ctr"/>
                </a:tc>
                <a:tc>
                  <a:txBody>
                    <a:bodyPr/>
                    <a:lstStyle/>
                    <a:p>
                      <a:pPr algn="ctr">
                        <a:spcBef>
                          <a:spcPts val="600"/>
                        </a:spcBef>
                        <a:spcAft>
                          <a:spcPts val="600"/>
                        </a:spcAft>
                        <a:tabLst>
                          <a:tab pos="457200" algn="l"/>
                          <a:tab pos="914400" algn="l"/>
                          <a:tab pos="1371600" algn="l"/>
                          <a:tab pos="1828800" algn="l"/>
                          <a:tab pos="2286000" algn="l"/>
                          <a:tab pos="2743200" algn="l"/>
                          <a:tab pos="3200400" algn="l"/>
                          <a:tab pos="3657600" algn="l"/>
                          <a:tab pos="4114800" algn="l"/>
                          <a:tab pos="4572000" algn="l"/>
                          <a:tab pos="5278755" algn="r"/>
                        </a:tabLst>
                      </a:pPr>
                      <a:r>
                        <a:rPr lang="en-ZA" sz="1600" b="1" dirty="0">
                          <a:effectLst/>
                        </a:rPr>
                        <a:t>Has had its original molasses layer washed away. Surrounded by a saturated sugar solution</a:t>
                      </a:r>
                      <a:endParaRPr lang="en-US" sz="1600" b="1" dirty="0">
                        <a:effectLst/>
                        <a:latin typeface="Calibri"/>
                        <a:ea typeface="Calibri"/>
                        <a:cs typeface="Times New Roman"/>
                      </a:endParaRPr>
                    </a:p>
                  </a:txBody>
                  <a:tcPr marL="68580" marR="68580" marT="0" marB="0" anchor="ctr"/>
                </a:tc>
              </a:tr>
              <a:tr h="465765">
                <a:tc>
                  <a:txBody>
                    <a:bodyPr/>
                    <a:lstStyle/>
                    <a:p>
                      <a:pPr algn="ctr">
                        <a:spcBef>
                          <a:spcPts val="600"/>
                        </a:spcBef>
                        <a:spcAft>
                          <a:spcPts val="600"/>
                        </a:spcAft>
                        <a:tabLst>
                          <a:tab pos="457200" algn="l"/>
                          <a:tab pos="914400" algn="l"/>
                          <a:tab pos="1371600" algn="l"/>
                          <a:tab pos="1828800" algn="l"/>
                          <a:tab pos="2286000" algn="l"/>
                          <a:tab pos="2743200" algn="l"/>
                          <a:tab pos="3200400" algn="l"/>
                          <a:tab pos="3657600" algn="l"/>
                          <a:tab pos="4114800" algn="l"/>
                          <a:tab pos="4572000" algn="l"/>
                          <a:tab pos="5278755" algn="r"/>
                        </a:tabLst>
                      </a:pPr>
                      <a:r>
                        <a:rPr lang="en-ZA" sz="1600" b="0" dirty="0">
                          <a:effectLst/>
                        </a:rPr>
                        <a:t>The molasses layer has a relatively high non-sucrose concentration (Fructose, glucose and salts).</a:t>
                      </a:r>
                      <a:endParaRPr lang="en-US" sz="1600" b="0" dirty="0">
                        <a:effectLst/>
                        <a:latin typeface="Calibri"/>
                        <a:ea typeface="Calibri"/>
                        <a:cs typeface="Times New Roman"/>
                      </a:endParaRPr>
                    </a:p>
                  </a:txBody>
                  <a:tcPr marL="68580" marR="68580" marT="0" marB="0" anchor="ctr"/>
                </a:tc>
                <a:tc>
                  <a:txBody>
                    <a:bodyPr/>
                    <a:lstStyle/>
                    <a:p>
                      <a:pPr algn="ctr">
                        <a:spcBef>
                          <a:spcPts val="600"/>
                        </a:spcBef>
                        <a:spcAft>
                          <a:spcPts val="600"/>
                        </a:spcAft>
                        <a:tabLst>
                          <a:tab pos="457200" algn="l"/>
                          <a:tab pos="914400" algn="l"/>
                          <a:tab pos="1371600" algn="l"/>
                          <a:tab pos="1828800" algn="l"/>
                          <a:tab pos="2286000" algn="l"/>
                          <a:tab pos="2743200" algn="l"/>
                          <a:tab pos="3200400" algn="l"/>
                          <a:tab pos="3657600" algn="l"/>
                          <a:tab pos="4114800" algn="l"/>
                          <a:tab pos="4572000" algn="l"/>
                          <a:tab pos="5278755" algn="r"/>
                        </a:tabLst>
                      </a:pPr>
                      <a:r>
                        <a:rPr lang="en-ZA" sz="1600" b="0" dirty="0">
                          <a:effectLst/>
                        </a:rPr>
                        <a:t>The saturated sugar solution has a low concentration of non-sugars (Fructose, glucose and salts)</a:t>
                      </a:r>
                      <a:endParaRPr lang="en-US" sz="1600" b="0" dirty="0">
                        <a:effectLst/>
                        <a:latin typeface="Calibri"/>
                        <a:ea typeface="Calibri"/>
                        <a:cs typeface="Times New Roman"/>
                      </a:endParaRPr>
                    </a:p>
                  </a:txBody>
                  <a:tcPr marL="68580" marR="68580" marT="0" marB="0" anchor="ctr"/>
                </a:tc>
              </a:tr>
              <a:tr h="349324">
                <a:tc>
                  <a:txBody>
                    <a:bodyPr/>
                    <a:lstStyle/>
                    <a:p>
                      <a:pPr algn="ctr">
                        <a:spcBef>
                          <a:spcPts val="600"/>
                        </a:spcBef>
                        <a:spcAft>
                          <a:spcPts val="600"/>
                        </a:spcAft>
                        <a:tabLst>
                          <a:tab pos="457200" algn="l"/>
                          <a:tab pos="914400" algn="l"/>
                          <a:tab pos="1371600" algn="l"/>
                          <a:tab pos="1828800" algn="l"/>
                          <a:tab pos="2286000" algn="l"/>
                          <a:tab pos="2743200" algn="l"/>
                          <a:tab pos="3200400" algn="l"/>
                          <a:tab pos="3657600" algn="l"/>
                          <a:tab pos="4114800" algn="l"/>
                          <a:tab pos="4572000" algn="l"/>
                          <a:tab pos="5278755" algn="r"/>
                        </a:tabLst>
                      </a:pPr>
                      <a:r>
                        <a:rPr lang="en-ZA" sz="1600" b="0" dirty="0">
                          <a:effectLst/>
                        </a:rPr>
                        <a:t>The molasses layer has a relatively high density (High brix).</a:t>
                      </a:r>
                      <a:endParaRPr lang="en-US" sz="1600" b="0" dirty="0">
                        <a:effectLst/>
                        <a:latin typeface="Calibri"/>
                        <a:ea typeface="Calibri"/>
                        <a:cs typeface="Times New Roman"/>
                      </a:endParaRPr>
                    </a:p>
                  </a:txBody>
                  <a:tcPr marL="68580" marR="68580" marT="0" marB="0" anchor="ctr"/>
                </a:tc>
                <a:tc>
                  <a:txBody>
                    <a:bodyPr/>
                    <a:lstStyle/>
                    <a:p>
                      <a:pPr algn="ctr">
                        <a:spcBef>
                          <a:spcPts val="600"/>
                        </a:spcBef>
                        <a:spcAft>
                          <a:spcPts val="600"/>
                        </a:spcAft>
                        <a:tabLst>
                          <a:tab pos="457200" algn="l"/>
                          <a:tab pos="914400" algn="l"/>
                          <a:tab pos="1371600" algn="l"/>
                          <a:tab pos="1828800" algn="l"/>
                          <a:tab pos="2286000" algn="l"/>
                          <a:tab pos="2743200" algn="l"/>
                          <a:tab pos="3200400" algn="l"/>
                          <a:tab pos="3657600" algn="l"/>
                          <a:tab pos="4114800" algn="l"/>
                          <a:tab pos="4572000" algn="l"/>
                          <a:tab pos="5278755" algn="r"/>
                        </a:tabLst>
                      </a:pPr>
                      <a:r>
                        <a:rPr lang="en-ZA" sz="1600" b="0" dirty="0">
                          <a:effectLst/>
                        </a:rPr>
                        <a:t>The saturated solution has a relatively low density (lower brix).</a:t>
                      </a:r>
                      <a:endParaRPr lang="en-US" sz="1600" b="0" dirty="0">
                        <a:effectLst/>
                        <a:latin typeface="Calibri"/>
                        <a:ea typeface="Calibri"/>
                        <a:cs typeface="Times New Roman"/>
                      </a:endParaRPr>
                    </a:p>
                  </a:txBody>
                  <a:tcPr marL="68580" marR="68580" marT="0" marB="0" anchor="ctr"/>
                </a:tc>
              </a:tr>
              <a:tr h="349324">
                <a:tc>
                  <a:txBody>
                    <a:bodyPr/>
                    <a:lstStyle/>
                    <a:p>
                      <a:pPr algn="ctr">
                        <a:spcBef>
                          <a:spcPts val="600"/>
                        </a:spcBef>
                        <a:spcAft>
                          <a:spcPts val="600"/>
                        </a:spcAft>
                        <a:tabLst>
                          <a:tab pos="457200" algn="l"/>
                          <a:tab pos="914400" algn="l"/>
                          <a:tab pos="1371600" algn="l"/>
                          <a:tab pos="1828800" algn="l"/>
                          <a:tab pos="2286000" algn="l"/>
                          <a:tab pos="2743200" algn="l"/>
                          <a:tab pos="3200400" algn="l"/>
                          <a:tab pos="3657600" algn="l"/>
                          <a:tab pos="4114800" algn="l"/>
                          <a:tab pos="4572000" algn="l"/>
                          <a:tab pos="5278755" algn="r"/>
                        </a:tabLst>
                      </a:pPr>
                      <a:r>
                        <a:rPr lang="en-ZA" sz="1600" b="0" dirty="0">
                          <a:effectLst/>
                        </a:rPr>
                        <a:t>Microorganisms cannot develop properly in the high density solution.</a:t>
                      </a:r>
                      <a:endParaRPr lang="en-US" sz="1600" b="0" dirty="0">
                        <a:effectLst/>
                        <a:latin typeface="Calibri"/>
                        <a:ea typeface="Calibri"/>
                        <a:cs typeface="Times New Roman"/>
                      </a:endParaRPr>
                    </a:p>
                  </a:txBody>
                  <a:tcPr marL="68580" marR="68580" marT="0" marB="0" anchor="ctr"/>
                </a:tc>
                <a:tc>
                  <a:txBody>
                    <a:bodyPr/>
                    <a:lstStyle/>
                    <a:p>
                      <a:pPr algn="ctr">
                        <a:spcBef>
                          <a:spcPts val="600"/>
                        </a:spcBef>
                        <a:spcAft>
                          <a:spcPts val="600"/>
                        </a:spcAft>
                        <a:tabLst>
                          <a:tab pos="457200" algn="l"/>
                          <a:tab pos="914400" algn="l"/>
                          <a:tab pos="1371600" algn="l"/>
                          <a:tab pos="1828800" algn="l"/>
                          <a:tab pos="2286000" algn="l"/>
                          <a:tab pos="2743200" algn="l"/>
                          <a:tab pos="3200400" algn="l"/>
                          <a:tab pos="3657600" algn="l"/>
                          <a:tab pos="4114800" algn="l"/>
                          <a:tab pos="4572000" algn="l"/>
                          <a:tab pos="5278755" algn="r"/>
                        </a:tabLst>
                      </a:pPr>
                      <a:r>
                        <a:rPr lang="en-ZA" sz="1600" b="0" dirty="0">
                          <a:effectLst/>
                        </a:rPr>
                        <a:t>Microorganisms can develop easily.</a:t>
                      </a:r>
                      <a:endParaRPr lang="en-US" sz="1600" b="0" dirty="0">
                        <a:effectLst/>
                        <a:latin typeface="Calibri"/>
                        <a:ea typeface="Calibri"/>
                        <a:cs typeface="Times New Roman"/>
                      </a:endParaRPr>
                    </a:p>
                  </a:txBody>
                  <a:tcPr marL="68580" marR="68580" marT="0" marB="0" anchor="ctr"/>
                </a:tc>
              </a:tr>
            </a:tbl>
          </a:graphicData>
        </a:graphic>
      </p:graphicFrame>
      <p:pic>
        <p:nvPicPr>
          <p:cNvPr id="8" name="Picture 7" descr="C:\Users\Scientific Roets\Pictures\Raw sugars.jpg"/>
          <p:cNvPicPr/>
          <p:nvPr/>
        </p:nvPicPr>
        <p:blipFill rotWithShape="1">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l="3748" t="20465" r="62478" b="51237"/>
          <a:stretch/>
        </p:blipFill>
        <p:spPr bwMode="auto">
          <a:xfrm rot="20715631">
            <a:off x="1447358" y="2315293"/>
            <a:ext cx="1652622" cy="1689444"/>
          </a:xfrm>
          <a:prstGeom prst="rect">
            <a:avLst/>
          </a:prstGeom>
          <a:noFill/>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242645118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noGrp="1"/>
          </p:cNvSpPr>
          <p:nvPr>
            <p:ph type="title"/>
          </p:nvPr>
        </p:nvSpPr>
        <p:spPr>
          <a:prstGeom prst="rect">
            <a:avLst/>
          </a:prstGeom>
          <a:solidFill>
            <a:schemeClr val="bg1">
              <a:lumMod val="85000"/>
            </a:schemeClr>
          </a:solidFill>
          <a:scene3d>
            <a:camera prst="orthographicFront"/>
            <a:lightRig rig="threePt" dir="t"/>
          </a:scene3d>
          <a:sp3d>
            <a:bevelT/>
          </a:sp3d>
        </p:spPr>
        <p:txBody>
          <a:bodyPr>
            <a:noAutofit/>
          </a:bodyPr>
          <a:lstStyle>
            <a:lvl1pPr marL="0" indent="0" algn="r" defTabSz="914400" rtl="0" eaLnBrk="1" latinLnBrk="0" hangingPunct="1">
              <a:spcBef>
                <a:spcPct val="20000"/>
              </a:spcBef>
              <a:buFont typeface="Arial" panose="020B0604020202020204" pitchFamily="34" charset="0"/>
              <a:buNone/>
              <a:defRPr sz="2000" b="1" kern="1200">
                <a:solidFill>
                  <a:schemeClr val="accent2">
                    <a:lumMod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spcBef>
                <a:spcPts val="0"/>
              </a:spcBef>
            </a:pPr>
            <a:r>
              <a:rPr lang="en-US" sz="5400" dirty="0" smtClean="0"/>
              <a:t>Washed Sugars</a:t>
            </a:r>
            <a:endParaRPr lang="en-US" sz="5400" dirty="0"/>
          </a:p>
        </p:txBody>
      </p:sp>
      <p:sp>
        <p:nvSpPr>
          <p:cNvPr id="9" name="Content Placeholder 2"/>
          <p:cNvSpPr>
            <a:spLocks noGrp="1"/>
          </p:cNvSpPr>
          <p:nvPr>
            <p:ph idx="1"/>
          </p:nvPr>
        </p:nvSpPr>
        <p:spPr>
          <a:xfrm>
            <a:off x="251520" y="1600200"/>
            <a:ext cx="8568952" cy="4997152"/>
          </a:xfrm>
          <a:solidFill>
            <a:schemeClr val="bg1">
              <a:lumMod val="95000"/>
              <a:alpha val="75000"/>
            </a:schemeClr>
          </a:solidFill>
          <a:scene3d>
            <a:camera prst="orthographicFront"/>
            <a:lightRig rig="threePt" dir="t"/>
          </a:scene3d>
          <a:sp3d>
            <a:bevelT/>
          </a:sp3d>
        </p:spPr>
        <p:txBody>
          <a:bodyPr>
            <a:noAutofit/>
          </a:bodyPr>
          <a:lstStyle/>
          <a:p>
            <a:r>
              <a:rPr lang="en-ZA" sz="3600" dirty="0"/>
              <a:t>The safety factor is valid only for sugars carrying their original film of molasses because washing a raw sugar reduces the density of the molasses film. </a:t>
            </a:r>
            <a:endParaRPr lang="en-ZA" sz="3600" dirty="0" smtClean="0"/>
          </a:p>
          <a:p>
            <a:r>
              <a:rPr lang="en-ZA" sz="3600" dirty="0" smtClean="0"/>
              <a:t>In </a:t>
            </a:r>
            <a:r>
              <a:rPr lang="en-ZA" sz="3600" dirty="0"/>
              <a:t>general, composition after washing must approximate to that of an unwashed sugar if a stable sugar is to be obtained.</a:t>
            </a:r>
            <a:endParaRPr lang="en-US" sz="2800" dirty="0"/>
          </a:p>
        </p:txBody>
      </p:sp>
    </p:spTree>
    <p:extLst>
      <p:ext uri="{BB962C8B-B14F-4D97-AF65-F5344CB8AC3E}">
        <p14:creationId xmlns:p14="http://schemas.microsoft.com/office/powerpoint/2010/main" val="49075360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noGrp="1"/>
          </p:cNvSpPr>
          <p:nvPr>
            <p:ph type="title"/>
          </p:nvPr>
        </p:nvSpPr>
        <p:spPr>
          <a:prstGeom prst="rect">
            <a:avLst/>
          </a:prstGeom>
          <a:solidFill>
            <a:schemeClr val="bg1">
              <a:lumMod val="85000"/>
            </a:schemeClr>
          </a:solidFill>
          <a:scene3d>
            <a:camera prst="orthographicFront"/>
            <a:lightRig rig="threePt" dir="t"/>
          </a:scene3d>
          <a:sp3d>
            <a:bevelT/>
          </a:sp3d>
        </p:spPr>
        <p:txBody>
          <a:bodyPr>
            <a:noAutofit/>
          </a:bodyPr>
          <a:lstStyle>
            <a:lvl1pPr marL="0" indent="0" algn="r" defTabSz="914400" rtl="0" eaLnBrk="1" latinLnBrk="0" hangingPunct="1">
              <a:spcBef>
                <a:spcPct val="20000"/>
              </a:spcBef>
              <a:buFont typeface="Arial" panose="020B0604020202020204" pitchFamily="34" charset="0"/>
              <a:buNone/>
              <a:defRPr sz="2000" b="1" kern="1200">
                <a:solidFill>
                  <a:schemeClr val="accent2">
                    <a:lumMod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spcBef>
                <a:spcPts val="0"/>
              </a:spcBef>
            </a:pPr>
            <a:r>
              <a:rPr lang="en-US" sz="5400" dirty="0" smtClean="0"/>
              <a:t>Micro-Organisms</a:t>
            </a:r>
            <a:endParaRPr lang="en-US" sz="5400" dirty="0"/>
          </a:p>
        </p:txBody>
      </p:sp>
      <p:sp>
        <p:nvSpPr>
          <p:cNvPr id="9" name="Content Placeholder 2"/>
          <p:cNvSpPr>
            <a:spLocks noGrp="1"/>
          </p:cNvSpPr>
          <p:nvPr>
            <p:ph idx="1"/>
          </p:nvPr>
        </p:nvSpPr>
        <p:spPr>
          <a:xfrm>
            <a:off x="251520" y="1600200"/>
            <a:ext cx="8568952" cy="4997152"/>
          </a:xfrm>
          <a:solidFill>
            <a:schemeClr val="bg1">
              <a:lumMod val="95000"/>
              <a:alpha val="75000"/>
            </a:schemeClr>
          </a:solidFill>
          <a:scene3d>
            <a:camera prst="orthographicFront"/>
            <a:lightRig rig="threePt" dir="t"/>
          </a:scene3d>
          <a:sp3d>
            <a:bevelT/>
          </a:sp3d>
        </p:spPr>
        <p:txBody>
          <a:bodyPr>
            <a:noAutofit/>
          </a:bodyPr>
          <a:lstStyle/>
          <a:p>
            <a:pPr>
              <a:spcBef>
                <a:spcPts val="0"/>
              </a:spcBef>
            </a:pPr>
            <a:r>
              <a:rPr lang="en-ZA" sz="1800" dirty="0"/>
              <a:t>The loss of polarisation during storage of raw sugar is caused by the action of certain micro-organisms in the film of molasses surrounding the crystals.</a:t>
            </a:r>
            <a:endParaRPr lang="en-US" sz="1800" dirty="0"/>
          </a:p>
          <a:p>
            <a:pPr>
              <a:spcBef>
                <a:spcPts val="0"/>
              </a:spcBef>
            </a:pPr>
            <a:r>
              <a:rPr lang="en-ZA" sz="1800" dirty="0"/>
              <a:t>Three significant groups of micro-organisms that may cause deterioration are:</a:t>
            </a:r>
            <a:endParaRPr lang="en-US" sz="1800" dirty="0"/>
          </a:p>
          <a:p>
            <a:pPr lvl="1">
              <a:spcBef>
                <a:spcPts val="0"/>
              </a:spcBef>
            </a:pPr>
            <a:r>
              <a:rPr lang="en-ZA" sz="1800" b="1" dirty="0"/>
              <a:t>The Mould Fungi: </a:t>
            </a:r>
            <a:endParaRPr lang="en-ZA" sz="1800" b="1" dirty="0" smtClean="0"/>
          </a:p>
          <a:p>
            <a:pPr lvl="2">
              <a:spcBef>
                <a:spcPts val="0"/>
              </a:spcBef>
            </a:pPr>
            <a:r>
              <a:rPr lang="en-ZA" sz="1800" dirty="0" smtClean="0"/>
              <a:t>These </a:t>
            </a:r>
            <a:r>
              <a:rPr lang="en-ZA" sz="1800" dirty="0"/>
              <a:t>cause the commonest and most serious deterioration in storage. </a:t>
            </a:r>
            <a:r>
              <a:rPr lang="en-ZA" sz="1800" dirty="0" smtClean="0"/>
              <a:t>T</a:t>
            </a:r>
          </a:p>
          <a:p>
            <a:pPr lvl="2">
              <a:spcBef>
                <a:spcPts val="0"/>
              </a:spcBef>
            </a:pPr>
            <a:r>
              <a:rPr lang="en-ZA" sz="1800" dirty="0" smtClean="0"/>
              <a:t>here </a:t>
            </a:r>
            <a:r>
              <a:rPr lang="en-ZA" sz="1800" dirty="0"/>
              <a:t>are over 20 of these species of </a:t>
            </a:r>
            <a:r>
              <a:rPr lang="en-ZA" sz="1800" dirty="0" err="1"/>
              <a:t>invertase</a:t>
            </a:r>
            <a:r>
              <a:rPr lang="en-ZA" sz="1800" dirty="0"/>
              <a:t> producing moulds occurring in raw sugars.</a:t>
            </a:r>
            <a:endParaRPr lang="en-US" sz="1800" dirty="0"/>
          </a:p>
          <a:p>
            <a:pPr lvl="1">
              <a:spcBef>
                <a:spcPts val="0"/>
              </a:spcBef>
            </a:pPr>
            <a:r>
              <a:rPr lang="en-ZA" sz="1800" b="1" dirty="0" err="1"/>
              <a:t>Osmophilic</a:t>
            </a:r>
            <a:r>
              <a:rPr lang="en-ZA" sz="1800" b="1" dirty="0"/>
              <a:t> Fungi </a:t>
            </a:r>
            <a:r>
              <a:rPr lang="en-ZA" sz="1800" dirty="0"/>
              <a:t>(</a:t>
            </a:r>
            <a:r>
              <a:rPr lang="en-ZA" sz="1800" dirty="0" smtClean="0"/>
              <a:t>frequently </a:t>
            </a:r>
            <a:r>
              <a:rPr lang="en-ZA" sz="1800" dirty="0" err="1"/>
              <a:t>Torulae</a:t>
            </a:r>
            <a:r>
              <a:rPr lang="en-ZA" sz="1800" dirty="0"/>
              <a:t>): </a:t>
            </a:r>
            <a:endParaRPr lang="en-ZA" sz="1800" dirty="0" smtClean="0"/>
          </a:p>
          <a:p>
            <a:pPr lvl="2">
              <a:spcBef>
                <a:spcPts val="0"/>
              </a:spcBef>
            </a:pPr>
            <a:r>
              <a:rPr lang="en-ZA" sz="1800" dirty="0" smtClean="0"/>
              <a:t>They </a:t>
            </a:r>
            <a:r>
              <a:rPr lang="en-ZA" sz="1800" dirty="0"/>
              <a:t>have a selective action for the </a:t>
            </a:r>
            <a:r>
              <a:rPr lang="en-ZA" sz="1800" dirty="0" err="1"/>
              <a:t>levulose</a:t>
            </a:r>
            <a:r>
              <a:rPr lang="en-ZA" sz="1800" dirty="0"/>
              <a:t> (fructose). </a:t>
            </a:r>
            <a:endParaRPr lang="en-ZA" sz="1800" dirty="0" smtClean="0"/>
          </a:p>
          <a:p>
            <a:pPr lvl="2">
              <a:spcBef>
                <a:spcPts val="0"/>
              </a:spcBef>
            </a:pPr>
            <a:r>
              <a:rPr lang="en-ZA" sz="1800" dirty="0" smtClean="0"/>
              <a:t>They </a:t>
            </a:r>
            <a:r>
              <a:rPr lang="en-ZA" sz="1800" dirty="0"/>
              <a:t>cause the reducing sugars to decrease with a corresponding increase in pol.</a:t>
            </a:r>
            <a:endParaRPr lang="en-US" sz="1800" dirty="0"/>
          </a:p>
          <a:p>
            <a:pPr lvl="1">
              <a:spcBef>
                <a:spcPts val="0"/>
              </a:spcBef>
            </a:pPr>
            <a:r>
              <a:rPr lang="en-ZA" sz="1800" b="1" dirty="0" err="1"/>
              <a:t>Sporangeous</a:t>
            </a:r>
            <a:r>
              <a:rPr lang="en-ZA" sz="1800" b="1" dirty="0"/>
              <a:t> Bacteria: </a:t>
            </a:r>
            <a:endParaRPr lang="en-ZA" sz="1800" b="1" dirty="0" smtClean="0"/>
          </a:p>
          <a:p>
            <a:pPr lvl="2">
              <a:spcBef>
                <a:spcPts val="0"/>
              </a:spcBef>
            </a:pPr>
            <a:r>
              <a:rPr lang="en-ZA" sz="1800" dirty="0" smtClean="0"/>
              <a:t>Particularly</a:t>
            </a:r>
            <a:r>
              <a:rPr lang="en-ZA" sz="1800" b="1" dirty="0" smtClean="0"/>
              <a:t> </a:t>
            </a:r>
            <a:r>
              <a:rPr lang="en-ZA" sz="1800" dirty="0"/>
              <a:t>the </a:t>
            </a:r>
            <a:r>
              <a:rPr lang="en-ZA" sz="1800" dirty="0" err="1"/>
              <a:t>Mesentericus</a:t>
            </a:r>
            <a:r>
              <a:rPr lang="en-ZA" sz="1800" dirty="0"/>
              <a:t> group. </a:t>
            </a:r>
            <a:endParaRPr lang="en-ZA" sz="1800" dirty="0" smtClean="0"/>
          </a:p>
          <a:p>
            <a:pPr lvl="2">
              <a:spcBef>
                <a:spcPts val="0"/>
              </a:spcBef>
            </a:pPr>
            <a:r>
              <a:rPr lang="en-ZA" sz="1800" dirty="0" smtClean="0"/>
              <a:t>They </a:t>
            </a:r>
            <a:r>
              <a:rPr lang="en-ZA" sz="1800" dirty="0"/>
              <a:t>originate on the cane or in the juice and are the least important factor in deterioration, as they are active only in relatively dilute molasses films (50 to 60°Bx)</a:t>
            </a:r>
            <a:endParaRPr lang="en-US" sz="1800" dirty="0"/>
          </a:p>
          <a:p>
            <a:pPr>
              <a:spcBef>
                <a:spcPts val="0"/>
              </a:spcBef>
            </a:pPr>
            <a:r>
              <a:rPr lang="en-ZA" sz="1800" dirty="0"/>
              <a:t>The moulds and yeasts enter the sugar after manufacture, frequently by contamination of the centrifugal.</a:t>
            </a:r>
            <a:endParaRPr lang="en-US" sz="1800" dirty="0"/>
          </a:p>
        </p:txBody>
      </p:sp>
    </p:spTree>
    <p:extLst>
      <p:ext uri="{BB962C8B-B14F-4D97-AF65-F5344CB8AC3E}">
        <p14:creationId xmlns:p14="http://schemas.microsoft.com/office/powerpoint/2010/main" val="377729200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noGrp="1"/>
          </p:cNvSpPr>
          <p:nvPr>
            <p:ph type="title"/>
          </p:nvPr>
        </p:nvSpPr>
        <p:spPr>
          <a:prstGeom prst="rect">
            <a:avLst/>
          </a:prstGeom>
          <a:solidFill>
            <a:schemeClr val="bg1">
              <a:lumMod val="85000"/>
            </a:schemeClr>
          </a:solidFill>
          <a:scene3d>
            <a:camera prst="orthographicFront"/>
            <a:lightRig rig="threePt" dir="t"/>
          </a:scene3d>
          <a:sp3d>
            <a:bevelT/>
          </a:sp3d>
        </p:spPr>
        <p:txBody>
          <a:bodyPr>
            <a:noAutofit/>
          </a:bodyPr>
          <a:lstStyle>
            <a:lvl1pPr marL="0" indent="0" algn="r" defTabSz="914400" rtl="0" eaLnBrk="1" latinLnBrk="0" hangingPunct="1">
              <a:spcBef>
                <a:spcPct val="20000"/>
              </a:spcBef>
              <a:buFont typeface="Arial" panose="020B0604020202020204" pitchFamily="34" charset="0"/>
              <a:buNone/>
              <a:defRPr sz="2000" b="1" kern="1200">
                <a:solidFill>
                  <a:schemeClr val="accent2">
                    <a:lumMod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spcBef>
                <a:spcPts val="0"/>
              </a:spcBef>
            </a:pPr>
            <a:r>
              <a:rPr lang="en-US" sz="5400" dirty="0" smtClean="0"/>
              <a:t>Chemical Treatment</a:t>
            </a:r>
            <a:endParaRPr lang="en-US" sz="5400" dirty="0"/>
          </a:p>
        </p:txBody>
      </p:sp>
      <p:sp>
        <p:nvSpPr>
          <p:cNvPr id="9" name="Content Placeholder 2"/>
          <p:cNvSpPr>
            <a:spLocks noGrp="1"/>
          </p:cNvSpPr>
          <p:nvPr>
            <p:ph idx="1"/>
          </p:nvPr>
        </p:nvSpPr>
        <p:spPr>
          <a:xfrm>
            <a:off x="251520" y="1600200"/>
            <a:ext cx="8568952" cy="4997152"/>
          </a:xfrm>
          <a:solidFill>
            <a:schemeClr val="bg1">
              <a:lumMod val="95000"/>
              <a:alpha val="75000"/>
            </a:schemeClr>
          </a:solidFill>
          <a:scene3d>
            <a:camera prst="orthographicFront"/>
            <a:lightRig rig="threePt" dir="t"/>
          </a:scene3d>
          <a:sp3d>
            <a:bevelT/>
          </a:sp3d>
        </p:spPr>
        <p:txBody>
          <a:bodyPr>
            <a:noAutofit/>
          </a:bodyPr>
          <a:lstStyle/>
          <a:p>
            <a:r>
              <a:rPr lang="en-ZA" sz="2600" dirty="0"/>
              <a:t>Deterioration can be prevented by chemical treatment. </a:t>
            </a:r>
            <a:endParaRPr lang="en-ZA" sz="2600" dirty="0" smtClean="0"/>
          </a:p>
          <a:p>
            <a:r>
              <a:rPr lang="en-ZA" sz="2600" dirty="0" smtClean="0"/>
              <a:t>0.5</a:t>
            </a:r>
            <a:r>
              <a:rPr lang="en-ZA" sz="2600" dirty="0"/>
              <a:t>% Sodium Chloride by weight completely prevents deterioration of a sugar with a safety factor of 0.43.</a:t>
            </a:r>
            <a:endParaRPr lang="en-US" sz="2600" dirty="0"/>
          </a:p>
          <a:p>
            <a:r>
              <a:rPr lang="en-ZA" sz="2600" dirty="0"/>
              <a:t>Alternatively 50ppm of paraformaldehyde can be used. </a:t>
            </a:r>
            <a:endParaRPr lang="en-ZA" sz="2600" dirty="0" smtClean="0"/>
          </a:p>
          <a:p>
            <a:r>
              <a:rPr lang="en-ZA" sz="2600" dirty="0" smtClean="0"/>
              <a:t>This </a:t>
            </a:r>
            <a:r>
              <a:rPr lang="en-ZA" sz="2600" dirty="0"/>
              <a:t>is in the form of a fine powder that depolymerizes in 10 – 12 days releasing formaldehyde gas in the sugar. </a:t>
            </a:r>
            <a:endParaRPr lang="en-ZA" sz="2600" dirty="0" smtClean="0"/>
          </a:p>
          <a:p>
            <a:r>
              <a:rPr lang="en-ZA" sz="2600" dirty="0" smtClean="0"/>
              <a:t>These </a:t>
            </a:r>
            <a:r>
              <a:rPr lang="en-ZA" sz="2600" dirty="0"/>
              <a:t>chemical germicides are effective but with reasonable close control of moisture in the sugar at the centrifugal and fair storage conditions they appear unnecessary except under abnormal conditions.</a:t>
            </a:r>
            <a:endParaRPr lang="en-US" sz="2600" dirty="0"/>
          </a:p>
        </p:txBody>
      </p:sp>
    </p:spTree>
    <p:extLst>
      <p:ext uri="{BB962C8B-B14F-4D97-AF65-F5344CB8AC3E}">
        <p14:creationId xmlns:p14="http://schemas.microsoft.com/office/powerpoint/2010/main" val="243359508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noGrp="1"/>
          </p:cNvSpPr>
          <p:nvPr>
            <p:ph type="title"/>
          </p:nvPr>
        </p:nvSpPr>
        <p:spPr>
          <a:prstGeom prst="rect">
            <a:avLst/>
          </a:prstGeom>
          <a:solidFill>
            <a:schemeClr val="bg1">
              <a:lumMod val="85000"/>
            </a:schemeClr>
          </a:solidFill>
          <a:scene3d>
            <a:camera prst="orthographicFront"/>
            <a:lightRig rig="threePt" dir="t"/>
          </a:scene3d>
          <a:sp3d>
            <a:bevelT/>
          </a:sp3d>
        </p:spPr>
        <p:txBody>
          <a:bodyPr>
            <a:noAutofit/>
          </a:bodyPr>
          <a:lstStyle>
            <a:lvl1pPr marL="0" indent="0" algn="r" defTabSz="914400" rtl="0" eaLnBrk="1" latinLnBrk="0" hangingPunct="1">
              <a:spcBef>
                <a:spcPct val="20000"/>
              </a:spcBef>
              <a:buFont typeface="Arial" panose="020B0604020202020204" pitchFamily="34" charset="0"/>
              <a:buNone/>
              <a:defRPr sz="2000" b="1" kern="1200">
                <a:solidFill>
                  <a:schemeClr val="accent2">
                    <a:lumMod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spcBef>
                <a:spcPts val="0"/>
              </a:spcBef>
            </a:pPr>
            <a:r>
              <a:rPr lang="en-US" sz="4400" dirty="0" smtClean="0"/>
              <a:t>Moisture Control During Storage</a:t>
            </a:r>
            <a:endParaRPr lang="en-US" sz="4400" dirty="0"/>
          </a:p>
        </p:txBody>
      </p:sp>
      <p:sp>
        <p:nvSpPr>
          <p:cNvPr id="9" name="Content Placeholder 2"/>
          <p:cNvSpPr>
            <a:spLocks noGrp="1"/>
          </p:cNvSpPr>
          <p:nvPr>
            <p:ph idx="1"/>
          </p:nvPr>
        </p:nvSpPr>
        <p:spPr>
          <a:xfrm>
            <a:off x="251520" y="1600200"/>
            <a:ext cx="6192688" cy="4997152"/>
          </a:xfrm>
          <a:solidFill>
            <a:schemeClr val="bg1">
              <a:lumMod val="95000"/>
              <a:alpha val="75000"/>
            </a:schemeClr>
          </a:solidFill>
          <a:scene3d>
            <a:camera prst="orthographicFront"/>
            <a:lightRig rig="threePt" dir="t"/>
          </a:scene3d>
          <a:sp3d>
            <a:bevelT/>
          </a:sp3d>
        </p:spPr>
        <p:txBody>
          <a:bodyPr>
            <a:noAutofit/>
          </a:bodyPr>
          <a:lstStyle/>
          <a:p>
            <a:pPr>
              <a:spcBef>
                <a:spcPts val="0"/>
              </a:spcBef>
            </a:pPr>
            <a:r>
              <a:rPr lang="en-ZA" sz="2000" dirty="0"/>
              <a:t>The two controlling factors determining deterioration of raw sugars are:</a:t>
            </a:r>
            <a:endParaRPr lang="en-US" sz="2000" dirty="0"/>
          </a:p>
          <a:p>
            <a:pPr lvl="1">
              <a:spcBef>
                <a:spcPts val="0"/>
              </a:spcBef>
            </a:pPr>
            <a:r>
              <a:rPr lang="en-ZA" sz="2000" dirty="0"/>
              <a:t>Action of micro-organisms in the molasses film surrounding the crystal.</a:t>
            </a:r>
            <a:endParaRPr lang="en-US" sz="2000" dirty="0"/>
          </a:p>
          <a:p>
            <a:pPr lvl="1">
              <a:spcBef>
                <a:spcPts val="0"/>
              </a:spcBef>
            </a:pPr>
            <a:r>
              <a:rPr lang="en-ZA" sz="2000" dirty="0"/>
              <a:t>Sufficient moisture in the film to permit the microorganisms present to propagate (“effective Moisture level”).</a:t>
            </a:r>
            <a:endParaRPr lang="en-US" sz="2000" dirty="0"/>
          </a:p>
          <a:p>
            <a:pPr>
              <a:spcBef>
                <a:spcPts val="0"/>
              </a:spcBef>
            </a:pPr>
            <a:r>
              <a:rPr lang="en-ZA" sz="2000" dirty="0"/>
              <a:t>Control of the moisture content of the sugar by safety factor is effective for the sugar as made, but moisture absorbed during storage is as detrimental as moisture left in the sugar at the centrifugal.</a:t>
            </a:r>
            <a:endParaRPr lang="en-US" sz="2000" dirty="0"/>
          </a:p>
          <a:p>
            <a:pPr>
              <a:spcBef>
                <a:spcPts val="0"/>
              </a:spcBef>
            </a:pPr>
            <a:r>
              <a:rPr lang="en-ZA" sz="2000" dirty="0" smtClean="0"/>
              <a:t>Many </a:t>
            </a:r>
            <a:r>
              <a:rPr lang="en-ZA" sz="2000" dirty="0"/>
              <a:t>studies of the atmospheric conditions best for storage have been made and the consensus is that relative </a:t>
            </a:r>
            <a:r>
              <a:rPr lang="en-ZA" sz="2000" dirty="0" err="1"/>
              <a:t>humidities</a:t>
            </a:r>
            <a:r>
              <a:rPr lang="en-ZA" sz="2000" dirty="0"/>
              <a:t> (RH) of 60 to 70% is critical.</a:t>
            </a:r>
            <a:r>
              <a:rPr lang="en-US" sz="2000" dirty="0"/>
              <a:t> </a:t>
            </a:r>
            <a:endParaRPr lang="en-US" sz="2000" dirty="0" smtClean="0"/>
          </a:p>
          <a:p>
            <a:pPr>
              <a:spcBef>
                <a:spcPts val="0"/>
              </a:spcBef>
            </a:pPr>
            <a:r>
              <a:rPr lang="en-ZA" sz="2000" dirty="0" smtClean="0"/>
              <a:t>At </a:t>
            </a:r>
            <a:r>
              <a:rPr lang="en-ZA" sz="2000" dirty="0"/>
              <a:t>35 to 40°C absorption of moisture is very slow below 75% RH</a:t>
            </a:r>
            <a:r>
              <a:rPr lang="en-ZA" sz="2000" dirty="0" smtClean="0"/>
              <a:t>.</a:t>
            </a:r>
            <a:endParaRPr lang="en-US" sz="2000" dirty="0"/>
          </a:p>
        </p:txBody>
      </p:sp>
      <p:pic>
        <p:nvPicPr>
          <p:cNvPr id="1331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444208" y="2348880"/>
            <a:ext cx="2466975" cy="3276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29653263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noGrp="1"/>
          </p:cNvSpPr>
          <p:nvPr>
            <p:ph type="title"/>
          </p:nvPr>
        </p:nvSpPr>
        <p:spPr>
          <a:prstGeom prst="rect">
            <a:avLst/>
          </a:prstGeom>
          <a:solidFill>
            <a:schemeClr val="bg1">
              <a:lumMod val="85000"/>
            </a:schemeClr>
          </a:solidFill>
          <a:scene3d>
            <a:camera prst="orthographicFront"/>
            <a:lightRig rig="threePt" dir="t"/>
          </a:scene3d>
          <a:sp3d>
            <a:bevelT/>
          </a:sp3d>
        </p:spPr>
        <p:txBody>
          <a:bodyPr>
            <a:noAutofit/>
          </a:bodyPr>
          <a:lstStyle>
            <a:lvl1pPr marL="0" indent="0" algn="r" defTabSz="914400" rtl="0" eaLnBrk="1" latinLnBrk="0" hangingPunct="1">
              <a:spcBef>
                <a:spcPct val="20000"/>
              </a:spcBef>
              <a:buFont typeface="Arial" panose="020B0604020202020204" pitchFamily="34" charset="0"/>
              <a:buNone/>
              <a:defRPr sz="2000" b="1" kern="1200">
                <a:solidFill>
                  <a:schemeClr val="accent2">
                    <a:lumMod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spcBef>
                <a:spcPts val="0"/>
              </a:spcBef>
            </a:pPr>
            <a:r>
              <a:rPr lang="en-US" sz="3800" dirty="0" smtClean="0"/>
              <a:t>Moisture Control During Storage (cont.)</a:t>
            </a:r>
            <a:endParaRPr lang="en-US" sz="3800" dirty="0"/>
          </a:p>
        </p:txBody>
      </p:sp>
      <p:sp>
        <p:nvSpPr>
          <p:cNvPr id="9" name="Content Placeholder 2"/>
          <p:cNvSpPr>
            <a:spLocks noGrp="1"/>
          </p:cNvSpPr>
          <p:nvPr>
            <p:ph idx="1"/>
          </p:nvPr>
        </p:nvSpPr>
        <p:spPr>
          <a:xfrm>
            <a:off x="251520" y="1600200"/>
            <a:ext cx="8568952" cy="4997152"/>
          </a:xfrm>
          <a:solidFill>
            <a:schemeClr val="bg1">
              <a:lumMod val="95000"/>
              <a:alpha val="75000"/>
            </a:schemeClr>
          </a:solidFill>
          <a:scene3d>
            <a:camera prst="orthographicFront"/>
            <a:lightRig rig="threePt" dir="t"/>
          </a:scene3d>
          <a:sp3d>
            <a:bevelT/>
          </a:sp3d>
        </p:spPr>
        <p:txBody>
          <a:bodyPr>
            <a:noAutofit/>
          </a:bodyPr>
          <a:lstStyle/>
          <a:p>
            <a:pPr>
              <a:spcBef>
                <a:spcPts val="0"/>
              </a:spcBef>
            </a:pPr>
            <a:r>
              <a:rPr lang="en-ZA" sz="2400" dirty="0" smtClean="0"/>
              <a:t>In </a:t>
            </a:r>
            <a:r>
              <a:rPr lang="en-ZA" sz="2400" dirty="0"/>
              <a:t>general moisture increases were closely related to humidity and temperature, but sugars with high reducing sugar content absorb moisture much more rapidly than those low in reducing sugars.</a:t>
            </a:r>
            <a:endParaRPr lang="en-US" sz="2400" dirty="0"/>
          </a:p>
          <a:p>
            <a:pPr>
              <a:spcBef>
                <a:spcPts val="0"/>
              </a:spcBef>
            </a:pPr>
            <a:r>
              <a:rPr lang="en-ZA" sz="2400" dirty="0"/>
              <a:t>Webster’s graphs of moisture content against RH for three temperatures show rapid increase in moisture with increased humidity and temperature when reducing sugars content is high, but relatively small changes if the reducing sugar content is low. </a:t>
            </a:r>
            <a:endParaRPr lang="en-US" sz="2400" dirty="0"/>
          </a:p>
          <a:p>
            <a:pPr>
              <a:spcBef>
                <a:spcPts val="0"/>
              </a:spcBef>
            </a:pPr>
            <a:r>
              <a:rPr lang="en-ZA" sz="2400" dirty="0"/>
              <a:t>When sugar is stored in a well-constructed warehouse which can be tightly closed the moisture content (of the air) soon reaches an equilibrium with the sugar present and no further gain or loss of moisture by the sugar occurs. </a:t>
            </a:r>
            <a:endParaRPr lang="en-ZA" sz="2400" dirty="0" smtClean="0"/>
          </a:p>
          <a:p>
            <a:pPr>
              <a:spcBef>
                <a:spcPts val="0"/>
              </a:spcBef>
            </a:pPr>
            <a:r>
              <a:rPr lang="en-ZA" sz="2400" dirty="0" smtClean="0"/>
              <a:t>Large </a:t>
            </a:r>
            <a:r>
              <a:rPr lang="en-ZA" sz="2400" dirty="0"/>
              <a:t>compact stacks are also an essential part of this plan.</a:t>
            </a:r>
            <a:endParaRPr lang="en-US" sz="2400" dirty="0"/>
          </a:p>
        </p:txBody>
      </p:sp>
    </p:spTree>
    <p:extLst>
      <p:ext uri="{BB962C8B-B14F-4D97-AF65-F5344CB8AC3E}">
        <p14:creationId xmlns:p14="http://schemas.microsoft.com/office/powerpoint/2010/main" val="53474642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D883F3D944B9D242BC2B2B737E9F12DD" ma:contentTypeVersion="0" ma:contentTypeDescription="Create a new document." ma:contentTypeScope="" ma:versionID="ed1326efab41682ffb28ddec26180793">
  <xsd:schema xmlns:xsd="http://www.w3.org/2001/XMLSchema" xmlns:xs="http://www.w3.org/2001/XMLSchema" xmlns:p="http://schemas.microsoft.com/office/2006/metadata/properties" targetNamespace="http://schemas.microsoft.com/office/2006/metadata/properties" ma:root="true" ma:fieldsID="553f2d8843fd2aa64b81f9e8c63a6619">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F9C3CDE8-A1ED-4882-9D99-419F6DD623D5}"/>
</file>

<file path=customXml/itemProps2.xml><?xml version="1.0" encoding="utf-8"?>
<ds:datastoreItem xmlns:ds="http://schemas.openxmlformats.org/officeDocument/2006/customXml" ds:itemID="{8DD52AC7-BAD0-4620-BC7B-EC9CDF473D21}"/>
</file>

<file path=customXml/itemProps3.xml><?xml version="1.0" encoding="utf-8"?>
<ds:datastoreItem xmlns:ds="http://schemas.openxmlformats.org/officeDocument/2006/customXml" ds:itemID="{E34BF636-6196-4F97-9A11-2E28BBCC857A}"/>
</file>

<file path=docProps/app.xml><?xml version="1.0" encoding="utf-8"?>
<Properties xmlns="http://schemas.openxmlformats.org/officeDocument/2006/extended-properties" xmlns:vt="http://schemas.openxmlformats.org/officeDocument/2006/docPropsVTypes">
  <Template/>
  <TotalTime>6254</TotalTime>
  <Words>1579</Words>
  <Application>Microsoft Office PowerPoint</Application>
  <PresentationFormat>On-screen Show (4:3)</PresentationFormat>
  <Paragraphs>144</Paragraphs>
  <Slides>19</Slides>
  <Notes>0</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Office Theme</vt:lpstr>
      <vt:lpstr>PowerPoint Presentation</vt:lpstr>
      <vt:lpstr>Introduction </vt:lpstr>
      <vt:lpstr>Moisture Content and Safety Factors</vt:lpstr>
      <vt:lpstr>Comparing Raw and Refined Sugars</vt:lpstr>
      <vt:lpstr>Washed Sugars</vt:lpstr>
      <vt:lpstr>Micro-Organisms</vt:lpstr>
      <vt:lpstr>Chemical Treatment</vt:lpstr>
      <vt:lpstr>Moisture Control During Storage</vt:lpstr>
      <vt:lpstr>Moisture Control During Storage (cont.)</vt:lpstr>
      <vt:lpstr>Deterioration in Bulk Storage</vt:lpstr>
      <vt:lpstr>Equilibrium Relative Humidity (ERM)</vt:lpstr>
      <vt:lpstr>Changes in Storage other than POL loss</vt:lpstr>
      <vt:lpstr>Why Dry Sugar?</vt:lpstr>
      <vt:lpstr>Sugar Drying Theory</vt:lpstr>
      <vt:lpstr>Drying Stages</vt:lpstr>
      <vt:lpstr>Drying Stages (cont.)</vt:lpstr>
      <vt:lpstr>Drying Mechanism</vt:lpstr>
      <vt:lpstr>Moisture Analysis</vt:lpstr>
      <vt:lpstr>Typical Figures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Dr Merida Roets</dc:creator>
  <cp:lastModifiedBy>User</cp:lastModifiedBy>
  <cp:revision>323</cp:revision>
  <dcterms:created xsi:type="dcterms:W3CDTF">2016-11-15T07:03:29Z</dcterms:created>
  <dcterms:modified xsi:type="dcterms:W3CDTF">2019-05-06T13:32:21Z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0x010100D883F3D944B9D242BC2B2B737E9F12DD</vt:lpwstr>
  </property>
</Properties>
</file>