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587" r:id="rId4"/>
    <p:sldId id="572" r:id="rId5"/>
    <p:sldId id="567" r:id="rId6"/>
    <p:sldId id="602" r:id="rId7"/>
    <p:sldId id="588" r:id="rId8"/>
    <p:sldId id="589" r:id="rId9"/>
    <p:sldId id="590" r:id="rId10"/>
    <p:sldId id="591" r:id="rId11"/>
    <p:sldId id="59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1" autoAdjust="0"/>
    <p:restoredTop sz="94582" autoAdjust="0"/>
  </p:normalViewPr>
  <p:slideViewPr>
    <p:cSldViewPr>
      <p:cViewPr>
        <p:scale>
          <a:sx n="66" d="100"/>
          <a:sy n="66"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fontScale="925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8: </a:t>
            </a:r>
          </a:p>
          <a:p>
            <a:pPr algn="ctr"/>
            <a:r>
              <a:rPr lang="en-US" sz="2800" dirty="0" smtClean="0">
                <a:solidFill>
                  <a:srgbClr val="C0504D">
                    <a:lumMod val="75000"/>
                  </a:srgbClr>
                </a:solidFill>
              </a:rPr>
              <a:t>CRYSTALLISATION, CENTRIFUGING AND DRYING: </a:t>
            </a:r>
          </a:p>
          <a:p>
            <a:pPr algn="ctr"/>
            <a:r>
              <a:rPr lang="en-US" sz="2800" dirty="0" smtClean="0">
                <a:solidFill>
                  <a:srgbClr val="C0504D">
                    <a:lumMod val="75000"/>
                  </a:srgbClr>
                </a:solidFill>
              </a:rPr>
              <a:t>KT 7: SUGAR DRIERS</a:t>
            </a:r>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800" dirty="0" smtClean="0"/>
              <a:t>Operating Considerations</a:t>
            </a:r>
            <a:endParaRPr lang="en-US" sz="3800" dirty="0"/>
          </a:p>
        </p:txBody>
      </p:sp>
      <p:sp>
        <p:nvSpPr>
          <p:cNvPr id="9" name="Content Placeholder 2"/>
          <p:cNvSpPr>
            <a:spLocks noGrp="1"/>
          </p:cNvSpPr>
          <p:nvPr>
            <p:ph idx="1"/>
          </p:nvPr>
        </p:nvSpPr>
        <p:spPr>
          <a:xfrm>
            <a:off x="467544" y="1600200"/>
            <a:ext cx="8136904" cy="4997152"/>
          </a:xfrm>
          <a:solidFill>
            <a:schemeClr val="bg1">
              <a:lumMod val="95000"/>
              <a:alpha val="75000"/>
            </a:schemeClr>
          </a:solidFill>
          <a:scene3d>
            <a:camera prst="orthographicFront"/>
            <a:lightRig rig="threePt" dir="t"/>
          </a:scene3d>
          <a:sp3d>
            <a:bevelT/>
          </a:sp3d>
        </p:spPr>
        <p:txBody>
          <a:bodyPr>
            <a:noAutofit/>
          </a:bodyPr>
          <a:lstStyle/>
          <a:p>
            <a:pPr lvl="0"/>
            <a:r>
              <a:rPr lang="en-ZA" sz="3600" dirty="0"/>
              <a:t>Air Flowrate</a:t>
            </a:r>
            <a:endParaRPr lang="en-US" sz="3600" dirty="0"/>
          </a:p>
          <a:p>
            <a:pPr lvl="0"/>
            <a:r>
              <a:rPr lang="en-ZA" sz="3600" dirty="0"/>
              <a:t>Air Temperature</a:t>
            </a:r>
            <a:endParaRPr lang="en-US" sz="3600" dirty="0"/>
          </a:p>
          <a:p>
            <a:pPr lvl="0"/>
            <a:r>
              <a:rPr lang="en-ZA" sz="3600" dirty="0"/>
              <a:t>Sugar Temperature</a:t>
            </a:r>
            <a:endParaRPr lang="en-US" sz="3600" dirty="0"/>
          </a:p>
          <a:p>
            <a:pPr lvl="0"/>
            <a:r>
              <a:rPr lang="en-ZA" sz="3600" dirty="0"/>
              <a:t>Sugar Retention Time</a:t>
            </a:r>
            <a:endParaRPr lang="en-US" sz="3600" dirty="0"/>
          </a:p>
          <a:p>
            <a:pPr lvl="1"/>
            <a:r>
              <a:rPr lang="en-ZA" sz="3600" dirty="0"/>
              <a:t>Drier speed</a:t>
            </a:r>
            <a:endParaRPr lang="en-US" sz="3600" dirty="0"/>
          </a:p>
          <a:p>
            <a:pPr lvl="1"/>
            <a:r>
              <a:rPr lang="en-ZA" sz="3600" dirty="0"/>
              <a:t>Drier slope</a:t>
            </a:r>
            <a:endParaRPr lang="en-US" sz="3600" dirty="0"/>
          </a:p>
          <a:p>
            <a:pPr lvl="1"/>
            <a:r>
              <a:rPr lang="en-ZA" sz="3600" dirty="0"/>
              <a:t>Bed depth</a:t>
            </a:r>
            <a:endParaRPr lang="en-US" sz="3600" dirty="0"/>
          </a:p>
        </p:txBody>
      </p:sp>
    </p:spTree>
    <p:extLst>
      <p:ext uri="{BB962C8B-B14F-4D97-AF65-F5344CB8AC3E}">
        <p14:creationId xmlns:p14="http://schemas.microsoft.com/office/powerpoint/2010/main" val="534746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smtClean="0"/>
              <a:t>Dust Separators</a:t>
            </a:r>
            <a:endParaRPr lang="en-US" sz="5400" dirty="0"/>
          </a:p>
        </p:txBody>
      </p:sp>
      <p:sp>
        <p:nvSpPr>
          <p:cNvPr id="9" name="Content Placeholder 2"/>
          <p:cNvSpPr>
            <a:spLocks noGrp="1"/>
          </p:cNvSpPr>
          <p:nvPr>
            <p:ph idx="1"/>
          </p:nvPr>
        </p:nvSpPr>
        <p:spPr>
          <a:xfrm>
            <a:off x="467544" y="1600200"/>
            <a:ext cx="820891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400" dirty="0"/>
              <a:t>The air drawn through the drier picks up a certain amount of fine sugar dust. </a:t>
            </a:r>
            <a:endParaRPr lang="en-ZA" sz="2400" dirty="0" smtClean="0"/>
          </a:p>
          <a:p>
            <a:pPr>
              <a:spcBef>
                <a:spcPts val="0"/>
              </a:spcBef>
            </a:pPr>
            <a:r>
              <a:rPr lang="en-ZA" sz="2400" dirty="0" smtClean="0"/>
              <a:t>This </a:t>
            </a:r>
            <a:r>
              <a:rPr lang="en-ZA" sz="2400" dirty="0"/>
              <a:t>dust would be lost if a separator was not used. </a:t>
            </a:r>
            <a:endParaRPr lang="en-ZA" sz="2400" dirty="0" smtClean="0"/>
          </a:p>
          <a:p>
            <a:pPr>
              <a:spcBef>
                <a:spcPts val="0"/>
              </a:spcBef>
            </a:pPr>
            <a:r>
              <a:rPr lang="en-ZA" sz="2400" dirty="0" smtClean="0"/>
              <a:t>The </a:t>
            </a:r>
            <a:r>
              <a:rPr lang="en-ZA" sz="2400" dirty="0"/>
              <a:t>separator could be either a centrifugal or cyclone type which separates the crystals either dry or dissolved in water. </a:t>
            </a:r>
            <a:endParaRPr lang="en-ZA" sz="2400" dirty="0" smtClean="0"/>
          </a:p>
          <a:p>
            <a:pPr>
              <a:spcBef>
                <a:spcPts val="0"/>
              </a:spcBef>
            </a:pPr>
            <a:r>
              <a:rPr lang="en-ZA" sz="2400" dirty="0" smtClean="0"/>
              <a:t>The </a:t>
            </a:r>
            <a:r>
              <a:rPr lang="en-ZA" sz="2400" dirty="0"/>
              <a:t>air should be drawn through the separator rather than blown through, as any leaks would then be inwards instead of blowing sugar dust out. </a:t>
            </a:r>
            <a:endParaRPr lang="en-ZA" sz="2400" dirty="0" smtClean="0"/>
          </a:p>
          <a:p>
            <a:pPr>
              <a:spcBef>
                <a:spcPts val="0"/>
              </a:spcBef>
            </a:pPr>
            <a:r>
              <a:rPr lang="en-ZA" sz="2400" dirty="0" smtClean="0"/>
              <a:t>If </a:t>
            </a:r>
            <a:r>
              <a:rPr lang="en-ZA" sz="2400" dirty="0"/>
              <a:t>a wet separator is used precautions must be taken to prevent the growth of micro-organisms in the water as this can also constitute a loss of sugar. </a:t>
            </a:r>
            <a:endParaRPr lang="en-ZA" sz="2400" dirty="0" smtClean="0"/>
          </a:p>
          <a:p>
            <a:pPr>
              <a:spcBef>
                <a:spcPts val="0"/>
              </a:spcBef>
            </a:pPr>
            <a:r>
              <a:rPr lang="en-ZA" sz="2400" dirty="0" smtClean="0"/>
              <a:t>Chemicals </a:t>
            </a:r>
            <a:r>
              <a:rPr lang="en-ZA" sz="2400" dirty="0"/>
              <a:t>can be used to kill the bacteria or a once through system could be used</a:t>
            </a:r>
            <a:r>
              <a:rPr lang="en-ZA" sz="2400" dirty="0" smtClean="0"/>
              <a:t>.</a:t>
            </a:r>
            <a:endParaRPr lang="en-US" sz="2400" dirty="0"/>
          </a:p>
        </p:txBody>
      </p:sp>
    </p:spTree>
    <p:extLst>
      <p:ext uri="{BB962C8B-B14F-4D97-AF65-F5344CB8AC3E}">
        <p14:creationId xmlns:p14="http://schemas.microsoft.com/office/powerpoint/2010/main" val="2864986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Introduction </a:t>
            </a:r>
            <a:endParaRPr lang="en-US" sz="4400" dirty="0"/>
          </a:p>
        </p:txBody>
      </p:sp>
      <p:sp>
        <p:nvSpPr>
          <p:cNvPr id="9" name="Content Placeholder 2"/>
          <p:cNvSpPr>
            <a:spLocks noGrp="1"/>
          </p:cNvSpPr>
          <p:nvPr>
            <p:ph idx="1"/>
          </p:nvPr>
        </p:nvSpPr>
        <p:spPr>
          <a:xfrm>
            <a:off x="467544" y="1600200"/>
            <a:ext cx="8136904" cy="4997152"/>
          </a:xfrm>
          <a:solidFill>
            <a:schemeClr val="bg1">
              <a:lumMod val="95000"/>
              <a:alpha val="75000"/>
            </a:schemeClr>
          </a:solidFill>
          <a:scene3d>
            <a:camera prst="orthographicFront"/>
            <a:lightRig rig="threePt" dir="t"/>
          </a:scene3d>
          <a:sp3d>
            <a:bevelT/>
          </a:sp3d>
        </p:spPr>
        <p:txBody>
          <a:bodyPr>
            <a:noAutofit/>
          </a:bodyPr>
          <a:lstStyle/>
          <a:p>
            <a:r>
              <a:rPr lang="en-ZA" sz="3600" dirty="0"/>
              <a:t>A sugar drier consists of an arrangement for passing heated air with the flow of sugar to dry the sugar. </a:t>
            </a:r>
            <a:endParaRPr lang="en-ZA" sz="3600" dirty="0" smtClean="0"/>
          </a:p>
          <a:p>
            <a:r>
              <a:rPr lang="en-ZA" sz="3600" dirty="0" smtClean="0"/>
              <a:t>The </a:t>
            </a:r>
            <a:r>
              <a:rPr lang="en-ZA" sz="3600" dirty="0"/>
              <a:t>sugar is kept in motion so as to give efficient contact of the air with the sugar crystals. </a:t>
            </a:r>
            <a:endParaRPr lang="en-US" sz="3600" dirty="0"/>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smtClean="0"/>
              <a:t>Calculations</a:t>
            </a:r>
            <a:endParaRPr lang="en-US" sz="5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200" dirty="0"/>
              <a:t>Drying by contact with hot air involves heating the air to increase its capacity for absorbing water and bringing it into intimate contact with the sugar, from which it evaporates the moisture.</a:t>
            </a:r>
            <a:endParaRPr lang="en-US" sz="2200" dirty="0"/>
          </a:p>
          <a:p>
            <a:pPr>
              <a:spcBef>
                <a:spcPts val="0"/>
              </a:spcBef>
            </a:pPr>
            <a:r>
              <a:rPr lang="en-ZA" sz="2200" dirty="0"/>
              <a:t>There are two possible methods of circulation.</a:t>
            </a:r>
            <a:endParaRPr lang="en-US" sz="2200" dirty="0"/>
          </a:p>
          <a:p>
            <a:pPr lvl="1">
              <a:spcBef>
                <a:spcPts val="0"/>
              </a:spcBef>
            </a:pPr>
            <a:r>
              <a:rPr lang="en-ZA" sz="2000" dirty="0" err="1"/>
              <a:t>Countercurrent</a:t>
            </a:r>
            <a:r>
              <a:rPr lang="en-ZA" sz="2000" dirty="0"/>
              <a:t> flow where the air flows in the opposite direction to the sugar.</a:t>
            </a:r>
            <a:endParaRPr lang="en-US" sz="2000" dirty="0"/>
          </a:p>
          <a:p>
            <a:pPr lvl="1">
              <a:spcBef>
                <a:spcPts val="0"/>
              </a:spcBef>
            </a:pPr>
            <a:r>
              <a:rPr lang="en-ZA" sz="2000" dirty="0"/>
              <a:t>Parallel flow where the air and the sugar flow in the same direction.</a:t>
            </a:r>
            <a:endParaRPr lang="en-US" sz="2000" dirty="0"/>
          </a:p>
          <a:p>
            <a:pPr>
              <a:spcBef>
                <a:spcPts val="0"/>
              </a:spcBef>
            </a:pPr>
            <a:r>
              <a:rPr lang="en-ZA" sz="2200" dirty="0"/>
              <a:t>For safety, the calculation is based on the most unfavourable condition, that is, it is assumed that the ambient air is saturated before being heated.</a:t>
            </a:r>
            <a:endParaRPr lang="en-US" sz="2200" dirty="0"/>
          </a:p>
          <a:p>
            <a:pPr>
              <a:spcBef>
                <a:spcPts val="0"/>
              </a:spcBef>
            </a:pPr>
            <a:r>
              <a:rPr lang="en-ZA" sz="2200" dirty="0"/>
              <a:t>On the other hand, the air leaving a dryer is generally not saturated; it is assumed that it has absorbed only – in the case of concurrent flow – two thirds of the quantity of water which it could have absorbed if it had left in a saturated condition.</a:t>
            </a:r>
            <a:endParaRPr lang="en-US" sz="2200" dirty="0"/>
          </a:p>
        </p:txBody>
      </p:sp>
    </p:spTree>
    <p:extLst>
      <p:ext uri="{BB962C8B-B14F-4D97-AF65-F5344CB8AC3E}">
        <p14:creationId xmlns:p14="http://schemas.microsoft.com/office/powerpoint/2010/main" val="558712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smtClean="0"/>
              <a:t>Calculations (cont.)</a:t>
            </a:r>
            <a:endParaRPr lang="en-US" sz="5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endParaRPr lang="en-ZA" sz="2400" dirty="0" smtClean="0"/>
          </a:p>
          <a:p>
            <a:pPr marL="0" indent="0">
              <a:buNone/>
            </a:pPr>
            <a:endParaRPr lang="en-ZA" sz="2400" dirty="0"/>
          </a:p>
          <a:p>
            <a:pPr marL="0" indent="0">
              <a:buNone/>
            </a:pPr>
            <a:endParaRPr lang="en-ZA" sz="2400" dirty="0" smtClean="0"/>
          </a:p>
          <a:p>
            <a:pPr marL="0" indent="0">
              <a:buNone/>
            </a:pPr>
            <a:endParaRPr lang="en-ZA" sz="2400" dirty="0"/>
          </a:p>
          <a:p>
            <a:pPr marL="0" indent="0">
              <a:buNone/>
            </a:pPr>
            <a:r>
              <a:rPr lang="en-ZA" sz="1800" dirty="0" smtClean="0"/>
              <a:t>Where</a:t>
            </a:r>
            <a:r>
              <a:rPr lang="en-ZA" sz="1800" dirty="0"/>
              <a:t>:</a:t>
            </a:r>
            <a:endParaRPr lang="en-US" sz="1800" dirty="0"/>
          </a:p>
          <a:p>
            <a:r>
              <a:rPr lang="en-ZA" sz="1800" dirty="0" smtClean="0"/>
              <a:t>A </a:t>
            </a:r>
            <a:r>
              <a:rPr lang="en-ZA" sz="1800" dirty="0"/>
              <a:t>= mass of air to be passed through the dryer (in kg/h)</a:t>
            </a:r>
            <a:endParaRPr lang="en-US" sz="1800" dirty="0"/>
          </a:p>
          <a:p>
            <a:r>
              <a:rPr lang="en-ZA" sz="1800" dirty="0" smtClean="0"/>
              <a:t>P </a:t>
            </a:r>
            <a:r>
              <a:rPr lang="en-ZA" sz="1800" dirty="0"/>
              <a:t>= mass of sugar to be dried (in kg/h)</a:t>
            </a:r>
            <a:endParaRPr lang="en-US" sz="1800" dirty="0"/>
          </a:p>
          <a:p>
            <a:r>
              <a:rPr lang="en-ZA" sz="1800" dirty="0" smtClean="0"/>
              <a:t>h </a:t>
            </a:r>
            <a:r>
              <a:rPr lang="en-ZA" sz="1800" dirty="0"/>
              <a:t>= moisture content of sugar relative to unity</a:t>
            </a:r>
            <a:endParaRPr lang="en-US" sz="1800" dirty="0"/>
          </a:p>
          <a:p>
            <a:r>
              <a:rPr lang="en-ZA" sz="1800" dirty="0"/>
              <a:t>H₀ = mass of water vapour contained in saturated air at the temperature t</a:t>
            </a:r>
            <a:r>
              <a:rPr lang="en-ZA" sz="1800" baseline="-25000" dirty="0"/>
              <a:t>0</a:t>
            </a:r>
            <a:r>
              <a:rPr lang="en-ZA" sz="1800" dirty="0"/>
              <a:t> (ambient temperature) of entry air to the heater (in kg/1000kg)</a:t>
            </a:r>
            <a:endParaRPr lang="en-US" sz="1800" dirty="0"/>
          </a:p>
          <a:p>
            <a:r>
              <a:rPr lang="en-ZA" sz="1800" dirty="0"/>
              <a:t>H₁ = mass of water vapour contained in saturated air at the temperature t</a:t>
            </a:r>
            <a:r>
              <a:rPr lang="en-ZA" sz="1800" baseline="-25000" dirty="0"/>
              <a:t>1</a:t>
            </a:r>
            <a:r>
              <a:rPr lang="en-ZA" sz="1800" dirty="0"/>
              <a:t> of exit air from the dryer (in kg/1000kg)</a:t>
            </a:r>
            <a:endParaRPr lang="en-US" sz="1800" dirty="0"/>
          </a:p>
          <a:p>
            <a:r>
              <a:rPr lang="en-ZA" sz="1800" dirty="0"/>
              <a:t>H₁</a:t>
            </a:r>
            <a:r>
              <a:rPr lang="en-ZA" sz="1800" baseline="-25000" dirty="0"/>
              <a:t> </a:t>
            </a:r>
            <a:r>
              <a:rPr lang="en-ZA" sz="1800" dirty="0"/>
              <a:t>and H₀ are taken from a graph.</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1772816"/>
            <a:ext cx="355719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451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smtClean="0"/>
              <a:t>Types of Sugar Driers</a:t>
            </a:r>
            <a:endParaRPr lang="en-US" sz="5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5400" dirty="0" smtClean="0"/>
              <a:t>Rotary cascade</a:t>
            </a:r>
          </a:p>
          <a:p>
            <a:r>
              <a:rPr lang="en-ZA" sz="5400" dirty="0" smtClean="0"/>
              <a:t>Rotary louvre</a:t>
            </a:r>
          </a:p>
          <a:p>
            <a:r>
              <a:rPr lang="en-ZA" sz="5400" dirty="0" smtClean="0"/>
              <a:t>Fluidized bed</a:t>
            </a:r>
          </a:p>
        </p:txBody>
      </p:sp>
    </p:spTree>
    <p:extLst>
      <p:ext uri="{BB962C8B-B14F-4D97-AF65-F5344CB8AC3E}">
        <p14:creationId xmlns:p14="http://schemas.microsoft.com/office/powerpoint/2010/main" val="490753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smtClean="0"/>
              <a:t>Rotary Cascade</a:t>
            </a:r>
            <a:endParaRPr lang="en-US" sz="5400" dirty="0"/>
          </a:p>
        </p:txBody>
      </p:sp>
      <p:sp>
        <p:nvSpPr>
          <p:cNvPr id="9" name="Content Placeholder 2"/>
          <p:cNvSpPr>
            <a:spLocks noGrp="1"/>
          </p:cNvSpPr>
          <p:nvPr>
            <p:ph idx="1"/>
          </p:nvPr>
        </p:nvSpPr>
        <p:spPr>
          <a:xfrm>
            <a:off x="251520" y="1600200"/>
            <a:ext cx="5328592" cy="4997152"/>
          </a:xfrm>
          <a:solidFill>
            <a:schemeClr val="bg1">
              <a:lumMod val="95000"/>
              <a:alpha val="75000"/>
            </a:schemeClr>
          </a:solidFill>
          <a:scene3d>
            <a:camera prst="orthographicFront"/>
            <a:lightRig rig="threePt" dir="t"/>
          </a:scene3d>
          <a:sp3d>
            <a:bevelT/>
          </a:sp3d>
        </p:spPr>
        <p:txBody>
          <a:bodyPr>
            <a:noAutofit/>
          </a:bodyPr>
          <a:lstStyle/>
          <a:p>
            <a:r>
              <a:rPr lang="en-ZA" sz="2000" dirty="0"/>
              <a:t>The rotary cascade drier is the most common type of drier and consists of a rotating drum mounted at a small angle to the horizontal. </a:t>
            </a:r>
            <a:endParaRPr lang="en-ZA" sz="2000" dirty="0" smtClean="0"/>
          </a:p>
          <a:p>
            <a:r>
              <a:rPr lang="en-ZA" sz="2000" dirty="0" smtClean="0"/>
              <a:t>Inside </a:t>
            </a:r>
            <a:r>
              <a:rPr lang="en-ZA" sz="2000" dirty="0"/>
              <a:t>the drier are fixed vanes which pick up the sugar and drop it repeatedly from the top to bottom of the drier in a shower which should be as uniform as possible. </a:t>
            </a:r>
            <a:endParaRPr lang="en-ZA" sz="2000" dirty="0" smtClean="0"/>
          </a:p>
          <a:p>
            <a:r>
              <a:rPr lang="en-ZA" sz="2000" dirty="0" smtClean="0"/>
              <a:t>The </a:t>
            </a:r>
            <a:r>
              <a:rPr lang="en-ZA" sz="2000" dirty="0"/>
              <a:t>sugar moves down the drier while air is blown or drawn through the drier either counter-current or co-current to the flow of sugar.</a:t>
            </a:r>
            <a:endParaRPr lang="en-US" sz="2000" dirty="0"/>
          </a:p>
          <a:p>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726836534"/>
              </p:ext>
            </p:extLst>
          </p:nvPr>
        </p:nvGraphicFramePr>
        <p:xfrm>
          <a:off x="1547664" y="5013176"/>
          <a:ext cx="7344816" cy="1524000"/>
        </p:xfrm>
        <a:graphic>
          <a:graphicData uri="http://schemas.openxmlformats.org/drawingml/2006/table">
            <a:tbl>
              <a:tblPr firstRow="1" firstCol="1" bandRow="1">
                <a:tableStyleId>{69C7853C-536D-4A76-A0AE-DD22124D55A5}</a:tableStyleId>
              </a:tblPr>
              <a:tblGrid>
                <a:gridCol w="4580498"/>
                <a:gridCol w="2764318"/>
              </a:tblGrid>
              <a:tr h="0">
                <a:tc>
                  <a:txBody>
                    <a:bodyPr/>
                    <a:lstStyle/>
                    <a:p>
                      <a:pPr marL="228600" algn="ctr">
                        <a:spcBef>
                          <a:spcPts val="600"/>
                        </a:spcBef>
                        <a:spcAft>
                          <a:spcPts val="600"/>
                        </a:spcAft>
                        <a:tabLst>
                          <a:tab pos="723900" algn="l"/>
                        </a:tabLst>
                      </a:pPr>
                      <a:r>
                        <a:rPr lang="en-ZA" sz="2000" dirty="0">
                          <a:effectLst/>
                        </a:rPr>
                        <a:t>Advantages:</a:t>
                      </a:r>
                      <a:endParaRPr lang="en-US" sz="2000" dirty="0">
                        <a:effectLst/>
                        <a:latin typeface="Calibri"/>
                        <a:ea typeface="Calibri"/>
                        <a:cs typeface="Times New Roman"/>
                      </a:endParaRPr>
                    </a:p>
                  </a:txBody>
                  <a:tcPr marL="68580" marR="68580" marT="0" marB="0"/>
                </a:tc>
                <a:tc>
                  <a:txBody>
                    <a:bodyPr/>
                    <a:lstStyle/>
                    <a:p>
                      <a:pPr marL="228600" algn="ctr">
                        <a:spcBef>
                          <a:spcPts val="600"/>
                        </a:spcBef>
                        <a:spcAft>
                          <a:spcPts val="600"/>
                        </a:spcAft>
                        <a:tabLst>
                          <a:tab pos="723900" algn="l"/>
                        </a:tabLst>
                      </a:pPr>
                      <a:r>
                        <a:rPr lang="en-ZA" sz="2000" dirty="0">
                          <a:effectLst/>
                        </a:rPr>
                        <a:t>Disadvantages:</a:t>
                      </a:r>
                      <a:endParaRPr lang="en-US" sz="2000" dirty="0">
                        <a:effectLst/>
                        <a:latin typeface="Calibri"/>
                        <a:ea typeface="Calibri"/>
                        <a:cs typeface="Times New Roman"/>
                      </a:endParaRPr>
                    </a:p>
                  </a:txBody>
                  <a:tcPr marL="68580" marR="68580" marT="0" marB="0"/>
                </a:tc>
              </a:tr>
              <a:tr h="0">
                <a:tc>
                  <a:txBody>
                    <a:bodyPr/>
                    <a:lstStyle/>
                    <a:p>
                      <a:pPr marL="228600" algn="ctr">
                        <a:spcBef>
                          <a:spcPts val="600"/>
                        </a:spcBef>
                        <a:spcAft>
                          <a:spcPts val="600"/>
                        </a:spcAft>
                        <a:tabLst>
                          <a:tab pos="723900" algn="l"/>
                        </a:tabLst>
                      </a:pPr>
                      <a:r>
                        <a:rPr lang="en-ZA" sz="2000" b="0" dirty="0">
                          <a:effectLst/>
                        </a:rPr>
                        <a:t>Simple construction and operation</a:t>
                      </a:r>
                      <a:endParaRPr lang="en-US" sz="2000" b="0" dirty="0">
                        <a:effectLst/>
                        <a:latin typeface="Calibri"/>
                        <a:ea typeface="Calibri"/>
                        <a:cs typeface="Times New Roman"/>
                      </a:endParaRPr>
                    </a:p>
                  </a:txBody>
                  <a:tcPr marL="68580" marR="68580" marT="0" marB="0"/>
                </a:tc>
                <a:tc>
                  <a:txBody>
                    <a:bodyPr/>
                    <a:lstStyle/>
                    <a:p>
                      <a:pPr marL="228600" algn="ctr">
                        <a:spcBef>
                          <a:spcPts val="600"/>
                        </a:spcBef>
                        <a:spcAft>
                          <a:spcPts val="600"/>
                        </a:spcAft>
                        <a:tabLst>
                          <a:tab pos="723900" algn="l"/>
                        </a:tabLst>
                      </a:pPr>
                      <a:r>
                        <a:rPr lang="en-ZA" sz="2000">
                          <a:effectLst/>
                        </a:rPr>
                        <a:t>Crystal damage is a risk</a:t>
                      </a:r>
                      <a:endParaRPr lang="en-US" sz="2000">
                        <a:effectLst/>
                        <a:latin typeface="Calibri"/>
                        <a:ea typeface="Calibri"/>
                        <a:cs typeface="Times New Roman"/>
                      </a:endParaRPr>
                    </a:p>
                  </a:txBody>
                  <a:tcPr marL="68580" marR="68580" marT="0" marB="0"/>
                </a:tc>
              </a:tr>
              <a:tr h="0">
                <a:tc>
                  <a:txBody>
                    <a:bodyPr/>
                    <a:lstStyle/>
                    <a:p>
                      <a:pPr marL="228600" algn="ctr">
                        <a:spcBef>
                          <a:spcPts val="600"/>
                        </a:spcBef>
                        <a:spcAft>
                          <a:spcPts val="600"/>
                        </a:spcAft>
                        <a:tabLst>
                          <a:tab pos="723900" algn="l"/>
                        </a:tabLst>
                      </a:pPr>
                      <a:r>
                        <a:rPr lang="en-ZA" sz="2000" b="0" dirty="0">
                          <a:effectLst/>
                        </a:rPr>
                        <a:t>Good air/sugar contacting</a:t>
                      </a:r>
                      <a:endParaRPr lang="en-US" sz="2000" b="0" dirty="0">
                        <a:effectLst/>
                        <a:latin typeface="Calibri"/>
                        <a:ea typeface="Calibri"/>
                        <a:cs typeface="Times New Roman"/>
                      </a:endParaRPr>
                    </a:p>
                  </a:txBody>
                  <a:tcPr marL="68580" marR="68580" marT="0" marB="0"/>
                </a:tc>
                <a:tc>
                  <a:txBody>
                    <a:bodyPr/>
                    <a:lstStyle/>
                    <a:p>
                      <a:pPr marL="228600" algn="ctr">
                        <a:spcBef>
                          <a:spcPts val="600"/>
                        </a:spcBef>
                        <a:spcAft>
                          <a:spcPts val="600"/>
                        </a:spcAft>
                        <a:tabLst>
                          <a:tab pos="723900" algn="l"/>
                        </a:tabLst>
                      </a:pPr>
                      <a:r>
                        <a:rPr lang="en-ZA" sz="2000">
                          <a:effectLst/>
                        </a:rPr>
                        <a:t> </a:t>
                      </a:r>
                      <a:endParaRPr lang="en-US" sz="2000">
                        <a:effectLst/>
                        <a:latin typeface="Calibri"/>
                        <a:ea typeface="Calibri"/>
                        <a:cs typeface="Times New Roman"/>
                      </a:endParaRPr>
                    </a:p>
                  </a:txBody>
                  <a:tcPr marL="68580" marR="68580" marT="0" marB="0"/>
                </a:tc>
              </a:tr>
              <a:tr h="0">
                <a:tc>
                  <a:txBody>
                    <a:bodyPr/>
                    <a:lstStyle/>
                    <a:p>
                      <a:pPr marL="228600" algn="ctr">
                        <a:spcBef>
                          <a:spcPts val="600"/>
                        </a:spcBef>
                        <a:spcAft>
                          <a:spcPts val="600"/>
                        </a:spcAft>
                        <a:tabLst>
                          <a:tab pos="723900" algn="l"/>
                        </a:tabLst>
                      </a:pPr>
                      <a:r>
                        <a:rPr lang="en-ZA" sz="2000" b="0" dirty="0">
                          <a:effectLst/>
                        </a:rPr>
                        <a:t>High turndown possible</a:t>
                      </a:r>
                      <a:endParaRPr lang="en-US" sz="2000" b="0" dirty="0">
                        <a:effectLst/>
                        <a:latin typeface="Calibri"/>
                        <a:ea typeface="Calibri"/>
                        <a:cs typeface="Times New Roman"/>
                      </a:endParaRPr>
                    </a:p>
                  </a:txBody>
                  <a:tcPr marL="68580" marR="68580" marT="0" marB="0"/>
                </a:tc>
                <a:tc>
                  <a:txBody>
                    <a:bodyPr/>
                    <a:lstStyle/>
                    <a:p>
                      <a:pPr marL="228600" algn="ctr">
                        <a:spcBef>
                          <a:spcPts val="600"/>
                        </a:spcBef>
                        <a:spcAft>
                          <a:spcPts val="600"/>
                        </a:spcAft>
                        <a:tabLst>
                          <a:tab pos="723900" algn="l"/>
                        </a:tabLst>
                      </a:pPr>
                      <a:r>
                        <a:rPr lang="en-ZA" sz="2000" dirty="0">
                          <a:effectLst/>
                        </a:rPr>
                        <a:t> </a:t>
                      </a:r>
                      <a:endParaRPr lang="en-US" sz="2000" dirty="0">
                        <a:effectLst/>
                        <a:latin typeface="Calibri"/>
                        <a:ea typeface="Calibri"/>
                        <a:cs typeface="Times New Roman"/>
                      </a:endParaRPr>
                    </a:p>
                  </a:txBody>
                  <a:tcPr marL="68580" marR="68580" marT="0" marB="0"/>
                </a:tc>
              </a:tr>
              <a:tr h="0">
                <a:tc>
                  <a:txBody>
                    <a:bodyPr/>
                    <a:lstStyle/>
                    <a:p>
                      <a:pPr marL="228600" algn="ctr">
                        <a:spcBef>
                          <a:spcPts val="600"/>
                        </a:spcBef>
                        <a:spcAft>
                          <a:spcPts val="600"/>
                        </a:spcAft>
                        <a:tabLst>
                          <a:tab pos="723900" algn="l"/>
                        </a:tabLst>
                      </a:pPr>
                      <a:r>
                        <a:rPr lang="en-ZA" sz="2000" b="0" dirty="0">
                          <a:effectLst/>
                        </a:rPr>
                        <a:t>May be Co-or Counter-current</a:t>
                      </a:r>
                      <a:endParaRPr lang="en-US" sz="2000" b="0" dirty="0">
                        <a:effectLst/>
                        <a:latin typeface="Calibri"/>
                        <a:ea typeface="Calibri"/>
                        <a:cs typeface="Times New Roman"/>
                      </a:endParaRPr>
                    </a:p>
                  </a:txBody>
                  <a:tcPr marL="68580" marR="68580" marT="0" marB="0"/>
                </a:tc>
                <a:tc>
                  <a:txBody>
                    <a:bodyPr/>
                    <a:lstStyle/>
                    <a:p>
                      <a:pPr marL="228600" algn="ctr">
                        <a:spcBef>
                          <a:spcPts val="600"/>
                        </a:spcBef>
                        <a:spcAft>
                          <a:spcPts val="600"/>
                        </a:spcAft>
                        <a:tabLst>
                          <a:tab pos="723900" algn="l"/>
                        </a:tabLst>
                      </a:pPr>
                      <a:r>
                        <a:rPr lang="en-ZA" sz="2000" dirty="0">
                          <a:effectLst/>
                        </a:rPr>
                        <a:t> </a:t>
                      </a:r>
                      <a:endParaRPr lang="en-US" sz="2000" dirty="0">
                        <a:effectLst/>
                        <a:latin typeface="Calibri"/>
                        <a:ea typeface="Calibri"/>
                        <a:cs typeface="Times New Roman"/>
                      </a:endParaRPr>
                    </a:p>
                  </a:txBody>
                  <a:tcPr marL="68580" marR="68580" marT="0" marB="0"/>
                </a:tc>
              </a:tr>
            </a:tbl>
          </a:graphicData>
        </a:graphic>
      </p:graphicFrame>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700808"/>
            <a:ext cx="3367013" cy="26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387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smtClean="0"/>
              <a:t>Rotary Louvre</a:t>
            </a:r>
            <a:endParaRPr lang="en-US" sz="5400" dirty="0"/>
          </a:p>
        </p:txBody>
      </p:sp>
      <p:sp>
        <p:nvSpPr>
          <p:cNvPr id="9" name="Content Placeholder 2"/>
          <p:cNvSpPr>
            <a:spLocks noGrp="1"/>
          </p:cNvSpPr>
          <p:nvPr>
            <p:ph idx="1"/>
          </p:nvPr>
        </p:nvSpPr>
        <p:spPr>
          <a:xfrm>
            <a:off x="251520" y="1600200"/>
            <a:ext cx="4968552"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Here the sugar is held in a special “drum” consisting of louvres. </a:t>
            </a:r>
            <a:endParaRPr lang="en-ZA" sz="2400" dirty="0" smtClean="0"/>
          </a:p>
          <a:p>
            <a:r>
              <a:rPr lang="en-ZA" sz="2400" dirty="0" smtClean="0"/>
              <a:t>The </a:t>
            </a:r>
            <a:r>
              <a:rPr lang="en-ZA" sz="2400" dirty="0"/>
              <a:t>sugar lies at the bottom and is tumbled as the drum rotates. Hot air is blown through the sugar from the louvres below.</a:t>
            </a:r>
            <a:endParaRPr lang="en-US" sz="2400" dirty="0"/>
          </a:p>
        </p:txBody>
      </p:sp>
      <p:pic>
        <p:nvPicPr>
          <p:cNvPr id="5" name="Picture 4" descr="page 90 module 708101320170824153937_001"/>
          <p:cNvPicPr/>
          <p:nvPr/>
        </p:nvPicPr>
        <p:blipFill>
          <a:blip r:embed="rId2" cstate="print">
            <a:extLst>
              <a:ext uri="{28A0092B-C50C-407E-A947-70E740481C1C}">
                <a14:useLocalDpi xmlns:a14="http://schemas.microsoft.com/office/drawing/2010/main" val="0"/>
              </a:ext>
            </a:extLst>
          </a:blip>
          <a:srcRect l="16783" t="18776" r="45851" b="28592"/>
          <a:stretch>
            <a:fillRect/>
          </a:stretch>
        </p:blipFill>
        <p:spPr bwMode="auto">
          <a:xfrm>
            <a:off x="5724128" y="1772816"/>
            <a:ext cx="2887098" cy="2591435"/>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185442655"/>
              </p:ext>
            </p:extLst>
          </p:nvPr>
        </p:nvGraphicFramePr>
        <p:xfrm>
          <a:off x="323528" y="4653136"/>
          <a:ext cx="7279958" cy="1828800"/>
        </p:xfrm>
        <a:graphic>
          <a:graphicData uri="http://schemas.openxmlformats.org/drawingml/2006/table">
            <a:tbl>
              <a:tblPr firstRow="1" firstCol="1" bandRow="1">
                <a:tableStyleId>{306799F8-075E-4A3A-A7F6-7FBC6576F1A4}</a:tableStyleId>
              </a:tblPr>
              <a:tblGrid>
                <a:gridCol w="4004020"/>
                <a:gridCol w="3275938"/>
              </a:tblGrid>
              <a:tr h="0">
                <a:tc>
                  <a:txBody>
                    <a:bodyPr/>
                    <a:lstStyle/>
                    <a:p>
                      <a:pPr marL="228600" algn="ctr">
                        <a:spcBef>
                          <a:spcPts val="600"/>
                        </a:spcBef>
                        <a:spcAft>
                          <a:spcPts val="600"/>
                        </a:spcAft>
                        <a:tabLst>
                          <a:tab pos="723900" algn="l"/>
                        </a:tabLst>
                      </a:pPr>
                      <a:r>
                        <a:rPr lang="en-ZA" sz="2000" dirty="0">
                          <a:effectLst/>
                        </a:rPr>
                        <a:t>Advantages:</a:t>
                      </a:r>
                      <a:endParaRPr lang="en-US" sz="2000" dirty="0">
                        <a:effectLst/>
                        <a:latin typeface="Calibri"/>
                        <a:ea typeface="Calibri"/>
                        <a:cs typeface="Times New Roman"/>
                      </a:endParaRPr>
                    </a:p>
                  </a:txBody>
                  <a:tcPr marL="68580" marR="68580" marT="0" marB="0" anchor="ctr"/>
                </a:tc>
                <a:tc>
                  <a:txBody>
                    <a:bodyPr/>
                    <a:lstStyle/>
                    <a:p>
                      <a:pPr marL="228600" algn="ctr">
                        <a:spcBef>
                          <a:spcPts val="600"/>
                        </a:spcBef>
                        <a:spcAft>
                          <a:spcPts val="600"/>
                        </a:spcAft>
                        <a:tabLst>
                          <a:tab pos="723900" algn="l"/>
                        </a:tabLst>
                      </a:pPr>
                      <a:r>
                        <a:rPr lang="en-ZA" sz="2000">
                          <a:effectLst/>
                        </a:rPr>
                        <a:t>Disadvantages:</a:t>
                      </a:r>
                      <a:endParaRPr lang="en-US" sz="2000">
                        <a:effectLst/>
                        <a:latin typeface="Calibri"/>
                        <a:ea typeface="Calibri"/>
                        <a:cs typeface="Times New Roman"/>
                      </a:endParaRPr>
                    </a:p>
                  </a:txBody>
                  <a:tcPr marL="68580" marR="68580" marT="0" marB="0" anchor="ctr"/>
                </a:tc>
              </a:tr>
              <a:tr h="0">
                <a:tc>
                  <a:txBody>
                    <a:bodyPr/>
                    <a:lstStyle/>
                    <a:p>
                      <a:pPr algn="ctr">
                        <a:spcBef>
                          <a:spcPts val="600"/>
                        </a:spcBef>
                        <a:spcAft>
                          <a:spcPts val="600"/>
                        </a:spcAft>
                        <a:tabLst>
                          <a:tab pos="723900" algn="l"/>
                        </a:tabLst>
                      </a:pPr>
                      <a:r>
                        <a:rPr lang="en-ZA" sz="2000" b="0" dirty="0">
                          <a:effectLst/>
                        </a:rPr>
                        <a:t>Low risk of crystal damage</a:t>
                      </a:r>
                      <a:endParaRPr lang="en-US" sz="2000" b="0" dirty="0">
                        <a:effectLst/>
                        <a:latin typeface="Calibri"/>
                        <a:ea typeface="Calibri"/>
                        <a:cs typeface="Times New Roman"/>
                      </a:endParaRPr>
                    </a:p>
                  </a:txBody>
                  <a:tcPr marL="68580" marR="68580" marT="0" marB="0" anchor="ctr"/>
                </a:tc>
                <a:tc>
                  <a:txBody>
                    <a:bodyPr/>
                    <a:lstStyle/>
                    <a:p>
                      <a:pPr algn="ctr">
                        <a:spcBef>
                          <a:spcPts val="600"/>
                        </a:spcBef>
                        <a:spcAft>
                          <a:spcPts val="600"/>
                        </a:spcAft>
                        <a:tabLst>
                          <a:tab pos="723900" algn="l"/>
                        </a:tabLst>
                      </a:pPr>
                      <a:r>
                        <a:rPr lang="en-ZA" sz="2000" dirty="0">
                          <a:effectLst/>
                        </a:rPr>
                        <a:t>Lower turndown without possible modification</a:t>
                      </a:r>
                      <a:endParaRPr lang="en-US" sz="2000" dirty="0">
                        <a:effectLst/>
                        <a:latin typeface="Calibri"/>
                        <a:ea typeface="Calibri"/>
                        <a:cs typeface="Times New Roman"/>
                      </a:endParaRPr>
                    </a:p>
                  </a:txBody>
                  <a:tcPr marL="68580" marR="68580" marT="0" marB="0" anchor="ctr"/>
                </a:tc>
              </a:tr>
              <a:tr h="0">
                <a:tc>
                  <a:txBody>
                    <a:bodyPr/>
                    <a:lstStyle/>
                    <a:p>
                      <a:pPr algn="ctr">
                        <a:spcBef>
                          <a:spcPts val="600"/>
                        </a:spcBef>
                        <a:spcAft>
                          <a:spcPts val="600"/>
                        </a:spcAft>
                        <a:tabLst>
                          <a:tab pos="723900" algn="l"/>
                        </a:tabLst>
                      </a:pPr>
                      <a:r>
                        <a:rPr lang="en-ZA" sz="2000" b="0" dirty="0">
                          <a:effectLst/>
                        </a:rPr>
                        <a:t>Split air flows possible</a:t>
                      </a:r>
                      <a:endParaRPr lang="en-US" sz="2000" b="0" dirty="0">
                        <a:effectLst/>
                        <a:latin typeface="Calibri"/>
                        <a:ea typeface="Calibri"/>
                        <a:cs typeface="Times New Roman"/>
                      </a:endParaRPr>
                    </a:p>
                  </a:txBody>
                  <a:tcPr marL="68580" marR="68580" marT="0" marB="0" anchor="ctr"/>
                </a:tc>
                <a:tc>
                  <a:txBody>
                    <a:bodyPr/>
                    <a:lstStyle/>
                    <a:p>
                      <a:pPr marL="228600" algn="ctr">
                        <a:spcBef>
                          <a:spcPts val="600"/>
                        </a:spcBef>
                        <a:spcAft>
                          <a:spcPts val="600"/>
                        </a:spcAft>
                        <a:tabLst>
                          <a:tab pos="723900" algn="l"/>
                        </a:tabLst>
                      </a:pPr>
                      <a:r>
                        <a:rPr lang="en-ZA" sz="2000" dirty="0">
                          <a:effectLst/>
                        </a:rPr>
                        <a:t> </a:t>
                      </a:r>
                      <a:endParaRPr lang="en-US" sz="2000" dirty="0">
                        <a:effectLst/>
                        <a:latin typeface="Calibri"/>
                        <a:ea typeface="Calibri"/>
                        <a:cs typeface="Times New Roman"/>
                      </a:endParaRPr>
                    </a:p>
                  </a:txBody>
                  <a:tcPr marL="68580" marR="68580" marT="0" marB="0" anchor="ctr"/>
                </a:tc>
              </a:tr>
              <a:tr h="0">
                <a:tc>
                  <a:txBody>
                    <a:bodyPr/>
                    <a:lstStyle/>
                    <a:p>
                      <a:pPr algn="ctr">
                        <a:spcBef>
                          <a:spcPts val="600"/>
                        </a:spcBef>
                        <a:spcAft>
                          <a:spcPts val="600"/>
                        </a:spcAft>
                        <a:tabLst>
                          <a:tab pos="723900" algn="l"/>
                        </a:tabLst>
                      </a:pPr>
                      <a:r>
                        <a:rPr lang="en-ZA" sz="2000" b="0" dirty="0">
                          <a:effectLst/>
                        </a:rPr>
                        <a:t>Good air/sugar contacting if properly operated</a:t>
                      </a:r>
                      <a:endParaRPr lang="en-US" sz="2000" b="0" dirty="0">
                        <a:effectLst/>
                        <a:latin typeface="Calibri"/>
                        <a:ea typeface="Calibri"/>
                        <a:cs typeface="Times New Roman"/>
                      </a:endParaRPr>
                    </a:p>
                  </a:txBody>
                  <a:tcPr marL="68580" marR="68580" marT="0" marB="0" anchor="ctr"/>
                </a:tc>
                <a:tc>
                  <a:txBody>
                    <a:bodyPr/>
                    <a:lstStyle/>
                    <a:p>
                      <a:pPr marL="228600" algn="ctr">
                        <a:spcBef>
                          <a:spcPts val="600"/>
                        </a:spcBef>
                        <a:spcAft>
                          <a:spcPts val="600"/>
                        </a:spcAft>
                        <a:tabLst>
                          <a:tab pos="723900" algn="l"/>
                        </a:tabLst>
                      </a:pPr>
                      <a:r>
                        <a:rPr lang="en-ZA" sz="2000" dirty="0">
                          <a:effectLst/>
                        </a:rPr>
                        <a:t> </a:t>
                      </a:r>
                      <a:endParaRPr lang="en-US"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77729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smtClean="0"/>
              <a:t>Fluidized Bed</a:t>
            </a:r>
            <a:endParaRPr lang="en-US" sz="5400" dirty="0"/>
          </a:p>
        </p:txBody>
      </p:sp>
      <p:sp>
        <p:nvSpPr>
          <p:cNvPr id="9" name="Content Placeholder 2"/>
          <p:cNvSpPr>
            <a:spLocks noGrp="1"/>
          </p:cNvSpPr>
          <p:nvPr>
            <p:ph idx="1"/>
          </p:nvPr>
        </p:nvSpPr>
        <p:spPr>
          <a:xfrm>
            <a:off x="251520" y="1600200"/>
            <a:ext cx="5326707"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1800" dirty="0"/>
              <a:t>A fluidized bed drier/cooler is a vertical cylinder divided into an upper and lower compartment by a perforated plate. </a:t>
            </a:r>
            <a:endParaRPr lang="en-ZA" sz="1800" dirty="0" smtClean="0"/>
          </a:p>
          <a:p>
            <a:pPr>
              <a:spcBef>
                <a:spcPts val="0"/>
              </a:spcBef>
            </a:pPr>
            <a:r>
              <a:rPr lang="en-ZA" sz="1800" dirty="0" smtClean="0"/>
              <a:t>Both </a:t>
            </a:r>
            <a:r>
              <a:rPr lang="en-ZA" sz="1800" dirty="0"/>
              <a:t>of these compartments are sub-divided vertically to give separate drying and cooling zones. </a:t>
            </a:r>
            <a:endParaRPr lang="en-ZA" sz="1800" dirty="0" smtClean="0"/>
          </a:p>
          <a:p>
            <a:pPr>
              <a:spcBef>
                <a:spcPts val="0"/>
              </a:spcBef>
            </a:pPr>
            <a:r>
              <a:rPr lang="en-ZA" sz="1800" dirty="0" smtClean="0"/>
              <a:t>A </a:t>
            </a:r>
            <a:r>
              <a:rPr lang="en-ZA" sz="1800" dirty="0"/>
              <a:t>forced draught fan supplies air, some of which goes through a heat exchanger to provide hot air for drying. </a:t>
            </a:r>
            <a:endParaRPr lang="en-ZA" sz="1800" dirty="0" smtClean="0"/>
          </a:p>
          <a:p>
            <a:pPr>
              <a:spcBef>
                <a:spcPts val="0"/>
              </a:spcBef>
            </a:pPr>
            <a:r>
              <a:rPr lang="en-ZA" sz="1800" dirty="0" smtClean="0"/>
              <a:t>The </a:t>
            </a:r>
            <a:r>
              <a:rPr lang="en-ZA" sz="1800" dirty="0"/>
              <a:t>wet sugar enters the drying zone and is fluidized by the hot air passing through the perforated plate. </a:t>
            </a:r>
            <a:endParaRPr lang="en-ZA" sz="1800" dirty="0" smtClean="0"/>
          </a:p>
          <a:p>
            <a:pPr>
              <a:spcBef>
                <a:spcPts val="0"/>
              </a:spcBef>
            </a:pPr>
            <a:r>
              <a:rPr lang="en-ZA" sz="1800" dirty="0" smtClean="0"/>
              <a:t>After </a:t>
            </a:r>
            <a:r>
              <a:rPr lang="en-ZA" sz="1800" dirty="0"/>
              <a:t>drying the sugar passes through to the cooling zone where it is again fluidized by ambient air.</a:t>
            </a:r>
            <a:endParaRPr 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1677367575"/>
              </p:ext>
            </p:extLst>
          </p:nvPr>
        </p:nvGraphicFramePr>
        <p:xfrm>
          <a:off x="324694" y="5589240"/>
          <a:ext cx="8568952" cy="1097280"/>
        </p:xfrm>
        <a:graphic>
          <a:graphicData uri="http://schemas.openxmlformats.org/drawingml/2006/table">
            <a:tbl>
              <a:tblPr firstRow="1" firstCol="1" bandRow="1">
                <a:tableStyleId>{69C7853C-536D-4A76-A0AE-DD22124D55A5}</a:tableStyleId>
              </a:tblPr>
              <a:tblGrid>
                <a:gridCol w="3591053"/>
                <a:gridCol w="4977899"/>
              </a:tblGrid>
              <a:tr h="0">
                <a:tc>
                  <a:txBody>
                    <a:bodyPr/>
                    <a:lstStyle/>
                    <a:p>
                      <a:pPr marL="228600" algn="ctr">
                        <a:spcBef>
                          <a:spcPts val="600"/>
                        </a:spcBef>
                        <a:spcAft>
                          <a:spcPts val="600"/>
                        </a:spcAft>
                        <a:tabLst>
                          <a:tab pos="723900" algn="l"/>
                        </a:tabLst>
                      </a:pPr>
                      <a:r>
                        <a:rPr lang="en-ZA" sz="1800" dirty="0">
                          <a:effectLst/>
                        </a:rPr>
                        <a:t>Advantages:</a:t>
                      </a:r>
                      <a:endParaRPr lang="en-US" sz="1800" dirty="0">
                        <a:effectLst/>
                        <a:latin typeface="Calibri"/>
                        <a:ea typeface="Calibri"/>
                        <a:cs typeface="Times New Roman"/>
                      </a:endParaRPr>
                    </a:p>
                  </a:txBody>
                  <a:tcPr marL="68580" marR="68580" marT="0" marB="0" anchor="ctr"/>
                </a:tc>
                <a:tc>
                  <a:txBody>
                    <a:bodyPr/>
                    <a:lstStyle/>
                    <a:p>
                      <a:pPr marL="228600" algn="ctr">
                        <a:spcBef>
                          <a:spcPts val="600"/>
                        </a:spcBef>
                        <a:spcAft>
                          <a:spcPts val="600"/>
                        </a:spcAft>
                        <a:tabLst>
                          <a:tab pos="723900" algn="l"/>
                        </a:tabLst>
                      </a:pPr>
                      <a:r>
                        <a:rPr lang="en-ZA" sz="1800" dirty="0">
                          <a:effectLst/>
                        </a:rPr>
                        <a:t>Disadvantages:</a:t>
                      </a:r>
                      <a:endParaRPr lang="en-US" sz="1800" dirty="0">
                        <a:effectLst/>
                        <a:latin typeface="Calibri"/>
                        <a:ea typeface="Calibri"/>
                        <a:cs typeface="Times New Roman"/>
                      </a:endParaRPr>
                    </a:p>
                  </a:txBody>
                  <a:tcPr marL="68580" marR="68580" marT="0" marB="0" anchor="ctr"/>
                </a:tc>
              </a:tr>
              <a:tr h="0">
                <a:tc>
                  <a:txBody>
                    <a:bodyPr/>
                    <a:lstStyle/>
                    <a:p>
                      <a:pPr algn="ctr">
                        <a:spcBef>
                          <a:spcPts val="600"/>
                        </a:spcBef>
                        <a:spcAft>
                          <a:spcPts val="600"/>
                        </a:spcAft>
                        <a:tabLst>
                          <a:tab pos="723900" algn="l"/>
                        </a:tabLst>
                      </a:pPr>
                      <a:r>
                        <a:rPr lang="en-ZA" sz="1800" b="0" dirty="0">
                          <a:effectLst/>
                        </a:rPr>
                        <a:t>Lower floor space requirement</a:t>
                      </a:r>
                      <a:endParaRPr lang="en-US" sz="1800" b="0" dirty="0">
                        <a:effectLst/>
                        <a:latin typeface="Calibri"/>
                        <a:ea typeface="Calibri"/>
                        <a:cs typeface="Times New Roman"/>
                      </a:endParaRPr>
                    </a:p>
                  </a:txBody>
                  <a:tcPr marL="68580" marR="68580" marT="0" marB="0" anchor="ctr"/>
                </a:tc>
                <a:tc>
                  <a:txBody>
                    <a:bodyPr/>
                    <a:lstStyle/>
                    <a:p>
                      <a:pPr algn="ctr">
                        <a:spcBef>
                          <a:spcPts val="600"/>
                        </a:spcBef>
                        <a:spcAft>
                          <a:spcPts val="600"/>
                        </a:spcAft>
                        <a:tabLst>
                          <a:tab pos="723900" algn="l"/>
                        </a:tabLst>
                      </a:pPr>
                      <a:r>
                        <a:rPr lang="en-ZA" sz="1800" dirty="0">
                          <a:effectLst/>
                        </a:rPr>
                        <a:t>Feed sugar quality control necessary (recirculation).</a:t>
                      </a:r>
                      <a:endParaRPr lang="en-US" sz="1800" dirty="0">
                        <a:effectLst/>
                        <a:latin typeface="Calibri"/>
                        <a:ea typeface="Calibri"/>
                        <a:cs typeface="Times New Roman"/>
                      </a:endParaRPr>
                    </a:p>
                  </a:txBody>
                  <a:tcPr marL="68580" marR="68580" marT="0" marB="0" anchor="ctr"/>
                </a:tc>
              </a:tr>
              <a:tr h="0">
                <a:tc>
                  <a:txBody>
                    <a:bodyPr/>
                    <a:lstStyle/>
                    <a:p>
                      <a:pPr algn="ctr">
                        <a:spcBef>
                          <a:spcPts val="600"/>
                        </a:spcBef>
                        <a:spcAft>
                          <a:spcPts val="600"/>
                        </a:spcAft>
                        <a:tabLst>
                          <a:tab pos="723900" algn="l"/>
                        </a:tabLst>
                      </a:pPr>
                      <a:r>
                        <a:rPr lang="en-ZA" sz="1800" b="0" dirty="0">
                          <a:effectLst/>
                        </a:rPr>
                        <a:t>Slower drying possible</a:t>
                      </a:r>
                      <a:endParaRPr lang="en-US" sz="1800" b="0" dirty="0">
                        <a:effectLst/>
                        <a:latin typeface="Calibri"/>
                        <a:ea typeface="Calibri"/>
                        <a:cs typeface="Times New Roman"/>
                      </a:endParaRPr>
                    </a:p>
                  </a:txBody>
                  <a:tcPr marL="68580" marR="68580" marT="0" marB="0" anchor="ctr"/>
                </a:tc>
                <a:tc>
                  <a:txBody>
                    <a:bodyPr/>
                    <a:lstStyle/>
                    <a:p>
                      <a:pPr algn="ctr">
                        <a:spcBef>
                          <a:spcPts val="600"/>
                        </a:spcBef>
                        <a:spcAft>
                          <a:spcPts val="600"/>
                        </a:spcAft>
                        <a:tabLst>
                          <a:tab pos="723900" algn="l"/>
                        </a:tabLst>
                      </a:pPr>
                      <a:r>
                        <a:rPr lang="en-ZA" sz="1800" dirty="0">
                          <a:effectLst/>
                        </a:rPr>
                        <a:t>Higher retention time allows sugar to cool excessively</a:t>
                      </a:r>
                      <a:endParaRPr lang="en-US" sz="1800" dirty="0">
                        <a:effectLst/>
                        <a:latin typeface="Calibri"/>
                        <a:ea typeface="Calibri"/>
                        <a:cs typeface="Times New Roman"/>
                      </a:endParaRPr>
                    </a:p>
                  </a:txBody>
                  <a:tcPr marL="68580" marR="68580" marT="0" marB="0" anchor="ctr"/>
                </a:tc>
              </a:tr>
            </a:tbl>
          </a:graphicData>
        </a:graphic>
      </p:graphicFrame>
      <p:pic>
        <p:nvPicPr>
          <p:cNvPr id="6" name="Picture 5" descr="page 93 module 708101620170824154233_001"/>
          <p:cNvPicPr/>
          <p:nvPr/>
        </p:nvPicPr>
        <p:blipFill rotWithShape="1">
          <a:blip r:embed="rId2" cstate="print">
            <a:extLst>
              <a:ext uri="{28A0092B-C50C-407E-A947-70E740481C1C}">
                <a14:useLocalDpi xmlns:a14="http://schemas.microsoft.com/office/drawing/2010/main" val="0"/>
              </a:ext>
            </a:extLst>
          </a:blip>
          <a:srcRect l="9891" t="50003" r="52551" b="11713"/>
          <a:stretch/>
        </p:blipFill>
        <p:spPr bwMode="auto">
          <a:xfrm>
            <a:off x="5847861" y="1916832"/>
            <a:ext cx="2852688" cy="2304256"/>
          </a:xfrm>
          <a:prstGeom prst="rect">
            <a:avLst/>
          </a:prstGeom>
          <a:noFill/>
          <a:ln>
            <a:noFill/>
          </a:ln>
        </p:spPr>
      </p:pic>
    </p:spTree>
    <p:extLst>
      <p:ext uri="{BB962C8B-B14F-4D97-AF65-F5344CB8AC3E}">
        <p14:creationId xmlns:p14="http://schemas.microsoft.com/office/powerpoint/2010/main" val="243359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a:t>Fluidized </a:t>
            </a:r>
            <a:r>
              <a:rPr lang="en-US" sz="4400" dirty="0" smtClean="0"/>
              <a:t>Bed (cont.)</a:t>
            </a:r>
            <a:endParaRPr lang="en-US" sz="4400"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3265"/>
          <a:stretch/>
        </p:blipFill>
        <p:spPr bwMode="auto">
          <a:xfrm>
            <a:off x="666861" y="1700808"/>
            <a:ext cx="7721563" cy="46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53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4849B-7366-4CE2-A154-A5A13A662AFE}"/>
</file>

<file path=customXml/itemProps2.xml><?xml version="1.0" encoding="utf-8"?>
<ds:datastoreItem xmlns:ds="http://schemas.openxmlformats.org/officeDocument/2006/customXml" ds:itemID="{81898CA0-6102-4602-BB59-00BC166B67DE}"/>
</file>

<file path=customXml/itemProps3.xml><?xml version="1.0" encoding="utf-8"?>
<ds:datastoreItem xmlns:ds="http://schemas.openxmlformats.org/officeDocument/2006/customXml" ds:itemID="{73CA9F6E-8954-4968-9CC4-B665ABB90098}"/>
</file>

<file path=docProps/app.xml><?xml version="1.0" encoding="utf-8"?>
<Properties xmlns="http://schemas.openxmlformats.org/officeDocument/2006/extended-properties" xmlns:vt="http://schemas.openxmlformats.org/officeDocument/2006/docPropsVTypes">
  <Template/>
  <TotalTime>6277</TotalTime>
  <Words>776</Words>
  <Application>Microsoft Office PowerPoint</Application>
  <PresentationFormat>On-screen Show (4:3)</PresentationFormat>
  <Paragraphs>83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Introduction </vt:lpstr>
      <vt:lpstr>Calculations</vt:lpstr>
      <vt:lpstr>Calculations (cont.)</vt:lpstr>
      <vt:lpstr>Types of Sugar Driers</vt:lpstr>
      <vt:lpstr>Rotary Cascade</vt:lpstr>
      <vt:lpstr>Rotary Louvre</vt:lpstr>
      <vt:lpstr>Fluidized Bed</vt:lpstr>
      <vt:lpstr>Fluidized Bed (cont.)</vt:lpstr>
      <vt:lpstr>Operating Considerations</vt:lpstr>
      <vt:lpstr>Dust Separators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326</cp:revision>
  <dcterms:created xsi:type="dcterms:W3CDTF">2016-11-15T07:03:29Z</dcterms:created>
  <dcterms:modified xsi:type="dcterms:W3CDTF">2019-05-06T18:24:04Z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