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87" r:id="rId4"/>
    <p:sldId id="572" r:id="rId5"/>
    <p:sldId id="603" r:id="rId6"/>
    <p:sldId id="567" r:id="rId7"/>
    <p:sldId id="6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1" autoAdjust="0"/>
    <p:restoredTop sz="94582" autoAdjust="0"/>
  </p:normalViewPr>
  <p:slideViewPr>
    <p:cSldViewPr>
      <p:cViewPr>
        <p:scale>
          <a:sx n="66" d="100"/>
          <a:sy n="66" d="100"/>
        </p:scale>
        <p:origin x="-1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8: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KT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8: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SUGAR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CONDITIONING</a:t>
            </a:r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Why does Dry Sugar Cake?</a:t>
            </a:r>
            <a:r>
              <a:rPr lang="en-US" sz="4400" dirty="0" smtClean="0"/>
              <a:t> </a:t>
            </a:r>
            <a:endParaRPr lang="en-US" sz="4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lvl="2" indent="0">
              <a:spcBef>
                <a:spcPts val="0"/>
              </a:spcBef>
              <a:buNone/>
            </a:pPr>
            <a:r>
              <a:rPr lang="en-US" b="1" dirty="0"/>
              <a:t>Equilibrium Relative Humidity:</a:t>
            </a:r>
          </a:p>
          <a:p>
            <a:pPr marL="360363" indent="-360363">
              <a:spcBef>
                <a:spcPts val="0"/>
              </a:spcBef>
            </a:pPr>
            <a:r>
              <a:rPr lang="en-ZA" sz="2400" dirty="0"/>
              <a:t>Refined sugar has an ERH of 76%. </a:t>
            </a:r>
            <a:endParaRPr lang="en-ZA" sz="2400" dirty="0" smtClean="0"/>
          </a:p>
          <a:p>
            <a:pPr marL="360363" indent="-360363">
              <a:spcBef>
                <a:spcPts val="0"/>
              </a:spcBef>
            </a:pPr>
            <a:r>
              <a:rPr lang="en-ZA" sz="2400" dirty="0" smtClean="0"/>
              <a:t>If </a:t>
            </a:r>
            <a:r>
              <a:rPr lang="en-ZA" sz="2400" dirty="0"/>
              <a:t>the atmospheric humidity is above this, the sugar will absorb moisture. </a:t>
            </a:r>
            <a:endParaRPr lang="en-ZA" sz="2400" dirty="0" smtClean="0"/>
          </a:p>
          <a:p>
            <a:pPr marL="360363" indent="-360363">
              <a:spcBef>
                <a:spcPts val="0"/>
              </a:spcBef>
            </a:pPr>
            <a:r>
              <a:rPr lang="en-ZA" sz="2400" dirty="0" smtClean="0"/>
              <a:t>If </a:t>
            </a:r>
            <a:r>
              <a:rPr lang="en-ZA" sz="2400" dirty="0"/>
              <a:t>the atmospheric humidity later drops below 76% the sugar will lose excess moisture, resulting in caking</a:t>
            </a:r>
            <a:endParaRPr lang="en-US" sz="2400" dirty="0"/>
          </a:p>
          <a:p>
            <a:pPr marL="0" lvl="2" indent="0">
              <a:spcBef>
                <a:spcPts val="0"/>
              </a:spcBef>
              <a:buNone/>
            </a:pPr>
            <a:r>
              <a:rPr lang="en-US" b="1" dirty="0"/>
              <a:t>Moisture Migration</a:t>
            </a:r>
          </a:p>
          <a:p>
            <a:pPr marL="360363" indent="-360363">
              <a:spcBef>
                <a:spcPts val="0"/>
              </a:spcBef>
            </a:pPr>
            <a:r>
              <a:rPr lang="en-ZA" sz="2400" dirty="0"/>
              <a:t>Temperature gradients in sugar cause moisture to migrate to cold areas.</a:t>
            </a:r>
            <a:endParaRPr lang="en-US" sz="2400" dirty="0"/>
          </a:p>
          <a:p>
            <a:pPr marL="360363" indent="-360363">
              <a:spcBef>
                <a:spcPts val="0"/>
              </a:spcBef>
            </a:pPr>
            <a:r>
              <a:rPr lang="en-ZA" sz="2400" dirty="0"/>
              <a:t>Moisture loss results in:</a:t>
            </a:r>
            <a:endParaRPr lang="en-US" sz="2400" dirty="0"/>
          </a:p>
          <a:p>
            <a:pPr marL="760413" lvl="1" indent="-360363">
              <a:spcBef>
                <a:spcPts val="0"/>
              </a:spcBef>
            </a:pPr>
            <a:r>
              <a:rPr lang="en-ZA" sz="2000" dirty="0"/>
              <a:t>Surface crystallisation</a:t>
            </a:r>
            <a:endParaRPr lang="en-US" sz="2000" dirty="0"/>
          </a:p>
          <a:p>
            <a:pPr marL="760413" lvl="1" indent="-360363">
              <a:spcBef>
                <a:spcPts val="0"/>
              </a:spcBef>
            </a:pPr>
            <a:r>
              <a:rPr lang="en-ZA" sz="2000" dirty="0" err="1"/>
              <a:t>Intercrystalline</a:t>
            </a:r>
            <a:r>
              <a:rPr lang="en-ZA" sz="2000" dirty="0"/>
              <a:t> bridging</a:t>
            </a:r>
            <a:endParaRPr lang="en-US" sz="2000" dirty="0"/>
          </a:p>
          <a:p>
            <a:pPr marL="760413" lvl="1" indent="-360363">
              <a:spcBef>
                <a:spcPts val="0"/>
              </a:spcBef>
            </a:pPr>
            <a:r>
              <a:rPr lang="en-ZA" sz="2000" dirty="0"/>
              <a:t>Caking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smtClean="0"/>
              <a:t>Sugar Conditioning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381642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400" dirty="0"/>
              <a:t>Sugar conditioning is practised to reduce the moisture content of refined sugar so as to prevent caking during transport/storage.</a:t>
            </a:r>
            <a:endParaRPr lang="en-US" sz="2400" dirty="0"/>
          </a:p>
          <a:p>
            <a:r>
              <a:rPr lang="en-ZA" sz="2400" dirty="0"/>
              <a:t>Sugar is conditioned in a silo where a bed of sugar moves from top to bottom while warm air is passed from the bottom to the top.</a:t>
            </a:r>
            <a:endParaRPr 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09831" y="1790970"/>
            <a:ext cx="4291997" cy="4687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7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5400" dirty="0" smtClean="0"/>
              <a:t>Conditioning Data</a:t>
            </a:r>
            <a:endParaRPr lang="en-US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2800" b="1" dirty="0"/>
              <a:t>Unconditioned sugar from the sugar drier</a:t>
            </a:r>
          </a:p>
          <a:p>
            <a:pPr>
              <a:spcBef>
                <a:spcPts val="0"/>
              </a:spcBef>
            </a:pPr>
            <a:r>
              <a:rPr lang="en-ZA" sz="2800" dirty="0"/>
              <a:t>Oven moisture = 0.03% (Measures the Free and some of the Bound Moisture)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ZA" sz="2800" dirty="0"/>
              <a:t>Karl-Fischer Moisture = 0.05% - 0.10% (Measures: Free, Bound and Inherent Moisture)</a:t>
            </a:r>
            <a:endParaRPr lang="en-US" sz="2800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2800" b="1" dirty="0"/>
              <a:t>Conditioned sugar</a:t>
            </a:r>
          </a:p>
          <a:p>
            <a:pPr>
              <a:spcBef>
                <a:spcPts val="0"/>
              </a:spcBef>
            </a:pPr>
            <a:r>
              <a:rPr lang="en-ZA" sz="2800" dirty="0"/>
              <a:t>Karl-Fischer Moisture ˂ 0.05% (Total Moisture)</a:t>
            </a:r>
            <a:endParaRPr lang="en-US" sz="2800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2800" b="1" dirty="0"/>
              <a:t>Conditioning Air</a:t>
            </a:r>
          </a:p>
          <a:p>
            <a:pPr>
              <a:spcBef>
                <a:spcPts val="0"/>
              </a:spcBef>
            </a:pPr>
            <a:r>
              <a:rPr lang="en-ZA" sz="2800" dirty="0"/>
              <a:t>Temperature = 42°C - 48°C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ZA" sz="2800" dirty="0"/>
              <a:t>Relative Humidity ˂ 20%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ZA" sz="2800" dirty="0"/>
              <a:t>Flowrate = 50 litres.min</a:t>
            </a:r>
            <a:r>
              <a:rPr lang="en-ZA" sz="2800" baseline="30000" dirty="0"/>
              <a:t>-1</a:t>
            </a:r>
            <a:r>
              <a:rPr lang="en-ZA" sz="2800" dirty="0"/>
              <a:t>.ton </a:t>
            </a:r>
            <a:r>
              <a:rPr lang="en-ZA" sz="2800" dirty="0" smtClean="0"/>
              <a:t>sugar</a:t>
            </a:r>
            <a:r>
              <a:rPr lang="en-ZA" sz="2800" baseline="30000" dirty="0" smtClean="0"/>
              <a:t>-1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64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5400" dirty="0" smtClean="0"/>
              <a:t>Conditioning Data (cont.)</a:t>
            </a:r>
            <a:endParaRPr lang="en-US" sz="54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3600" b="1" dirty="0" smtClean="0"/>
              <a:t>Typical </a:t>
            </a:r>
            <a:r>
              <a:rPr lang="en-US" sz="3600" b="1" dirty="0"/>
              <a:t>silo</a:t>
            </a:r>
          </a:p>
          <a:p>
            <a:pPr>
              <a:spcBef>
                <a:spcPts val="0"/>
              </a:spcBef>
            </a:pPr>
            <a:r>
              <a:rPr lang="en-ZA" sz="3600" dirty="0"/>
              <a:t>Sugar hold up = 1200tons</a:t>
            </a:r>
            <a:endParaRPr lang="en-US" sz="3600" dirty="0"/>
          </a:p>
          <a:p>
            <a:pPr>
              <a:spcBef>
                <a:spcPts val="0"/>
              </a:spcBef>
            </a:pPr>
            <a:r>
              <a:rPr lang="en-ZA" sz="3600" dirty="0"/>
              <a:t>Retention time = 48 – 72 hours</a:t>
            </a:r>
            <a:endParaRPr lang="en-US" sz="3600" dirty="0"/>
          </a:p>
          <a:p>
            <a:pPr marL="0" lvl="0" indent="0">
              <a:spcBef>
                <a:spcPts val="0"/>
              </a:spcBef>
              <a:buNone/>
            </a:pPr>
            <a:r>
              <a:rPr lang="en-US" sz="3600" b="1" dirty="0"/>
              <a:t>Performance measures</a:t>
            </a:r>
          </a:p>
          <a:p>
            <a:pPr>
              <a:spcBef>
                <a:spcPts val="0"/>
              </a:spcBef>
            </a:pPr>
            <a:r>
              <a:rPr lang="en-ZA" sz="3600" dirty="0"/>
              <a:t>Test tube caking test</a:t>
            </a:r>
            <a:endParaRPr lang="en-US" sz="3600" dirty="0"/>
          </a:p>
          <a:p>
            <a:pPr>
              <a:spcBef>
                <a:spcPts val="0"/>
              </a:spcBef>
            </a:pPr>
            <a:r>
              <a:rPr lang="en-ZA" sz="3600" dirty="0"/>
              <a:t>Karl Fischer moisture</a:t>
            </a:r>
            <a:endParaRPr lang="en-US" sz="3600" dirty="0"/>
          </a:p>
          <a:p>
            <a:pPr marL="0" indent="0">
              <a:spcBef>
                <a:spcPts val="0"/>
              </a:spcBef>
              <a:buNone/>
            </a:pPr>
            <a:r>
              <a:rPr lang="en-ZA" sz="3600" b="1" dirty="0"/>
              <a:t>Conditioning removes BOUND moisture</a:t>
            </a:r>
            <a:endParaRPr lang="en-ZA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10247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smtClean="0"/>
              <a:t>Factors Affecting Conditioning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lvl="2" indent="0">
              <a:spcBef>
                <a:spcPts val="0"/>
              </a:spcBef>
              <a:buNone/>
            </a:pPr>
            <a:r>
              <a:rPr lang="en-US" sz="2200" b="1" dirty="0"/>
              <a:t>Temperature</a:t>
            </a:r>
          </a:p>
          <a:p>
            <a:pPr>
              <a:spcBef>
                <a:spcPts val="0"/>
              </a:spcBef>
            </a:pPr>
            <a:r>
              <a:rPr lang="en-ZA" sz="2200" dirty="0"/>
              <a:t>Temperature enhances diffusion and crystallisation.</a:t>
            </a:r>
            <a:endParaRPr lang="en-US" sz="2200" dirty="0"/>
          </a:p>
          <a:p>
            <a:pPr marL="0" lvl="2" indent="0">
              <a:spcBef>
                <a:spcPts val="0"/>
              </a:spcBef>
              <a:buNone/>
            </a:pPr>
            <a:r>
              <a:rPr lang="en-US" sz="2200" b="1" dirty="0"/>
              <a:t>Air Flow &amp; Condition</a:t>
            </a:r>
          </a:p>
          <a:p>
            <a:pPr>
              <a:spcBef>
                <a:spcPts val="0"/>
              </a:spcBef>
            </a:pPr>
            <a:r>
              <a:rPr lang="en-ZA" sz="2200" dirty="0"/>
              <a:t>Good distribution is required without overloading the dust extraction system.</a:t>
            </a:r>
            <a:endParaRPr lang="en-US" sz="2200" dirty="0"/>
          </a:p>
          <a:p>
            <a:pPr marL="0" lvl="2" indent="0">
              <a:spcBef>
                <a:spcPts val="0"/>
              </a:spcBef>
              <a:buNone/>
            </a:pPr>
            <a:r>
              <a:rPr lang="en-US" sz="2200" b="1" dirty="0"/>
              <a:t>Crystal Size &amp; Distribution</a:t>
            </a:r>
          </a:p>
          <a:p>
            <a:pPr lvl="0">
              <a:spcBef>
                <a:spcPts val="0"/>
              </a:spcBef>
            </a:pPr>
            <a:r>
              <a:rPr lang="en-ZA" sz="2200" dirty="0"/>
              <a:t>Smaller crystals conditions faster but cake easier.</a:t>
            </a:r>
            <a:endParaRPr lang="en-US" sz="2200" dirty="0"/>
          </a:p>
          <a:p>
            <a:pPr lvl="0">
              <a:spcBef>
                <a:spcPts val="0"/>
              </a:spcBef>
            </a:pPr>
            <a:r>
              <a:rPr lang="en-ZA" sz="2200" dirty="0"/>
              <a:t>Refiners in USA sieve their sugar to remove fines for this reason.</a:t>
            </a:r>
            <a:endParaRPr lang="en-US" sz="2200" dirty="0"/>
          </a:p>
          <a:p>
            <a:pPr lvl="0">
              <a:spcBef>
                <a:spcPts val="0"/>
              </a:spcBef>
            </a:pPr>
            <a:r>
              <a:rPr lang="en-ZA" sz="2200" dirty="0"/>
              <a:t>Low co-efficient of Variation improves conditioning and lowers caking propensity (i.e. tendency to cake).</a:t>
            </a:r>
            <a:endParaRPr lang="en-US" sz="2200" dirty="0"/>
          </a:p>
          <a:p>
            <a:pPr lvl="0">
              <a:spcBef>
                <a:spcPts val="0"/>
              </a:spcBef>
            </a:pPr>
            <a:r>
              <a:rPr lang="en-ZA" sz="2200" dirty="0"/>
              <a:t>Low conglomerate count also aids conditioning.</a:t>
            </a:r>
            <a:endParaRPr lang="en-US" sz="2200" dirty="0"/>
          </a:p>
          <a:p>
            <a:pPr marL="0" lvl="2" indent="0" defTabSz="900113">
              <a:spcBef>
                <a:spcPts val="0"/>
              </a:spcBef>
              <a:buNone/>
            </a:pPr>
            <a:r>
              <a:rPr lang="en-US" sz="2200" b="1" dirty="0"/>
              <a:t>Feed Sugar Moisture</a:t>
            </a:r>
          </a:p>
          <a:p>
            <a:pPr>
              <a:spcBef>
                <a:spcPts val="0"/>
              </a:spcBef>
            </a:pPr>
            <a:r>
              <a:rPr lang="en-ZA" sz="2200" dirty="0"/>
              <a:t>The quantity of bound moisture and the nature of the amorphous layer in the feed sugar determines the conditioning rate.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907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/>
              <a:t>Factors Affecting Conditioning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 smtClean="0"/>
              <a:t>A Typical Conditioning Curve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6984776" cy="4089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3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AACABF-1206-4984-9BAF-A5B2A2FC2FF0}"/>
</file>

<file path=customXml/itemProps2.xml><?xml version="1.0" encoding="utf-8"?>
<ds:datastoreItem xmlns:ds="http://schemas.openxmlformats.org/officeDocument/2006/customXml" ds:itemID="{F97DE30D-860C-4016-96ED-D2B245166835}"/>
</file>

<file path=customXml/itemProps3.xml><?xml version="1.0" encoding="utf-8"?>
<ds:datastoreItem xmlns:ds="http://schemas.openxmlformats.org/officeDocument/2006/customXml" ds:itemID="{0042BAAF-FFE7-4A54-91D0-74947DCA627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6289</TotalTime>
  <Words>349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Why does Dry Sugar Cake? </vt:lpstr>
      <vt:lpstr>Sugar Conditioning</vt:lpstr>
      <vt:lpstr>Conditioning Data</vt:lpstr>
      <vt:lpstr>Conditioning Data (cont.)</vt:lpstr>
      <vt:lpstr>Factors Affecting Conditioning</vt:lpstr>
      <vt:lpstr>Factors Affecting Conditioning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328</cp:revision>
  <dcterms:created xsi:type="dcterms:W3CDTF">2016-11-15T07:03:29Z</dcterms:created>
  <dcterms:modified xsi:type="dcterms:W3CDTF">2019-05-06T18:35:44Z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