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3" r:id="rId2"/>
    <p:sldId id="373" r:id="rId3"/>
    <p:sldId id="58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51" autoAdjust="0"/>
    <p:restoredTop sz="94582" autoAdjust="0"/>
  </p:normalViewPr>
  <p:slideViewPr>
    <p:cSldViewPr>
      <p:cViewPr>
        <p:scale>
          <a:sx n="66" d="100"/>
          <a:sy n="66" d="100"/>
        </p:scale>
        <p:origin x="-10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 userDrawn="1"/>
        </p:nvSpPr>
        <p:spPr>
          <a:xfrm>
            <a:off x="395536" y="476672"/>
            <a:ext cx="5544616" cy="1754326"/>
          </a:xfrm>
          <a:prstGeom prst="rect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 smtClean="0">
                <a:solidFill>
                  <a:srgbClr val="C00000"/>
                </a:solidFill>
                <a:latin typeface="+mj-lt"/>
              </a:rPr>
              <a:t>NQF 5: OCCUPATIONAL CERTIFICATE: SUGAR PROCESSING CONTROLLER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5501695"/>
            <a:ext cx="2160240" cy="1334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9242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49108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5833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65831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34459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22875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60080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36660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99279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77752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8462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3D3F1-B886-4AA3-90B5-F60263DF2F6E}" type="datetimeFigureOut">
              <a:rPr lang="en-ZA" smtClean="0"/>
              <a:t>2019/05/06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F74FE-4481-45CF-9C4D-C8C0AA2C683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8500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1691680" y="2996952"/>
            <a:ext cx="7056784" cy="2232248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2500"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800" dirty="0" smtClean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KNOWLEDGE COMPONENT: MODULE 8: </a:t>
            </a:r>
          </a:p>
          <a:p>
            <a:pPr algn="ctr"/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CRYSTALLISATION, CENTRIFUGING AND DRYING: </a:t>
            </a:r>
          </a:p>
          <a:p>
            <a:pPr algn="ctr"/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KT </a:t>
            </a:r>
            <a:r>
              <a:rPr lang="en-US" sz="2800" dirty="0">
                <a:solidFill>
                  <a:srgbClr val="C0504D">
                    <a:lumMod val="75000"/>
                  </a:srgbClr>
                </a:solidFill>
              </a:rPr>
              <a:t>9</a:t>
            </a:r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: </a:t>
            </a:r>
            <a:r>
              <a:rPr lang="en-US" sz="2800" dirty="0" smtClean="0">
                <a:solidFill>
                  <a:srgbClr val="C0504D">
                    <a:lumMod val="75000"/>
                  </a:srgbClr>
                </a:solidFill>
              </a:rPr>
              <a:t>RAW SUGAR QUALITY</a:t>
            </a:r>
            <a:endParaRPr lang="en-US" sz="2400" dirty="0" smtClean="0">
              <a:solidFill>
                <a:srgbClr val="C0504D">
                  <a:lumMod val="75000"/>
                </a:srgbClr>
              </a:solidFill>
            </a:endParaRPr>
          </a:p>
          <a:p>
            <a:endParaRPr lang="en-ZA" sz="2400" dirty="0">
              <a:solidFill>
                <a:srgbClr val="C0504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09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4400" dirty="0" smtClean="0"/>
              <a:t>Standards / Determinants</a:t>
            </a:r>
            <a:endParaRPr lang="en-US" sz="4400" dirty="0"/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9693012"/>
              </p:ext>
            </p:extLst>
          </p:nvPr>
        </p:nvGraphicFramePr>
        <p:xfrm>
          <a:off x="251520" y="1844824"/>
          <a:ext cx="8568952" cy="4023360"/>
        </p:xfrm>
        <a:graphic>
          <a:graphicData uri="http://schemas.openxmlformats.org/drawingml/2006/table">
            <a:tbl>
              <a:tblPr firstRow="1" firstCol="1" bandRow="1">
                <a:tableStyleId>{69C7853C-536D-4A76-A0AE-DD22124D55A5}</a:tableStyleId>
              </a:tblPr>
              <a:tblGrid>
                <a:gridCol w="2040775"/>
                <a:gridCol w="2855358"/>
                <a:gridCol w="3672819"/>
              </a:tblGrid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400" dirty="0">
                          <a:effectLst/>
                        </a:rPr>
                        <a:t>Parameter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400" dirty="0">
                          <a:effectLst/>
                        </a:rPr>
                        <a:t>Standard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400">
                          <a:effectLst/>
                        </a:rPr>
                        <a:t>Factors Affecting the parameter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400" dirty="0">
                          <a:effectLst/>
                        </a:rPr>
                        <a:t>Pol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400" dirty="0">
                          <a:effectLst/>
                        </a:rPr>
                        <a:t>˃ 99.3%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400" dirty="0">
                          <a:effectLst/>
                        </a:rPr>
                        <a:t>Pan Boiling Crystallisation and Centrifuging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400" dirty="0">
                          <a:effectLst/>
                        </a:rPr>
                        <a:t>Colour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400" dirty="0">
                          <a:effectLst/>
                        </a:rPr>
                        <a:t>˂ 1350 ICUMSA units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400" dirty="0">
                          <a:effectLst/>
                        </a:rPr>
                        <a:t>All unit operations especially Clarification, Pan Boiling and Centrifuging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400" dirty="0">
                          <a:effectLst/>
                        </a:rPr>
                        <a:t>Starch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400" dirty="0">
                          <a:effectLst/>
                        </a:rPr>
                        <a:t>˂ 150 ppm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400" dirty="0">
                          <a:effectLst/>
                        </a:rPr>
                        <a:t>Cane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400" dirty="0">
                          <a:effectLst/>
                        </a:rPr>
                        <a:t>Fines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400">
                          <a:effectLst/>
                        </a:rPr>
                        <a:t>˂ 35%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400" dirty="0">
                          <a:effectLst/>
                        </a:rPr>
                        <a:t>Pan Boiling &amp; Sugar Drying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400" dirty="0">
                          <a:effectLst/>
                        </a:rPr>
                        <a:t>Moisture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400" dirty="0">
                          <a:effectLst/>
                        </a:rPr>
                        <a:t>˂ 0.1%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400" dirty="0">
                          <a:effectLst/>
                        </a:rPr>
                        <a:t>Centrifuging &amp; Drying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400" dirty="0">
                          <a:effectLst/>
                        </a:rPr>
                        <a:t>Ash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400" dirty="0">
                          <a:effectLst/>
                        </a:rPr>
                        <a:t>˂ 0.2%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400" dirty="0">
                          <a:effectLst/>
                        </a:rPr>
                        <a:t>Pan Boiling &amp; Centrifuging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007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4800" dirty="0" smtClean="0"/>
              <a:t>Export Sugar Penalty / Bonus</a:t>
            </a:r>
            <a:endParaRPr lang="en-US" sz="4800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1617275"/>
              </p:ext>
            </p:extLst>
          </p:nvPr>
        </p:nvGraphicFramePr>
        <p:xfrm>
          <a:off x="467544" y="1759416"/>
          <a:ext cx="8136904" cy="4693920"/>
        </p:xfrm>
        <a:graphic>
          <a:graphicData uri="http://schemas.openxmlformats.org/drawingml/2006/table">
            <a:tbl>
              <a:tblPr firstRow="1" firstCol="1" bandRow="1">
                <a:tableStyleId>{69C7853C-536D-4A76-A0AE-DD22124D55A5}</a:tableStyleId>
              </a:tblPr>
              <a:tblGrid>
                <a:gridCol w="1937879"/>
                <a:gridCol w="2711390"/>
                <a:gridCol w="3487635"/>
              </a:tblGrid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800" dirty="0">
                          <a:effectLst/>
                        </a:rPr>
                        <a:t>Parameter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800" dirty="0">
                          <a:effectLst/>
                        </a:rPr>
                        <a:t>Calculation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800">
                          <a:effectLst/>
                        </a:rPr>
                        <a:t>Example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7559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800">
                          <a:effectLst/>
                        </a:rPr>
                        <a:t>Pol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800" dirty="0">
                          <a:effectLst/>
                        </a:rPr>
                        <a:t>93.3% - Pol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800" dirty="0">
                          <a:effectLst/>
                        </a:rPr>
                        <a:t>0.12% below specification = R1/ton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800">
                          <a:effectLst/>
                        </a:rPr>
                        <a:t>Colour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800">
                          <a:effectLst/>
                        </a:rPr>
                        <a:t>Colour - 1350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800" dirty="0">
                          <a:effectLst/>
                        </a:rPr>
                        <a:t>286 ICUMSA units above specification R1/ton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800">
                          <a:effectLst/>
                        </a:rPr>
                        <a:t>Starch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800">
                          <a:effectLst/>
                        </a:rPr>
                        <a:t>ppm - 150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800" dirty="0">
                          <a:effectLst/>
                        </a:rPr>
                        <a:t>If starch is 67 ppm above specification = R1/ton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800">
                          <a:effectLst/>
                        </a:rPr>
                        <a:t>Fines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800">
                          <a:effectLst/>
                        </a:rPr>
                        <a:t>% Fines - 35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278755" algn="r"/>
                        </a:tabLst>
                      </a:pPr>
                      <a:r>
                        <a:rPr lang="en-ZA" sz="2800" dirty="0">
                          <a:effectLst/>
                        </a:rPr>
                        <a:t>If fines are 22% above specification = R1/ton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871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83F3D944B9D242BC2B2B737E9F12DD" ma:contentTypeVersion="0" ma:contentTypeDescription="Create a new document." ma:contentTypeScope="" ma:versionID="ed1326efab41682ffb28ddec2618079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53f2d8843fd2aa64b81f9e8c63a661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6FFA593-04B2-4A43-99D5-EEC84988CA67}"/>
</file>

<file path=customXml/itemProps2.xml><?xml version="1.0" encoding="utf-8"?>
<ds:datastoreItem xmlns:ds="http://schemas.openxmlformats.org/officeDocument/2006/customXml" ds:itemID="{D9BBA56A-54EF-47F9-8589-27E8CE395DE8}"/>
</file>

<file path=customXml/itemProps3.xml><?xml version="1.0" encoding="utf-8"?>
<ds:datastoreItem xmlns:ds="http://schemas.openxmlformats.org/officeDocument/2006/customXml" ds:itemID="{246223A3-BEC0-42B7-99C5-BD7F5458FC6F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6293</TotalTime>
  <Words>136</Words>
  <Application>Microsoft Office PowerPoint</Application>
  <PresentationFormat>On-screen Show (4:3)</PresentationFormat>
  <Paragraphs>42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Standards / Determinants</vt:lpstr>
      <vt:lpstr>Export Sugar Penalty / Bonus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Merida Roets</dc:creator>
  <cp:lastModifiedBy>User</cp:lastModifiedBy>
  <cp:revision>329</cp:revision>
  <dcterms:created xsi:type="dcterms:W3CDTF">2016-11-15T07:03:29Z</dcterms:created>
  <dcterms:modified xsi:type="dcterms:W3CDTF">2019-05-06T18:40:24Z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0x010100D883F3D944B9D242BC2B2B737E9F12DD</vt:lpwstr>
  </property>
</Properties>
</file>