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3" r:id="rId2"/>
    <p:sldId id="373" r:id="rId3"/>
    <p:sldId id="560" r:id="rId4"/>
    <p:sldId id="561" r:id="rId5"/>
    <p:sldId id="562" r:id="rId6"/>
    <p:sldId id="55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75" autoAdjust="0"/>
    <p:restoredTop sz="94582" autoAdjust="0"/>
  </p:normalViewPr>
  <p:slideViewPr>
    <p:cSldViewPr>
      <p:cViewPr>
        <p:scale>
          <a:sx n="66" d="100"/>
          <a:sy n="66" d="100"/>
        </p:scale>
        <p:origin x="-9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395536" y="476672"/>
            <a:ext cx="5544616" cy="1754326"/>
          </a:xfrm>
          <a:prstGeom prst="rec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C00000"/>
                </a:solidFill>
                <a:latin typeface="+mj-lt"/>
              </a:rPr>
              <a:t>NQF 5: OCCUPATIONAL CERTIFICATE: SUGAR PROCESSING CONTROLLER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5501695"/>
            <a:ext cx="2160240" cy="1334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9242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5831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34459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2875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60080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6660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9279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77752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84622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9108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5833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500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691680" y="2996952"/>
            <a:ext cx="7056784" cy="2232248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dirty="0" smtClean="0">
              <a:solidFill>
                <a:srgbClr val="C0504D">
                  <a:lumMod val="75000"/>
                </a:srgbClr>
              </a:solidFill>
            </a:endParaRPr>
          </a:p>
          <a:p>
            <a:pPr algn="ctr"/>
            <a:r>
              <a:rPr lang="en-US" sz="2800" dirty="0" smtClean="0">
                <a:solidFill>
                  <a:srgbClr val="C0504D">
                    <a:lumMod val="75000"/>
                  </a:srgbClr>
                </a:solidFill>
              </a:rPr>
              <a:t>KNOWLEDGE COMPONENT: MODULE 9: </a:t>
            </a:r>
          </a:p>
          <a:p>
            <a:pPr algn="ctr"/>
            <a:r>
              <a:rPr lang="en-US" sz="2800" dirty="0" smtClean="0">
                <a:solidFill>
                  <a:srgbClr val="C0504D">
                    <a:lumMod val="75000"/>
                  </a:srgbClr>
                </a:solidFill>
              </a:rPr>
              <a:t>WATER AND EFFLUENT TREATMENT: INTRODUCTION</a:t>
            </a:r>
          </a:p>
          <a:p>
            <a:endParaRPr lang="en-US" sz="2400" dirty="0" smtClean="0">
              <a:solidFill>
                <a:srgbClr val="C0504D">
                  <a:lumMod val="75000"/>
                </a:srgbClr>
              </a:solidFill>
            </a:endParaRPr>
          </a:p>
          <a:p>
            <a:endParaRPr lang="en-ZA" sz="2400" dirty="0">
              <a:solidFill>
                <a:srgbClr val="C0504D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09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400" dirty="0" smtClean="0"/>
              <a:t>Understanding Mixtures</a:t>
            </a:r>
            <a:endParaRPr lang="en-US" sz="4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1575973"/>
            <a:ext cx="4248859" cy="5021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51520" y="1600200"/>
            <a:ext cx="4104456" cy="4997152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800" dirty="0"/>
              <a:t>A mixture is anything made up of two or more elements or compounds that are physically combined in no particular proportion by mass. </a:t>
            </a:r>
            <a:endParaRPr lang="en-ZA" sz="2800" dirty="0" smtClean="0"/>
          </a:p>
          <a:p>
            <a:r>
              <a:rPr lang="en-ZA" sz="2800" dirty="0" smtClean="0"/>
              <a:t>Two </a:t>
            </a:r>
            <a:r>
              <a:rPr lang="en-ZA" sz="2800" dirty="0"/>
              <a:t>substances can be mixed together in almost any </a:t>
            </a:r>
            <a:r>
              <a:rPr lang="en-ZA" sz="2800" dirty="0" smtClean="0"/>
              <a:t>ratio.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007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400" dirty="0" smtClean="0"/>
              <a:t>Sources of Water</a:t>
            </a:r>
            <a:endParaRPr lang="en-US" sz="4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ZA" sz="2400" dirty="0" smtClean="0"/>
              <a:t>Surface waters</a:t>
            </a:r>
          </a:p>
          <a:p>
            <a:pPr lvl="1"/>
            <a:r>
              <a:rPr lang="en-ZA" sz="2000" dirty="0" smtClean="0"/>
              <a:t>Water with low colour and turbidity : </a:t>
            </a:r>
            <a:endParaRPr lang="en-ZA" sz="2000" dirty="0" smtClean="0"/>
          </a:p>
          <a:p>
            <a:pPr lvl="2"/>
            <a:r>
              <a:rPr lang="en-ZA" sz="1600" dirty="0" smtClean="0"/>
              <a:t>Most </a:t>
            </a:r>
            <a:r>
              <a:rPr lang="en-ZA" sz="1600" dirty="0"/>
              <a:t>inland waters fall into this category. </a:t>
            </a:r>
            <a:endParaRPr lang="en-ZA" sz="1600" dirty="0" smtClean="0"/>
          </a:p>
          <a:p>
            <a:pPr lvl="2"/>
            <a:r>
              <a:rPr lang="en-ZA" sz="1600" dirty="0" smtClean="0"/>
              <a:t>During </a:t>
            </a:r>
            <a:r>
              <a:rPr lang="en-ZA" sz="1600" dirty="0"/>
              <a:t>floods, large quantities of suspended material are carried by rivers. </a:t>
            </a:r>
            <a:endParaRPr lang="en-ZA" sz="1600" dirty="0" smtClean="0"/>
          </a:p>
          <a:p>
            <a:pPr lvl="2"/>
            <a:r>
              <a:rPr lang="en-ZA" sz="1600" dirty="0"/>
              <a:t>C</a:t>
            </a:r>
            <a:r>
              <a:rPr lang="en-ZA" sz="1600" dirty="0" smtClean="0"/>
              <a:t>oarse </a:t>
            </a:r>
            <a:r>
              <a:rPr lang="en-ZA" sz="1600" dirty="0"/>
              <a:t>material settles as soon as the flow rate decreases, but the </a:t>
            </a:r>
            <a:r>
              <a:rPr lang="en-ZA" sz="1600" dirty="0" smtClean="0"/>
              <a:t>colloidal </a:t>
            </a:r>
            <a:r>
              <a:rPr lang="en-ZA" sz="1600" dirty="0"/>
              <a:t>or semi-colloidal material remains in suspension indefinitely.</a:t>
            </a:r>
            <a:endParaRPr lang="en-US" sz="1600" dirty="0"/>
          </a:p>
          <a:p>
            <a:pPr lvl="1"/>
            <a:r>
              <a:rPr lang="en-ZA" sz="2000" dirty="0" smtClean="0"/>
              <a:t>Water </a:t>
            </a:r>
            <a:r>
              <a:rPr lang="en-ZA" sz="2000" dirty="0" smtClean="0"/>
              <a:t>of high colour and low turbidity: </a:t>
            </a:r>
            <a:endParaRPr lang="en-ZA" sz="2000" dirty="0" smtClean="0"/>
          </a:p>
          <a:p>
            <a:pPr lvl="2"/>
            <a:r>
              <a:rPr lang="en-ZA" sz="1600" dirty="0" smtClean="0"/>
              <a:t>Water </a:t>
            </a:r>
            <a:r>
              <a:rPr lang="en-ZA" sz="1600" dirty="0"/>
              <a:t>in the coastal regions fall into this category. </a:t>
            </a:r>
            <a:endParaRPr lang="en-ZA" sz="1600" dirty="0" smtClean="0"/>
          </a:p>
          <a:p>
            <a:pPr lvl="2"/>
            <a:r>
              <a:rPr lang="en-ZA" sz="1600" dirty="0" smtClean="0"/>
              <a:t>Colour </a:t>
            </a:r>
            <a:r>
              <a:rPr lang="en-ZA" sz="1600" dirty="0"/>
              <a:t>is due to both dissolved and colloidal organic matter. </a:t>
            </a:r>
            <a:endParaRPr lang="en-ZA" sz="1600" dirty="0" smtClean="0"/>
          </a:p>
          <a:p>
            <a:pPr lvl="2"/>
            <a:r>
              <a:rPr lang="en-ZA" sz="1600" dirty="0"/>
              <a:t>O</a:t>
            </a:r>
            <a:r>
              <a:rPr lang="en-ZA" sz="1600" dirty="0" smtClean="0"/>
              <a:t>ften </a:t>
            </a:r>
            <a:r>
              <a:rPr lang="en-ZA" sz="1600" dirty="0"/>
              <a:t>contain very little inorganic salts, making them corrosive.</a:t>
            </a:r>
            <a:endParaRPr lang="en-US" sz="1600" dirty="0"/>
          </a:p>
          <a:p>
            <a:r>
              <a:rPr lang="en-US" sz="2400" dirty="0" smtClean="0"/>
              <a:t>Underground waters</a:t>
            </a:r>
          </a:p>
          <a:p>
            <a:pPr lvl="1"/>
            <a:r>
              <a:rPr lang="en-ZA" sz="2000" dirty="0"/>
              <a:t>H</a:t>
            </a:r>
            <a:r>
              <a:rPr lang="en-ZA" sz="2000" dirty="0" smtClean="0"/>
              <a:t>as </a:t>
            </a:r>
            <a:r>
              <a:rPr lang="en-ZA" sz="2000" dirty="0"/>
              <a:t>percolated through soil and is </a:t>
            </a:r>
            <a:r>
              <a:rPr lang="en-ZA" sz="2000" dirty="0" smtClean="0"/>
              <a:t>free </a:t>
            </a:r>
            <a:r>
              <a:rPr lang="en-ZA" sz="2000" dirty="0"/>
              <a:t>from suspended matter. </a:t>
            </a:r>
            <a:endParaRPr lang="en-ZA" sz="2000" dirty="0" smtClean="0"/>
          </a:p>
          <a:p>
            <a:pPr lvl="1"/>
            <a:r>
              <a:rPr lang="en-ZA" sz="2000" dirty="0"/>
              <a:t>D</a:t>
            </a:r>
            <a:r>
              <a:rPr lang="en-ZA" sz="2000" dirty="0" smtClean="0"/>
              <a:t>oes </a:t>
            </a:r>
            <a:r>
              <a:rPr lang="en-ZA" sz="2000" dirty="0"/>
              <a:t>leach (dissolve) out minerals from the soil. </a:t>
            </a:r>
            <a:endParaRPr lang="en-ZA" sz="2000" dirty="0" smtClean="0"/>
          </a:p>
          <a:p>
            <a:pPr lvl="1"/>
            <a:r>
              <a:rPr lang="en-ZA" sz="2000" dirty="0"/>
              <a:t>S</a:t>
            </a:r>
            <a:r>
              <a:rPr lang="en-ZA" sz="2000" dirty="0" smtClean="0"/>
              <a:t>imple </a:t>
            </a:r>
            <a:r>
              <a:rPr lang="en-ZA" sz="2000" dirty="0"/>
              <a:t>disinfection to destroy bacteria is usually enough to make the water potable (drinkable).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2513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800" dirty="0" smtClean="0"/>
              <a:t>Evaluation of Water Supply</a:t>
            </a:r>
            <a:endParaRPr lang="en-US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ZA" sz="2800" dirty="0"/>
              <a:t>Each water supply should be thoroughly investigated before being used for a specific purpose. </a:t>
            </a:r>
            <a:endParaRPr lang="en-ZA" sz="2800" dirty="0" smtClean="0"/>
          </a:p>
          <a:p>
            <a:r>
              <a:rPr lang="en-ZA" sz="2800" dirty="0" smtClean="0"/>
              <a:t>Two </a:t>
            </a:r>
            <a:r>
              <a:rPr lang="en-ZA" sz="2800" dirty="0"/>
              <a:t>waters with similar chemical properties may react in different ways to the same </a:t>
            </a:r>
            <a:r>
              <a:rPr lang="en-ZA" sz="2800" dirty="0" err="1"/>
              <a:t>flocculant</a:t>
            </a:r>
            <a:r>
              <a:rPr lang="en-ZA" sz="2800" dirty="0"/>
              <a:t>, requiring different purification processes.</a:t>
            </a:r>
            <a:endParaRPr lang="en-US" sz="2800" dirty="0"/>
          </a:p>
          <a:p>
            <a:r>
              <a:rPr lang="en-ZA" sz="2800" dirty="0"/>
              <a:t>The use to which the water will be put (e.g. drinking, industrial and agricultural) will determine the treatment / purification process that will be used.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1163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400" dirty="0"/>
              <a:t>Evaluation of Water </a:t>
            </a:r>
            <a:r>
              <a:rPr lang="en-US" sz="4400" dirty="0" smtClean="0"/>
              <a:t>Supply (cont.)</a:t>
            </a:r>
            <a:endParaRPr lang="en-US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8568952" cy="4997152"/>
              </a:xfrm>
              <a:solidFill>
                <a:schemeClr val="bg1">
                  <a:lumMod val="95000"/>
                  <a:alpha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no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300" dirty="0" smtClean="0"/>
                  <a:t>Importance of dissolved Oxygen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ZA" sz="2000" dirty="0"/>
                  <a:t>Oxygen is essential to life and may be said to be most important element. </a:t>
                </a:r>
                <a:endParaRPr lang="en-ZA" sz="2000" dirty="0" smtClean="0"/>
              </a:p>
              <a:p>
                <a:pPr lvl="1">
                  <a:spcBef>
                    <a:spcPts val="0"/>
                  </a:spcBef>
                </a:pPr>
                <a:r>
                  <a:rPr lang="en-ZA" sz="2000" dirty="0"/>
                  <a:t>O</a:t>
                </a:r>
                <a:r>
                  <a:rPr lang="en-ZA" sz="2000" dirty="0" smtClean="0"/>
                  <a:t>ccurs </a:t>
                </a:r>
                <a:r>
                  <a:rPr lang="en-ZA" sz="2000" dirty="0"/>
                  <a:t>as the free element O</a:t>
                </a:r>
                <a:r>
                  <a:rPr lang="en-ZA" sz="2000" baseline="-25000" dirty="0"/>
                  <a:t>2</a:t>
                </a:r>
                <a:r>
                  <a:rPr lang="en-ZA" sz="2000" dirty="0"/>
                  <a:t>, and in combination with almost all other elements. </a:t>
                </a:r>
                <a:endParaRPr lang="en-ZA" sz="2000" dirty="0" smtClean="0"/>
              </a:p>
              <a:p>
                <a:pPr lvl="1">
                  <a:spcBef>
                    <a:spcPts val="0"/>
                  </a:spcBef>
                </a:pPr>
                <a:r>
                  <a:rPr lang="en-ZA" sz="2000" dirty="0"/>
                  <a:t>F</a:t>
                </a:r>
                <a:r>
                  <a:rPr lang="en-ZA" sz="2000" dirty="0" smtClean="0"/>
                  <a:t>orms </a:t>
                </a:r>
                <a:r>
                  <a:rPr lang="en-ZA" sz="2000" dirty="0"/>
                  <a:t>20% by volume of air, 89% by mass of water and 50% by mass of the earth’s crust.</a:t>
                </a:r>
                <a:endParaRPr lang="en-US" sz="2000" dirty="0"/>
              </a:p>
              <a:p>
                <a:pPr lvl="1">
                  <a:spcBef>
                    <a:spcPts val="0"/>
                  </a:spcBef>
                </a:pPr>
                <a:r>
                  <a:rPr lang="en-ZA" sz="2000" dirty="0"/>
                  <a:t>Most aquatic life is dependent on dissolved oxygen. </a:t>
                </a:r>
                <a:endParaRPr lang="en-ZA" sz="2000" dirty="0" smtClean="0"/>
              </a:p>
              <a:p>
                <a:pPr lvl="1">
                  <a:spcBef>
                    <a:spcPts val="0"/>
                  </a:spcBef>
                </a:pPr>
                <a:r>
                  <a:rPr lang="en-ZA" sz="2000" dirty="0" smtClean="0"/>
                  <a:t>Oxygen </a:t>
                </a:r>
                <a:r>
                  <a:rPr lang="en-ZA" sz="2000" dirty="0"/>
                  <a:t>is only very slightly soluble in water at 20°C </a:t>
                </a:r>
                <a14:m>
                  <m:oMath xmlns:m="http://schemas.openxmlformats.org/officeDocument/2006/math">
                    <m:r>
                      <a:rPr lang="en-ZA" sz="2000" i="1"/>
                      <m:t>±</m:t>
                    </m:r>
                  </m:oMath>
                </a14:m>
                <a:r>
                  <a:rPr lang="en-ZA" sz="2000" dirty="0"/>
                  <a:t>9 mg / litre (i.e. </a:t>
                </a:r>
                <a14:m>
                  <m:oMath xmlns:m="http://schemas.openxmlformats.org/officeDocument/2006/math">
                    <m:r>
                      <a:rPr lang="en-ZA" sz="2000" i="1"/>
                      <m:t>±</m:t>
                    </m:r>
                  </m:oMath>
                </a14:m>
                <a:r>
                  <a:rPr lang="en-ZA" sz="2000" dirty="0"/>
                  <a:t>9ppm</a:t>
                </a:r>
                <a:r>
                  <a:rPr lang="en-ZA" sz="2000" dirty="0" smtClean="0"/>
                  <a:t>).</a:t>
                </a:r>
              </a:p>
              <a:p>
                <a:pPr>
                  <a:spcBef>
                    <a:spcPts val="0"/>
                  </a:spcBef>
                </a:pPr>
                <a:r>
                  <a:rPr lang="en-ZA" sz="2400" dirty="0" smtClean="0"/>
                  <a:t>Sources of Oxygen supply to river water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ZA" sz="2000" dirty="0" smtClean="0"/>
                  <a:t>Reaeration from the air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ZA" sz="2000" dirty="0" smtClean="0"/>
                  <a:t>Algal photosynthesis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ZA" sz="2000" dirty="0" smtClean="0"/>
                  <a:t>Oxygen in tributary flows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ZA" sz="2000" dirty="0" smtClean="0"/>
                  <a:t>Reaeration from rainfall</a:t>
                </a:r>
                <a:endParaRPr lang="en-US" sz="2000" dirty="0"/>
              </a:p>
            </p:txBody>
          </p:sp>
        </mc:Choice>
        <mc:Fallback>
          <p:sp>
            <p:nvSpPr>
              <p:cNvPr id="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8568952" cy="4997152"/>
              </a:xfrm>
              <a:blipFill rotWithShape="1">
                <a:blip r:embed="rId2"/>
                <a:stretch>
                  <a:fillRect l="-780" t="-485" r="-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578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dirty="0"/>
              <a:t>Evaluation of Water Supply (cont.)</a:t>
            </a:r>
            <a:endParaRPr lang="en-ZA" sz="4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200" dirty="0" smtClean="0"/>
              <a:t>Users of Oxygen from River Water</a:t>
            </a:r>
          </a:p>
          <a:p>
            <a:pPr lvl="1">
              <a:spcBef>
                <a:spcPts val="0"/>
              </a:spcBef>
            </a:pPr>
            <a:r>
              <a:rPr lang="en-ZA" sz="2200" dirty="0"/>
              <a:t>Biological oxidation of organic matter. </a:t>
            </a:r>
            <a:endParaRPr lang="en-ZA" sz="2200" dirty="0" smtClean="0"/>
          </a:p>
          <a:p>
            <a:pPr lvl="2">
              <a:spcBef>
                <a:spcPts val="0"/>
              </a:spcBef>
            </a:pPr>
            <a:r>
              <a:rPr lang="en-ZA" sz="2200" dirty="0" smtClean="0"/>
              <a:t>Bacteria</a:t>
            </a:r>
            <a:r>
              <a:rPr lang="en-ZA" sz="2200" dirty="0"/>
              <a:t>, feeding on (oxidising) organic foodstuffs, consume oxygen.</a:t>
            </a:r>
            <a:endParaRPr lang="en-US" sz="2200" dirty="0"/>
          </a:p>
          <a:p>
            <a:pPr lvl="1">
              <a:spcBef>
                <a:spcPts val="0"/>
              </a:spcBef>
            </a:pPr>
            <a:r>
              <a:rPr lang="en-ZA" sz="2200" dirty="0"/>
              <a:t>Respiration (breathing) of certain aquatic plants will remove oxygen from the water, as will the growth of sewage fungus.</a:t>
            </a:r>
            <a:endParaRPr lang="en-US" sz="2200" dirty="0"/>
          </a:p>
          <a:p>
            <a:pPr lvl="1">
              <a:spcBef>
                <a:spcPts val="0"/>
              </a:spcBef>
            </a:pPr>
            <a:r>
              <a:rPr lang="en-ZA" sz="2200" dirty="0"/>
              <a:t>Bottom deposit processes. </a:t>
            </a:r>
            <a:endParaRPr lang="en-ZA" sz="2200" dirty="0" smtClean="0"/>
          </a:p>
          <a:p>
            <a:pPr lvl="2">
              <a:spcBef>
                <a:spcPts val="0"/>
              </a:spcBef>
            </a:pPr>
            <a:r>
              <a:rPr lang="en-ZA" sz="2200" dirty="0" smtClean="0"/>
              <a:t>The </a:t>
            </a:r>
            <a:r>
              <a:rPr lang="en-ZA" sz="2200" dirty="0"/>
              <a:t>upper layer will absorb oxygen from the air, while anaerobic products from the lower layers, released into the water, will consume oxygen there.</a:t>
            </a:r>
            <a:endParaRPr lang="en-US" sz="2200" dirty="0"/>
          </a:p>
          <a:p>
            <a:pPr lvl="1">
              <a:spcBef>
                <a:spcPts val="0"/>
              </a:spcBef>
            </a:pPr>
            <a:r>
              <a:rPr lang="en-ZA" sz="2200" dirty="0"/>
              <a:t>Industrial waste that contains chemicals that react with oxygen or that support bacteria that in turn consume oxygen. </a:t>
            </a:r>
            <a:endParaRPr lang="en-ZA" sz="2200" dirty="0"/>
          </a:p>
          <a:p>
            <a:pPr lvl="2">
              <a:spcBef>
                <a:spcPts val="0"/>
              </a:spcBef>
            </a:pPr>
            <a:r>
              <a:rPr lang="en-ZA" sz="2200" dirty="0" smtClean="0"/>
              <a:t>Thus </a:t>
            </a:r>
            <a:r>
              <a:rPr lang="en-ZA" sz="2200" dirty="0"/>
              <a:t>sugar, though non-toxic by itself, kills aquatic life indirectly by supporting bacteria that deoxygenate the water.</a:t>
            </a:r>
            <a:endParaRPr lang="en-ZA" sz="2200" dirty="0" smtClean="0"/>
          </a:p>
        </p:txBody>
      </p:sp>
    </p:spTree>
    <p:extLst>
      <p:ext uri="{BB962C8B-B14F-4D97-AF65-F5344CB8AC3E}">
        <p14:creationId xmlns:p14="http://schemas.microsoft.com/office/powerpoint/2010/main" val="201237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83F3D944B9D242BC2B2B737E9F12DD" ma:contentTypeVersion="0" ma:contentTypeDescription="Create a new document." ma:contentTypeScope="" ma:versionID="ed1326efab41682ffb28ddec2618079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53f2d8843fd2aa64b81f9e8c63a661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998E13-25C7-4BB1-A739-4526DB91407C}"/>
</file>

<file path=customXml/itemProps2.xml><?xml version="1.0" encoding="utf-8"?>
<ds:datastoreItem xmlns:ds="http://schemas.openxmlformats.org/officeDocument/2006/customXml" ds:itemID="{D5528C1B-C55D-413F-B05A-F137FE7B7A1D}"/>
</file>

<file path=customXml/itemProps3.xml><?xml version="1.0" encoding="utf-8"?>
<ds:datastoreItem xmlns:ds="http://schemas.openxmlformats.org/officeDocument/2006/customXml" ds:itemID="{296998E5-A129-43C7-8259-AC43F15E837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6125</TotalTime>
  <Words>496</Words>
  <Application>Microsoft Office PowerPoint</Application>
  <PresentationFormat>On-screen Show (4:3)</PresentationFormat>
  <Paragraphs>45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Understanding Mixtures</vt:lpstr>
      <vt:lpstr>Sources of Water</vt:lpstr>
      <vt:lpstr>Evaluation of Water Supply</vt:lpstr>
      <vt:lpstr>Evaluation of Water Supply (cont.)</vt:lpstr>
      <vt:lpstr>Evaluation of Water Supply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Merida Roets</dc:creator>
  <cp:lastModifiedBy>User</cp:lastModifiedBy>
  <cp:revision>299</cp:revision>
  <dcterms:created xsi:type="dcterms:W3CDTF">2016-11-15T07:03:29Z</dcterms:created>
  <dcterms:modified xsi:type="dcterms:W3CDTF">2019-05-09T06:11:13Z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0x010100D883F3D944B9D242BC2B2B737E9F12DD</vt:lpwstr>
  </property>
</Properties>
</file>